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slides/_rels/slide211.xml.rels" ContentType="application/vnd.openxmlformats-package.relationships+xml"/>
  <Override PartName="/ppt/slides/_rels/slide175.xml.rels" ContentType="application/vnd.openxmlformats-package.relationships+xml"/>
  <Override PartName="/ppt/slides/_rels/slide69.xml.rels" ContentType="application/vnd.openxmlformats-package.relationships+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205.xml.rels" ContentType="application/vnd.openxmlformats-package.relationships+xml"/>
  <Override PartName="/ppt/slides/_rels/slide9.xml.rels" ContentType="application/vnd.openxmlformats-package.relationships+xml"/>
  <Override PartName="/ppt/slides/_rels/slide169.xml.rels" ContentType="application/vnd.openxmlformats-package.relationships+xml"/>
  <Override PartName="/ppt/slides/_rels/slide204.xml.rels" ContentType="application/vnd.openxmlformats-package.relationships+xml"/>
  <Override PartName="/ppt/slides/_rels/slide8.xml.rels" ContentType="application/vnd.openxmlformats-package.relationships+xml"/>
  <Override PartName="/ppt/slides/_rels/slide168.xml.rels" ContentType="application/vnd.openxmlformats-package.relationships+xml"/>
  <Override PartName="/ppt/slides/_rels/slide203.xml.rels" ContentType="application/vnd.openxmlformats-package.relationships+xml"/>
  <Override PartName="/ppt/slides/_rels/slide7.xml.rels" ContentType="application/vnd.openxmlformats-package.relationships+xml"/>
  <Override PartName="/ppt/slides/_rels/slide167.xml.rels" ContentType="application/vnd.openxmlformats-package.relationships+xml"/>
  <Override PartName="/ppt/slides/_rels/slide202.xml.rels" ContentType="application/vnd.openxmlformats-package.relationships+xml"/>
  <Override PartName="/ppt/slides/_rels/slide6.xml.rels" ContentType="application/vnd.openxmlformats-package.relationships+xml"/>
  <Override PartName="/ppt/slides/_rels/slide166.xml.rels" ContentType="application/vnd.openxmlformats-package.relationships+xml"/>
  <Override PartName="/ppt/slides/_rels/slide201.xml.rels" ContentType="application/vnd.openxmlformats-package.relationships+xml"/>
  <Override PartName="/ppt/slides/_rels/slide5.xml.rels" ContentType="application/vnd.openxmlformats-package.relationships+xml"/>
  <Override PartName="/ppt/slides/_rels/slide165.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59.xml.rels" ContentType="application/vnd.openxmlformats-package.relationships+xml"/>
  <Override PartName="/ppt/slides/_rels/slide296.xml.rels" ContentType="application/vnd.openxmlformats-package.relationships+xml"/>
  <Override PartName="/ppt/slides/_rels/slide90.xml.rels" ContentType="application/vnd.openxmlformats-package.relationships+xml"/>
  <Override PartName="/ppt/slides/_rels/slide171.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49.xml.rels" ContentType="application/vnd.openxmlformats-package.relationships+xml"/>
  <Override PartName="/ppt/slides/_rels/slide286.xml.rels" ContentType="application/vnd.openxmlformats-package.relationships+xml"/>
  <Override PartName="/ppt/slides/_rels/slide80.xml.rels" ContentType="application/vnd.openxmlformats-package.relationships+xml"/>
  <Override PartName="/ppt/slides/_rels/slide170.xml.rels" ContentType="application/vnd.openxmlformats-package.relationships+xml"/>
  <Override PartName="/ppt/slides/_rels/slide295.xml.rels" ContentType="application/vnd.openxmlformats-package.relationships+xml"/>
  <Override PartName="/ppt/slides/_rels/slide158.xml.rels" ContentType="application/vnd.openxmlformats-package.relationships+xml"/>
  <Override PartName="/ppt/slides/_rels/slide39.xml.rels" ContentType="application/vnd.openxmlformats-package.relationships+xml"/>
  <Override PartName="/ppt/slides/_rels/slide294.xml.rels" ContentType="application/vnd.openxmlformats-package.relationships+xml"/>
  <Override PartName="/ppt/slides/_rels/slide157.xml.rels" ContentType="application/vnd.openxmlformats-package.relationships+xml"/>
  <Override PartName="/ppt/slides/_rels/slide38.xml.rels" ContentType="application/vnd.openxmlformats-package.relationships+xml"/>
  <Override PartName="/ppt/slides/_rels/slide293.xml.rels" ContentType="application/vnd.openxmlformats-package.relationships+xml"/>
  <Override PartName="/ppt/slides/_rels/slide156.xml.rels" ContentType="application/vnd.openxmlformats-package.relationships+xml"/>
  <Override PartName="/ppt/slides/_rels/slide37.xml.rels" ContentType="application/vnd.openxmlformats-package.relationships+xml"/>
  <Override PartName="/ppt/slides/_rels/slide292.xml.rels" ContentType="application/vnd.openxmlformats-package.relationships+xml"/>
  <Override PartName="/ppt/slides/_rels/slide155.xml.rels" ContentType="application/vnd.openxmlformats-package.relationships+xml"/>
  <Override PartName="/ppt/slides/_rels/slide36.xml.rels" ContentType="application/vnd.openxmlformats-package.relationships+xml"/>
  <Override PartName="/ppt/slides/_rels/slide139.xml.rels" ContentType="application/vnd.openxmlformats-package.relationships+xml"/>
  <Override PartName="/ppt/slides/_rels/slide70.xml.rels" ContentType="application/vnd.openxmlformats-package.relationships+xml"/>
  <Override PartName="/ppt/slides/_rels/slide276.xml.rels" ContentType="application/vnd.openxmlformats-package.relationships+xml"/>
  <Override PartName="/ppt/slides/_rels/slide138.xml.rels" ContentType="application/vnd.openxmlformats-package.relationships+xml"/>
  <Override PartName="/ppt/slides/_rels/slide275.xml.rels" ContentType="application/vnd.openxmlformats-package.relationships+xml"/>
  <Override PartName="/ppt/slides/_rels/slide137.xml.rels" ContentType="application/vnd.openxmlformats-package.relationships+xml"/>
  <Override PartName="/ppt/slides/_rels/slide274.xml.rels" ContentType="application/vnd.openxmlformats-package.relationships+xml"/>
  <Override PartName="/ppt/slides/_rels/slide136.xml.rels" ContentType="application/vnd.openxmlformats-package.relationships+xml"/>
  <Override PartName="/ppt/slides/_rels/slide273.xml.rels" ContentType="application/vnd.openxmlformats-package.relationships+xml"/>
  <Override PartName="/ppt/slides/_rels/slide135.xml.rels" ContentType="application/vnd.openxmlformats-package.relationships+xml"/>
  <Override PartName="/ppt/slides/_rels/slide272.xml.rels" ContentType="application/vnd.openxmlformats-package.relationships+xml"/>
  <Override PartName="/ppt/slides/_rels/slide257.xml.rels" ContentType="application/vnd.openxmlformats-package.relationships+xml"/>
  <Override PartName="/ppt/slides/_rels/slide51.xml.rels" ContentType="application/vnd.openxmlformats-package.relationships+xml"/>
  <Override PartName="/ppt/slides/_rels/slide132.xml.rels" ContentType="application/vnd.openxmlformats-package.relationships+xml"/>
  <Override PartName="/ppt/slides/_rels/slide119.xml.rels" ContentType="application/vnd.openxmlformats-package.relationships+xml"/>
  <Override PartName="/ppt/slides/_rels/slide256.xml.rels" ContentType="application/vnd.openxmlformats-package.relationships+xml"/>
  <Override PartName="/ppt/slides/_rels/slide50.xml.rels" ContentType="application/vnd.openxmlformats-package.relationships+xml"/>
  <Override PartName="/ppt/slides/_rels/slide19.xml.rels" ContentType="application/vnd.openxmlformats-package.relationships+xml"/>
  <Override PartName="/ppt/slides/_rels/slide311.xml.rels" ContentType="application/vnd.openxmlformats-package.relationships+xml"/>
  <Override PartName="/ppt/slides/_rels/slide150.xml.rels" ContentType="application/vnd.openxmlformats-package.relationships+xml"/>
  <Override PartName="/ppt/slides/_rels/slide315.xml.rels" ContentType="application/vnd.openxmlformats-package.relationships+xml"/>
  <Override PartName="/ppt/slides/_rels/slide18.xml.rels" ContentType="application/vnd.openxmlformats-package.relationships+xml"/>
  <Override PartName="/ppt/slides/_rels/slide310.xml.rels" ContentType="application/vnd.openxmlformats-package.relationships+xml"/>
  <Override PartName="/ppt/slides/_rels/slide314.xml.rels" ContentType="application/vnd.openxmlformats-package.relationships+xml"/>
  <Override PartName="/ppt/slides/_rels/slide313.xml.rels" ContentType="application/vnd.openxmlformats-package.relationships+xml"/>
  <Override PartName="/ppt/slides/_rels/slide152.xml.rels" ContentType="application/vnd.openxmlformats-package.relationships+xml"/>
  <Override PartName="/ppt/slides/_rels/slide278.xml.rels" ContentType="application/vnd.openxmlformats-package.relationships+xml"/>
  <Override PartName="/ppt/slides/_rels/slide72.xml.rels" ContentType="application/vnd.openxmlformats-package.relationships+xml"/>
  <Override PartName="/ppt/slides/_rels/slide1.xml.rels" ContentType="application/vnd.openxmlformats-package.relationships+xml"/>
  <Override PartName="/ppt/slides/_rels/slide25.xml.rels" ContentType="application/vnd.openxmlformats-package.relationships+xml"/>
  <Override PartName="/ppt/slides/_rels/slide301.xml.rels" ContentType="application/vnd.openxmlformats-package.relationships+xml"/>
  <Override PartName="/ppt/slides/_rels/slide140.xml.rels" ContentType="application/vnd.openxmlformats-package.relationships+xml"/>
  <Override PartName="/ppt/slides/_rels/slide305.xml.rels" ContentType="application/vnd.openxmlformats-package.relationships+xml"/>
  <Override PartName="/ppt/slides/_rels/slide281.xml.rels" ContentType="application/vnd.openxmlformats-package.relationships+xml"/>
  <Override PartName="/ppt/slides/_rels/slide144.xml.rels" ContentType="application/vnd.openxmlformats-package.relationships+xml"/>
  <Override PartName="/ppt/slides/_rels/slide101.xml.rels" ContentType="application/vnd.openxmlformats-package.relationships+xml"/>
  <Override PartName="/ppt/slides/_rels/slide17.xml.rels" ContentType="application/vnd.openxmlformats-package.relationships+xml"/>
  <Override PartName="/ppt/slides/_rels/slide111.xml.rels" ContentType="application/vnd.openxmlformats-package.relationships+xml"/>
  <Override PartName="/ppt/slides/_rels/slide279.xml.rels" ContentType="application/vnd.openxmlformats-package.relationships+xml"/>
  <Override PartName="/ppt/slides/_rels/slide73.xml.rels" ContentType="application/vnd.openxmlformats-package.relationships+xml"/>
  <Override PartName="/ppt/slides/_rels/slide2.xml.rels" ContentType="application/vnd.openxmlformats-package.relationships+xml"/>
  <Override PartName="/ppt/slides/_rels/slide236.xml.rels" ContentType="application/vnd.openxmlformats-package.relationships+xml"/>
  <Override PartName="/ppt/slides/_rels/slide30.xml.rels" ContentType="application/vnd.openxmlformats-package.relationships+xml"/>
  <Override PartName="/ppt/slides/_rels/slide235.xml.rels" ContentType="application/vnd.openxmlformats-package.relationships+xml"/>
  <Override PartName="/ppt/slides/_rels/slide110.xml.rels" ContentType="application/vnd.openxmlformats-package.relationships+xml"/>
  <Override PartName="/ppt/slides/_rels/slide199.xml.rels" ContentType="application/vnd.openxmlformats-package.relationships+xml"/>
  <Override PartName="/ppt/slides/_rels/slide300.xml.rels" ContentType="application/vnd.openxmlformats-package.relationships+xml"/>
  <Override PartName="/ppt/slides/_rels/slide225.xml.rels" ContentType="application/vnd.openxmlformats-package.relationships+xml"/>
  <Override PartName="/ppt/slides/_rels/slide189.xml.rels" ContentType="application/vnd.openxmlformats-package.relationships+xml"/>
  <Override PartName="/ppt/slides/_rels/slide10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76.xml.rels" ContentType="application/vnd.openxmlformats-package.relationships+xml"/>
  <Override PartName="/ppt/slides/_rels/slide212.xml.rels" ContentType="application/vnd.openxmlformats-package.relationships+xml"/>
  <Override PartName="/ppt/slides/_rels/slide153.xml.rels" ContentType="application/vnd.openxmlformats-package.relationships+xml"/>
  <Override PartName="/ppt/slides/_rels/slide290.xml.rels" ContentType="application/vnd.openxmlformats-package.relationships+xml"/>
  <Override PartName="/ppt/slides/_rels/slide34.xml.rels" ContentType="application/vnd.openxmlformats-package.relationships+xml"/>
  <Override PartName="/ppt/slides/_rels/slide177.xml.rels" ContentType="application/vnd.openxmlformats-package.relationships+xml"/>
  <Override PartName="/ppt/slides/_rels/slide213.xml.rels" ContentType="application/vnd.openxmlformats-package.relationships+xml"/>
  <Override PartName="/ppt/slides/_rels/slide178.xml.rels" ContentType="application/vnd.openxmlformats-package.relationships+xml"/>
  <Override PartName="/ppt/slides/_rels/slide214.xml.rels" ContentType="application/vnd.openxmlformats-package.relationships+xml"/>
  <Override PartName="/ppt/slides/_rels/slide195.xml.rels" ContentType="application/vnd.openxmlformats-package.relationships+xml"/>
  <Override PartName="/ppt/slides/_rels/slide231.xml.rels" ContentType="application/vnd.openxmlformats-package.relationships+xml"/>
  <Override PartName="/ppt/slides/_rels/slide65.xml.rels" ContentType="application/vnd.openxmlformats-package.relationships+xml"/>
  <Override PartName="/ppt/slides/_rels/slide79.xml.rels" ContentType="application/vnd.openxmlformats-package.relationships+xml"/>
  <Override PartName="/ppt/slides/_rels/slide196.xml.rels" ContentType="application/vnd.openxmlformats-package.relationships+xml"/>
  <Override PartName="/ppt/slides/_rels/slide232.xml.rels" ContentType="application/vnd.openxmlformats-package.relationships+xml"/>
  <Override PartName="/ppt/slides/_rels/slide179.xml.rels" ContentType="application/vnd.openxmlformats-package.relationships+xml"/>
  <Override PartName="/ppt/slides/_rels/slide215.xml.rels" ContentType="application/vnd.openxmlformats-package.relationships+xml"/>
  <Override PartName="/ppt/slides/_rels/slide197.xml.rels" ContentType="application/vnd.openxmlformats-package.relationships+xml"/>
  <Override PartName="/ppt/slides/_rels/slide233.xml.rels" ContentType="application/vnd.openxmlformats-package.relationships+xml"/>
  <Override PartName="/ppt/slides/_rels/slide198.xml.rels" ContentType="application/vnd.openxmlformats-package.relationships+xml"/>
  <Override PartName="/ppt/slides/_rels/slide234.xml.rels" ContentType="application/vnd.openxmlformats-package.relationships+xml"/>
  <Override PartName="/ppt/slides/_rels/slide206.xml.rels" ContentType="application/vnd.openxmlformats-package.relationships+xml"/>
  <Override PartName="/ppt/slides/_rels/slide264.xml.rels" ContentType="application/vnd.openxmlformats-package.relationships+xml"/>
  <Override PartName="/ppt/slides/_rels/slide127.xml.rels" ContentType="application/vnd.openxmlformats-package.relationships+xml"/>
  <Override PartName="/ppt/slides/_rels/slide74.xml.rels" ContentType="application/vnd.openxmlformats-package.relationships+xml"/>
  <Override PartName="/ppt/slides/_rels/slide3.xml.rels" ContentType="application/vnd.openxmlformats-package.relationships+xml"/>
  <Override PartName="/ppt/slides/_rels/slide223.xml.rels" ContentType="application/vnd.openxmlformats-package.relationships+xml"/>
  <Override PartName="/ppt/slides/_rels/slide187.xml.rels" ContentType="application/vnd.openxmlformats-package.relationships+xml"/>
  <Override PartName="/ppt/slides/_rels/slide240.xml.rels" ContentType="application/vnd.openxmlformats-package.relationships+xml"/>
  <Override PartName="/ppt/slides/_rels/slide103.xml.rels" ContentType="application/vnd.openxmlformats-package.relationships+xml"/>
  <Override PartName="/ppt/slides/_rels/slide24.xml.rels" ContentType="application/vnd.openxmlformats-package.relationships+xml"/>
  <Override PartName="/ppt/slides/_rels/slide75.xml.rels" ContentType="application/vnd.openxmlformats-package.relationships+xml"/>
  <Override PartName="/ppt/slides/_rels/slide104.xml.rels" ContentType="application/vnd.openxmlformats-package.relationships+xml"/>
  <Override PartName="/ppt/slides/_rels/slide241.xml.rels" ContentType="application/vnd.openxmlformats-package.relationships+xml"/>
  <Override PartName="/ppt/slides/_rels/slide89.xml.rels" ContentType="application/vnd.openxmlformats-package.relationships+xml"/>
  <Override PartName="/ppt/slides/_rels/slide224.xml.rels" ContentType="application/vnd.openxmlformats-package.relationships+xml"/>
  <Override PartName="/ppt/slides/_rels/slide188.xml.rels" ContentType="application/vnd.openxmlformats-package.relationships+xml"/>
  <Override PartName="/ppt/slides/_rels/slide88.xml.rels" ContentType="application/vnd.openxmlformats-package.relationships+xml"/>
  <Override PartName="/ppt/slides/_rels/slide64.xml.rels" ContentType="application/vnd.openxmlformats-package.relationships+xml"/>
  <Override PartName="/ppt/slides/_rels/slide230.xml.rels" ContentType="application/vnd.openxmlformats-package.relationships+xml"/>
  <Override PartName="/ppt/slides/_rels/slide194.xml.rels" ContentType="application/vnd.openxmlformats-package.relationships+xml"/>
  <Override PartName="/ppt/slides/_rels/slide254.xml.rels" ContentType="application/vnd.openxmlformats-package.relationships+xml"/>
  <Override PartName="/ppt/slides/_rels/slide117.xml.rels" ContentType="application/vnd.openxmlformats-package.relationships+xml"/>
  <Override PartName="/ppt/slides/_rels/slide269.xml.rels" ContentType="application/vnd.openxmlformats-package.relationships+xml"/>
  <Override PartName="/ppt/slides/_rels/slide63.xml.rels" ContentType="application/vnd.openxmlformats-package.relationships+xml"/>
  <Override PartName="/ppt/slides/_rels/slide226.xml.rels" ContentType="application/vnd.openxmlformats-package.relationships+xml"/>
  <Override PartName="/ppt/slides/_rels/slide20.xml.rels" ContentType="application/vnd.openxmlformats-package.relationships+xml"/>
  <Override PartName="/ppt/slides/_rels/slide76.xml.rels" ContentType="application/vnd.openxmlformats-package.relationships+xml"/>
  <Override PartName="/ppt/slides/_rels/slide35.xml.rels" ContentType="application/vnd.openxmlformats-package.relationships+xml"/>
  <Override PartName="/ppt/slides/_rels/slide154.xml.rels" ContentType="application/vnd.openxmlformats-package.relationships+xml"/>
  <Override PartName="/ppt/slides/_rels/slide291.xml.rels" ContentType="application/vnd.openxmlformats-package.relationships+xml"/>
  <Override PartName="/ppt/slides/_rels/slide78.xml.rels" ContentType="application/vnd.openxmlformats-package.relationships+xml"/>
  <Override PartName="/ppt/slides/_rels/slide216.xml.rels" ContentType="application/vnd.openxmlformats-package.relationships+xml"/>
  <Override PartName="/ppt/slides/_rels/slide10.xml.rels" ContentType="application/vnd.openxmlformats-package.relationships+xml"/>
  <Override PartName="/ppt/slides/_rels/slide99.xml.rels" ContentType="application/vnd.openxmlformats-package.relationships+xml"/>
  <Override PartName="/ppt/slides/_rels/slide251.xml.rels" ContentType="application/vnd.openxmlformats-package.relationships+xml"/>
  <Override PartName="/ppt/slides/_rels/slide114.xml.rels" ContentType="application/vnd.openxmlformats-package.relationships+xml"/>
  <Override PartName="/ppt/slides/_rels/slide77.xml.rels" ContentType="application/vnd.openxmlformats-package.relationships+xml"/>
  <Override PartName="/ppt/slides/_rels/slide106.xml.rels" ContentType="application/vnd.openxmlformats-package.relationships+xml"/>
  <Override PartName="/ppt/slides/_rels/slide243.xml.rels" ContentType="application/vnd.openxmlformats-package.relationships+xml"/>
  <Override PartName="/ppt/slides/_rels/slide242.xml.rels" ContentType="application/vnd.openxmlformats-package.relationships+xml"/>
  <Override PartName="/ppt/slides/_rels/slide105.xml.rels" ContentType="application/vnd.openxmlformats-package.relationships+xml"/>
  <Override PartName="/ppt/slides/_rels/slide250.xml.rels" ContentType="application/vnd.openxmlformats-package.relationships+xml"/>
  <Override PartName="/ppt/slides/_rels/slide113.xml.rels" ContentType="application/vnd.openxmlformats-package.relationships+xml"/>
  <Override PartName="/ppt/slides/_rels/slide193.xml.rels" ContentType="application/vnd.openxmlformats-package.relationships+xml"/>
  <Override PartName="/ppt/slides/_rels/slide192.xml.rels" ContentType="application/vnd.openxmlformats-package.relationships+xml"/>
  <Override PartName="/ppt/slides/_rels/slide191.xml.rels" ContentType="application/vnd.openxmlformats-package.relationships+xml"/>
  <Override PartName="/ppt/slides/_rels/slide44.xml.rels" ContentType="application/vnd.openxmlformats-package.relationships+xml"/>
  <Override PartName="/ppt/slides/_rels/slide116.xml.rels" ContentType="application/vnd.openxmlformats-package.relationships+xml"/>
  <Override PartName="/ppt/slides/_rels/slide253.xml.rels" ContentType="application/vnd.openxmlformats-package.relationships+xml"/>
  <Override PartName="/ppt/slides/_rels/slide87.xml.rels" ContentType="application/vnd.openxmlformats-package.relationships+xml"/>
  <Override PartName="/ppt/slides/_rels/slide219.xml.rels" ContentType="application/vnd.openxmlformats-package.relationships+xml"/>
  <Override PartName="/ppt/slides/_rels/slide13.xml.rels" ContentType="application/vnd.openxmlformats-package.relationships+xml"/>
  <Override PartName="/ppt/slides/_rels/slide222.xml.rels" ContentType="application/vnd.openxmlformats-package.relationships+xml"/>
  <Override PartName="/ppt/slides/_rels/slide186.xml.rels" ContentType="application/vnd.openxmlformats-package.relationships+xml"/>
  <Override PartName="/ppt/slides/_rels/slide308.xml.rels" ContentType="application/vnd.openxmlformats-package.relationships+xml"/>
  <Override PartName="/ppt/slides/_rels/slide190.xml.rels" ContentType="application/vnd.openxmlformats-package.relationships+xml"/>
  <Override PartName="/ppt/slides/_rels/slide115.xml.rels" ContentType="application/vnd.openxmlformats-package.relationships+xml"/>
  <Override PartName="/ppt/slides/_rels/slide252.xml.rels" ContentType="application/vnd.openxmlformats-package.relationships+xml"/>
  <Override PartName="/ppt/slides/_rels/slide86.xml.rels" ContentType="application/vnd.openxmlformats-package.relationships+xml"/>
  <Override PartName="/ppt/slides/_rels/slide98.xml.rels" ContentType="application/vnd.openxmlformats-package.relationships+xml"/>
  <Override PartName="/ppt/slides/_rels/slide55.xml.rels" ContentType="application/vnd.openxmlformats-package.relationships+xml"/>
  <Override PartName="/ppt/slides/_rels/slide218.xml.rels" ContentType="application/vnd.openxmlformats-package.relationships+xml"/>
  <Override PartName="/ppt/slides/_rels/slide12.xml.rels" ContentType="application/vnd.openxmlformats-package.relationships+xml"/>
  <Override PartName="/ppt/slides/_rels/slide221.xml.rels" ContentType="application/vnd.openxmlformats-package.relationships+xml"/>
  <Override PartName="/ppt/slides/_rels/slide185.xml.rels" ContentType="application/vnd.openxmlformats-package.relationships+xml"/>
  <Override PartName="/ppt/slides/_rels/slide244.xml.rels" ContentType="application/vnd.openxmlformats-package.relationships+xml"/>
  <Override PartName="/ppt/slides/_rels/slide107.xml.rels" ContentType="application/vnd.openxmlformats-package.relationships+xml"/>
  <Override PartName="/ppt/slides/_rels/slide220.xml.rels" ContentType="application/vnd.openxmlformats-package.relationships+xml"/>
  <Override PartName="/ppt/slides/_rels/slide184.xml.rels" ContentType="application/vnd.openxmlformats-package.relationships+xml"/>
  <Override PartName="/ppt/slides/_rels/slide183.xml.rels" ContentType="application/vnd.openxmlformats-package.relationships+xml"/>
  <Override PartName="/ppt/slides/_rels/slide182.xml.rels" ContentType="application/vnd.openxmlformats-package.relationships+xml"/>
  <Override PartName="/ppt/slides/_rels/slide181.xml.rels" ContentType="application/vnd.openxmlformats-package.relationships+xml"/>
  <Override PartName="/ppt/slides/_rels/slide180.xml.rels" ContentType="application/vnd.openxmlformats-package.relationships+xml"/>
  <Override PartName="/ppt/slides/_rels/slide81.xml.rels" ContentType="application/vnd.openxmlformats-package.relationships+xml"/>
  <Override PartName="/ppt/slides/_rels/slide287.xml.rels" ContentType="application/vnd.openxmlformats-package.relationships+xml"/>
  <Override PartName="/ppt/slides/_rels/slide323.xml.rels" ContentType="application/vnd.openxmlformats-package.relationships+xml"/>
  <Override PartName="/ppt/slides/_rels/slide162.xml.rels" ContentType="application/vnd.openxmlformats-package.relationships+xml"/>
  <Override PartName="/ppt/slides/_rels/slide302.xml.rels" ContentType="application/vnd.openxmlformats-package.relationships+xml"/>
  <Override PartName="/ppt/slides/_rels/slide141.xml.rels" ContentType="application/vnd.openxmlformats-package.relationships+xml"/>
  <Override PartName="/ppt/slides/_rels/slide108.xml.rels" ContentType="application/vnd.openxmlformats-package.relationships+xml"/>
  <Override PartName="/ppt/slides/_rels/slide245.xml.rels" ContentType="application/vnd.openxmlformats-package.relationships+xml"/>
  <Override PartName="/ppt/slides/_rels/slide120.xml.rels" ContentType="application/vnd.openxmlformats-package.relationships+xml"/>
  <Override PartName="/ppt/slides/_rels/slide82.xml.rels" ContentType="application/vnd.openxmlformats-package.relationships+xml"/>
  <Override PartName="/ppt/slides/_rels/slide288.xml.rels" ContentType="application/vnd.openxmlformats-package.relationships+xml"/>
  <Override PartName="/ppt/slides/_rels/slide163.xml.rels" ContentType="application/vnd.openxmlformats-package.relationships+xml"/>
  <Override PartName="/ppt/slides/_rels/slide303.xml.rels" ContentType="application/vnd.openxmlformats-package.relationships+xml"/>
  <Override PartName="/ppt/slides/_rels/slide142.xml.rels" ContentType="application/vnd.openxmlformats-package.relationships+xml"/>
  <Override PartName="/ppt/slides/_rels/slide164.xml.rels" ContentType="application/vnd.openxmlformats-package.relationships+xml"/>
  <Override PartName="/ppt/slides/_rels/slide4.xml.rels" ContentType="application/vnd.openxmlformats-package.relationships+xml"/>
  <Override PartName="/ppt/slides/_rels/slide200.xml.rels" ContentType="application/vnd.openxmlformats-package.relationships+xml"/>
  <Override PartName="/ppt/slides/_rels/slide304.xml.rels" ContentType="application/vnd.openxmlformats-package.relationships+xml"/>
  <Override PartName="/ppt/slides/_rels/slide280.xml.rels" ContentType="application/vnd.openxmlformats-package.relationships+xml"/>
  <Override PartName="/ppt/slides/_rels/slide143.xml.rels" ContentType="application/vnd.openxmlformats-package.relationships+xml"/>
  <Override PartName="/ppt/slides/_rels/slide45.xml.rels" ContentType="application/vnd.openxmlformats-package.relationships+xml"/>
  <Override PartName="/ppt/slides/_rels/slide172.xml.rels" ContentType="application/vnd.openxmlformats-package.relationships+xml"/>
  <Override PartName="/ppt/slides/_rels/slide312.xml.rels" ContentType="application/vnd.openxmlformats-package.relationships+xml"/>
  <Override PartName="/ppt/slides/_rels/slide151.xml.rels" ContentType="application/vnd.openxmlformats-package.relationships+xml"/>
  <Override PartName="/ppt/slides/_rels/slide173.xml.rels" ContentType="application/vnd.openxmlformats-package.relationships+xml"/>
  <Override PartName="/ppt/slides/_rels/slide93.xml.rels" ContentType="application/vnd.openxmlformats-package.relationships+xml"/>
  <Override PartName="/ppt/slides/_rels/slide299.xml.rels" ContentType="application/vnd.openxmlformats-package.relationships+xml"/>
  <Override PartName="/ppt/slides/_rels/slide174.xml.rels" ContentType="application/vnd.openxmlformats-package.relationships+xml"/>
  <Override PartName="/ppt/slides/_rels/slide210.xml.rels" ContentType="application/vnd.openxmlformats-package.relationships+xml"/>
  <Override PartName="/ppt/slides/_rels/slide318.xml.rels" ContentType="application/vnd.openxmlformats-package.relationships+xml"/>
  <Override PartName="/ppt/slides/_rels/slide268.xml.rels" ContentType="application/vnd.openxmlformats-package.relationships+xml"/>
  <Override PartName="/ppt/slides/_rels/slide62.xml.rels" ContentType="application/vnd.openxmlformats-package.relationships+xml"/>
  <Override PartName="/ppt/slides/_rels/slide317.xml.rels" ContentType="application/vnd.openxmlformats-package.relationships+xml"/>
  <Override PartName="/ppt/slides/_rels/slide267.xml.rels" ContentType="application/vnd.openxmlformats-package.relationships+xml"/>
  <Override PartName="/ppt/slides/_rels/slide61.xml.rels" ContentType="application/vnd.openxmlformats-package.relationships+xml"/>
  <Override PartName="/ppt/slides/_rels/slide316.xml.rels" ContentType="application/vnd.openxmlformats-package.relationships+xml"/>
  <Override PartName="/ppt/slides/_rels/slide306.xml.rels" ContentType="application/vnd.openxmlformats-package.relationships+xml"/>
  <Override PartName="/ppt/slides/_rels/slide319.xml.rels" ContentType="application/vnd.openxmlformats-package.relationships+xml"/>
  <Override PartName="/ppt/slides/_rels/slide112.xml.rels" ContentType="application/vnd.openxmlformats-package.relationships+xml"/>
  <Override PartName="/ppt/slides/_rels/slide237.xml.rels" ContentType="application/vnd.openxmlformats-package.relationships+xml"/>
  <Override PartName="/ppt/slides/_rels/slide31.xml.rels" ContentType="application/vnd.openxmlformats-package.relationships+xml"/>
  <Override PartName="/ppt/slides/_rels/slide217.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26.xml.rels" ContentType="application/vnd.openxmlformats-package.relationships+xml"/>
  <Override PartName="/ppt/slides/_rels/slide263.xml.rels" ContentType="application/vnd.openxmlformats-package.relationships+xml"/>
  <Override PartName="/ppt/slides/_rels/slide97.xml.rels" ContentType="application/vnd.openxmlformats-package.relationships+xml"/>
  <Override PartName="/ppt/slides/_rels/slide259.xml.rels" ContentType="application/vnd.openxmlformats-package.relationships+xml"/>
  <Override PartName="/ppt/slides/_rels/slide53.xml.rels" ContentType="application/vnd.openxmlformats-package.relationships+xml"/>
  <Override PartName="/ppt/slides/_rels/slide96.xml.rels" ContentType="application/vnd.openxmlformats-package.relationships+xml"/>
  <Override PartName="/ppt/slides/_rels/slide258.xml.rels" ContentType="application/vnd.openxmlformats-package.relationships+xml"/>
  <Override PartName="/ppt/slides/_rels/slide52.xml.rels" ContentType="application/vnd.openxmlformats-package.relationships+xml"/>
  <Override PartName="/ppt/slides/_rels/slide95.xml.rels" ContentType="application/vnd.openxmlformats-package.relationships+xml"/>
  <Override PartName="/ppt/slides/_rels/slide309.xml.rels" ContentType="application/vnd.openxmlformats-package.relationships+xml"/>
  <Override PartName="/ppt/slides/_rels/slide94.xml.rels" ContentType="application/vnd.openxmlformats-package.relationships+xml"/>
  <Override PartName="/ppt/slides/_rels/slide307.xml.rels" ContentType="application/vnd.openxmlformats-package.relationships+xml"/>
  <Override PartName="/ppt/slides/_rels/slide229.xml.rels" ContentType="application/vnd.openxmlformats-package.relationships+xml"/>
  <Override PartName="/ppt/slides/_rels/slide23.xml.rels" ContentType="application/vnd.openxmlformats-package.relationships+xml"/>
  <Override PartName="/ppt/slides/_rels/slide297.xml.rels" ContentType="application/vnd.openxmlformats-package.relationships+xml"/>
  <Override PartName="/ppt/slides/_rels/slide91.xml.rels" ContentType="application/vnd.openxmlformats-package.relationships+xml"/>
  <Override PartName="/ppt/slides/_rels/slide228.xml.rels" ContentType="application/vnd.openxmlformats-package.relationships+xml"/>
  <Override PartName="/ppt/slides/_rels/slide22.xml.rels" ContentType="application/vnd.openxmlformats-package.relationships+xml"/>
  <Override PartName="/ppt/slides/_rels/slide298.xml.rels" ContentType="application/vnd.openxmlformats-package.relationships+xml"/>
  <Override PartName="/ppt/slides/_rels/slide92.xml.rels" ContentType="application/vnd.openxmlformats-package.relationships+xml"/>
  <Override PartName="/ppt/slides/_rels/slide102.xml.rels" ContentType="application/vnd.openxmlformats-package.relationships+xml"/>
  <Override PartName="/ppt/slides/_rels/slide227.xml.rels" ContentType="application/vnd.openxmlformats-package.relationships+xml"/>
  <Override PartName="/ppt/slides/_rels/slide21.xml.rels" ContentType="application/vnd.openxmlformats-package.relationships+xml"/>
  <Override PartName="/ppt/slides/_rels/slide322.xml.rels" ContentType="application/vnd.openxmlformats-package.relationships+xml"/>
  <Override PartName="/ppt/slides/_rels/slide161.xml.rels" ContentType="application/vnd.openxmlformats-package.relationships+xml"/>
  <Override PartName="/ppt/slides/_rels/slide209.xml.rels" ContentType="application/vnd.openxmlformats-package.relationships+xml"/>
  <Override PartName="/ppt/slides/_rels/slide277.xml.rels" ContentType="application/vnd.openxmlformats-package.relationships+xml"/>
  <Override PartName="/ppt/slides/_rels/slide71.xml.rels" ContentType="application/vnd.openxmlformats-package.relationships+xml"/>
  <Override PartName="/ppt/slides/_rels/slide321.xml.rels" ContentType="application/vnd.openxmlformats-package.relationships+xml"/>
  <Override PartName="/ppt/slides/_rels/slide29.xml.rels" ContentType="application/vnd.openxmlformats-package.relationships+xml"/>
  <Override PartName="/ppt/slides/_rels/slide148.xml.rels" ContentType="application/vnd.openxmlformats-package.relationships+xml"/>
  <Override PartName="/ppt/slides/_rels/slide285.xml.rels" ContentType="application/vnd.openxmlformats-package.relationships+xml"/>
  <Override PartName="/ppt/slides/_rels/slide160.xml.rels" ContentType="application/vnd.openxmlformats-package.relationships+xml"/>
  <Override PartName="/ppt/slides/_rels/slide208.xml.rels" ContentType="application/vnd.openxmlformats-package.relationships+xml"/>
  <Override PartName="/ppt/slides/_rels/slide320.xml.rels" ContentType="application/vnd.openxmlformats-package.relationships+xml"/>
  <Override PartName="/ppt/slides/_rels/slide28.xml.rels" ContentType="application/vnd.openxmlformats-package.relationships+xml"/>
  <Override PartName="/ppt/slides/_rels/slide147.xml.rels" ContentType="application/vnd.openxmlformats-package.relationships+xml"/>
  <Override PartName="/ppt/slides/_rels/slide284.xml.rels" ContentType="application/vnd.openxmlformats-package.relationships+xml"/>
  <Override PartName="/ppt/slides/_rels/slide207.xml.rels" ContentType="application/vnd.openxmlformats-package.relationships+xml"/>
  <Override PartName="/ppt/slides/_rels/slide260.xml.rels" ContentType="application/vnd.openxmlformats-package.relationships+xml"/>
  <Override PartName="/ppt/slides/_rels/slide123.xml.rels" ContentType="application/vnd.openxmlformats-package.relationships+xml"/>
  <Override PartName="/ppt/slides/_rels/slide14.xml.rels" ContentType="application/vnd.openxmlformats-package.relationships+xml"/>
  <Override PartName="/ppt/slides/_rels/slide133.xml.rels" ContentType="application/vnd.openxmlformats-package.relationships+xml"/>
  <Override PartName="/ppt/slides/_rels/slide270.xml.rels" ContentType="application/vnd.openxmlformats-package.relationships+xml"/>
  <Override PartName="/ppt/slides/_rels/slide289.xml.rels" ContentType="application/vnd.openxmlformats-package.relationships+xml"/>
  <Override PartName="/ppt/slides/_rels/slide83.xml.rels" ContentType="application/vnd.openxmlformats-package.relationships+xml"/>
  <Override PartName="/ppt/slides/_rels/slide246.xml.rels" ContentType="application/vnd.openxmlformats-package.relationships+xml"/>
  <Override PartName="/ppt/slides/_rels/slide109.xml.rels" ContentType="application/vnd.openxmlformats-package.relationships+xml"/>
  <Override PartName="/ppt/slides/_rels/slide40.xml.rels" ContentType="application/vnd.openxmlformats-package.relationships+xml"/>
  <Override PartName="/ppt/slides/_rels/slide261.xml.rels" ContentType="application/vnd.openxmlformats-package.relationships+xml"/>
  <Override PartName="/ppt/slides/_rels/slide124.xml.rels" ContentType="application/vnd.openxmlformats-package.relationships+xml"/>
  <Override PartName="/ppt/slides/_rels/slide15.xml.rels" ContentType="application/vnd.openxmlformats-package.relationships+xml"/>
  <Override PartName="/ppt/slides/_rels/slide134.xml.rels" ContentType="application/vnd.openxmlformats-package.relationships+xml"/>
  <Override PartName="/ppt/slides/_rels/slide271.xml.rels" ContentType="application/vnd.openxmlformats-package.relationships+xml"/>
  <Override PartName="/ppt/slides/_rels/slide84.xml.rels" ContentType="application/vnd.openxmlformats-package.relationships+xml"/>
  <Override PartName="/ppt/slides/_rels/slide247.xml.rels" ContentType="application/vnd.openxmlformats-package.relationships+xml"/>
  <Override PartName="/ppt/slides/_rels/slide41.xml.rels" ContentType="application/vnd.openxmlformats-package.relationships+xml"/>
  <Override PartName="/ppt/slides/_rels/slide262.xml.rels" ContentType="application/vnd.openxmlformats-package.relationships+xml"/>
  <Override PartName="/ppt/slides/_rels/slide125.xml.rels" ContentType="application/vnd.openxmlformats-package.relationships+xml"/>
  <Override PartName="/ppt/slides/_rels/slide16.xml.rels" ContentType="application/vnd.openxmlformats-package.relationships+xml"/>
  <Override PartName="/ppt/slides/_rels/slide85.xml.rels" ContentType="application/vnd.openxmlformats-package.relationships+xml"/>
  <Override PartName="/ppt/slides/_rels/slide248.xml.rels" ContentType="application/vnd.openxmlformats-package.relationships+xml"/>
  <Override PartName="/ppt/slides/_rels/slide42.xml.rels" ContentType="application/vnd.openxmlformats-package.relationships+xml"/>
  <Override PartName="/ppt/slides/_rels/slide249.xml.rels" ContentType="application/vnd.openxmlformats-package.relationships+xml"/>
  <Override PartName="/ppt/slides/_rels/slide43.xml.rels" ContentType="application/vnd.openxmlformats-package.relationships+xml"/>
  <Override PartName="/ppt/slides/_rels/slide238.xml.rels" ContentType="application/vnd.openxmlformats-package.relationships+xml"/>
  <Override PartName="/ppt/slides/_rels/slide32.xml.rels" ContentType="application/vnd.openxmlformats-package.relationships+xml"/>
  <Override PartName="/ppt/slides/_rels/slide239.xml.rels" ContentType="application/vnd.openxmlformats-package.relationships+xml"/>
  <Override PartName="/ppt/slides/_rels/slide33.xml.rels" ContentType="application/vnd.openxmlformats-package.relationships+xml"/>
  <Override PartName="/ppt/slides/_rels/slide265.xml.rels" ContentType="application/vnd.openxmlformats-package.relationships+xml"/>
  <Override PartName="/ppt/slides/_rels/slide128.xml.rels" ContentType="application/vnd.openxmlformats-package.relationships+xml"/>
  <Override PartName="/ppt/slides/_rels/slide266.xml.rels" ContentType="application/vnd.openxmlformats-package.relationships+xml"/>
  <Override PartName="/ppt/slides/_rels/slide60.xml.rels" ContentType="application/vnd.openxmlformats-package.relationships+xml"/>
  <Override PartName="/ppt/slides/_rels/slide129.xml.rels" ContentType="application/vnd.openxmlformats-package.relationships+xml"/>
  <Override PartName="/ppt/slides/_rels/slide26.xml.rels" ContentType="application/vnd.openxmlformats-package.relationships+xml"/>
  <Override PartName="/ppt/slides/_rels/slide145.xml.rels" ContentType="application/vnd.openxmlformats-package.relationships+xml"/>
  <Override PartName="/ppt/slides/_rels/slide282.xml.rels" ContentType="application/vnd.openxmlformats-package.relationships+xml"/>
  <Override PartName="/ppt/slides/_rels/slide130.xml.rels" ContentType="application/vnd.openxmlformats-package.relationships+xml"/>
  <Override PartName="/ppt/slides/_rels/slide255.xml.rels" ContentType="application/vnd.openxmlformats-package.relationships+xml"/>
  <Override PartName="/ppt/slides/_rels/slide118.xml.rels" ContentType="application/vnd.openxmlformats-package.relationships+xml"/>
  <Override PartName="/ppt/slides/_rels/slide27.xml.rels" ContentType="application/vnd.openxmlformats-package.relationships+xml"/>
  <Override PartName="/ppt/slides/_rels/slide146.xml.rels" ContentType="application/vnd.openxmlformats-package.relationships+xml"/>
  <Override PartName="/ppt/slides/_rels/slide283.xml.rels" ContentType="application/vnd.openxmlformats-package.relationships+xml"/>
  <Override PartName="/ppt/slides/_rels/slide131.xml.rels" ContentType="application/vnd.openxmlformats-package.relationships+xml"/>
  <Override PartName="/ppt/slides/slide254.xml" ContentType="application/vnd.openxmlformats-officedocument.presentationml.slide+xml"/>
  <Override PartName="/ppt/slides/slide117.xml" ContentType="application/vnd.openxmlformats-officedocument.presentationml.slide+xml"/>
  <Override PartName="/ppt/slides/slide253.xml" ContentType="application/vnd.openxmlformats-officedocument.presentationml.slide+xml"/>
  <Override PartName="/ppt/slides/slide116.xml" ContentType="application/vnd.openxmlformats-officedocument.presentationml.slide+xml"/>
  <Override PartName="/ppt/slides/slide252.xml" ContentType="application/vnd.openxmlformats-officedocument.presentationml.slide+xml"/>
  <Override PartName="/ppt/slides/slide115.xml" ContentType="application/vnd.openxmlformats-officedocument.presentationml.slide+xml"/>
  <Override PartName="/ppt/slides/slide251.xml" ContentType="application/vnd.openxmlformats-officedocument.presentationml.slide+xml"/>
  <Override PartName="/ppt/slides/slide114.xml" ContentType="application/vnd.openxmlformats-officedocument.presentationml.slide+xml"/>
  <Override PartName="/ppt/slides/slide250.xml" ContentType="application/vnd.openxmlformats-officedocument.presentationml.slide+xml"/>
  <Override PartName="/ppt/slides/slide113.xml" ContentType="application/vnd.openxmlformats-officedocument.presentationml.slide+xml"/>
  <Override PartName="/ppt/slides/slide244.xml" ContentType="application/vnd.openxmlformats-officedocument.presentationml.slide+xml"/>
  <Override PartName="/ppt/slides/slide107.xml" ContentType="application/vnd.openxmlformats-officedocument.presentationml.slide+xml"/>
  <Override PartName="/ppt/slides/slide243.xml" ContentType="application/vnd.openxmlformats-officedocument.presentationml.slide+xml"/>
  <Override PartName="/ppt/slides/slide106.xml" ContentType="application/vnd.openxmlformats-officedocument.presentationml.slide+xml"/>
  <Override PartName="/ppt/slides/slide242.xml" ContentType="application/vnd.openxmlformats-officedocument.presentationml.slide+xml"/>
  <Override PartName="/ppt/slides/slide105.xml" ContentType="application/vnd.openxmlformats-officedocument.presentationml.slide+xml"/>
  <Override PartName="/ppt/slides/slide241.xml" ContentType="application/vnd.openxmlformats-officedocument.presentationml.slide+xml"/>
  <Override PartName="/ppt/slides/slide104.xml" ContentType="application/vnd.openxmlformats-officedocument.presentationml.slide+xml"/>
  <Override PartName="/ppt/slides/slide240.xml" ContentType="application/vnd.openxmlformats-officedocument.presentationml.slide+xml"/>
  <Override PartName="/ppt/slides/slide103.xml" ContentType="application/vnd.openxmlformats-officedocument.presentationml.slide+xml"/>
  <Override PartName="/ppt/slides/slide216.xml" ContentType="application/vnd.openxmlformats-officedocument.presentationml.slide+xml"/>
  <Override PartName="/ppt/slides/slide206.xml" ContentType="application/vnd.openxmlformats-officedocument.presentationml.slide+xml"/>
  <Override PartName="/ppt/slides/slide234.xml" ContentType="application/vnd.openxmlformats-officedocument.presentationml.slide+xml"/>
  <Override PartName="/ppt/slides/slide198.xml" ContentType="application/vnd.openxmlformats-officedocument.presentationml.slide+xml"/>
  <Override PartName="/ppt/slides/slide233.xml" ContentType="application/vnd.openxmlformats-officedocument.presentationml.slide+xml"/>
  <Override PartName="/ppt/slides/slide197.xml" ContentType="application/vnd.openxmlformats-officedocument.presentationml.slide+xml"/>
  <Override PartName="/ppt/slides/slide232.xml" ContentType="application/vnd.openxmlformats-officedocument.presentationml.slide+xml"/>
  <Override PartName="/ppt/slides/slide196.xml" ContentType="application/vnd.openxmlformats-officedocument.presentationml.slide+xml"/>
  <Override PartName="/ppt/slides/slide231.xml" ContentType="application/vnd.openxmlformats-officedocument.presentationml.slide+xml"/>
  <Override PartName="/ppt/slides/slide195.xml" ContentType="application/vnd.openxmlformats-officedocument.presentationml.slide+xml"/>
  <Override PartName="/ppt/slides/slide230.xml" ContentType="application/vnd.openxmlformats-officedocument.presentationml.slide+xml"/>
  <Override PartName="/ppt/slides/slide194.xml" ContentType="application/vnd.openxmlformats-officedocument.presentationml.slide+xml"/>
  <Override PartName="/ppt/slides/slide193.xml" ContentType="application/vnd.openxmlformats-officedocument.presentationml.slide+xml"/>
  <Override PartName="/ppt/slides/slide89.xml" ContentType="application/vnd.openxmlformats-officedocument.presentationml.slide+xml"/>
  <Override PartName="/ppt/slides/slide192.xml" ContentType="application/vnd.openxmlformats-officedocument.presentationml.slide+xml"/>
  <Override PartName="/ppt/slides/slide88.xml" ContentType="application/vnd.openxmlformats-officedocument.presentationml.slide+xml"/>
  <Override PartName="/ppt/slides/slide191.xml" ContentType="application/vnd.openxmlformats-officedocument.presentationml.slide+xml"/>
  <Override PartName="/ppt/slides/slide87.xml" ContentType="application/vnd.openxmlformats-officedocument.presentationml.slide+xml"/>
  <Override PartName="/ppt/slides/slide190.xml" ContentType="application/vnd.openxmlformats-officedocument.presentationml.slide+xml"/>
  <Override PartName="/ppt/slides/slide86.xml" ContentType="application/vnd.openxmlformats-officedocument.presentationml.slide+xml"/>
  <Override PartName="/ppt/slides/slide224.xml" ContentType="application/vnd.openxmlformats-officedocument.presentationml.slide+xml"/>
  <Override PartName="/ppt/slides/slide188.xml" ContentType="application/vnd.openxmlformats-officedocument.presentationml.slide+xml"/>
  <Override PartName="/ppt/slides/slide223.xml" ContentType="application/vnd.openxmlformats-officedocument.presentationml.slide+xml"/>
  <Override PartName="/ppt/slides/slide187.xml" ContentType="application/vnd.openxmlformats-officedocument.presentationml.slide+xml"/>
  <Override PartName="/ppt/slides/slide222.xml" ContentType="application/vnd.openxmlformats-officedocument.presentationml.slide+xml"/>
  <Override PartName="/ppt/slides/slide186.xml" ContentType="application/vnd.openxmlformats-officedocument.presentationml.slide+xml"/>
  <Override PartName="/ppt/slides/slide221.xml" ContentType="application/vnd.openxmlformats-officedocument.presentationml.slide+xml"/>
  <Override PartName="/ppt/slides/slide185.xml" ContentType="application/vnd.openxmlformats-officedocument.presentationml.slide+xml"/>
  <Override PartName="/ppt/slides/slide220.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79.xml" ContentType="application/vnd.openxmlformats-officedocument.presentationml.slide+xml"/>
  <Override PartName="/ppt/slides/slide182.xml" ContentType="application/vnd.openxmlformats-officedocument.presentationml.slide+xml"/>
  <Override PartName="/ppt/slides/slide78.xml" ContentType="application/vnd.openxmlformats-officedocument.presentationml.slide+xml"/>
  <Override PartName="/ppt/slides/slide181.xml" ContentType="application/vnd.openxmlformats-officedocument.presentationml.slide+xml"/>
  <Override PartName="/ppt/slides/slide77.xml" ContentType="application/vnd.openxmlformats-officedocument.presentationml.slide+xml"/>
  <Override PartName="/ppt/slides/slide180.xml" ContentType="application/vnd.openxmlformats-officedocument.presentationml.slide+xml"/>
  <Override PartName="/ppt/slides/slide76.xml" ContentType="application/vnd.openxmlformats-officedocument.presentationml.slide+xml"/>
  <Override PartName="/ppt/slides/slide215.xml" ContentType="application/vnd.openxmlformats-officedocument.presentationml.slide+xml"/>
  <Override PartName="/ppt/slides/slide179.xml" ContentType="application/vnd.openxmlformats-officedocument.presentationml.slide+xml"/>
  <Override PartName="/ppt/slides/slide214.xml" ContentType="application/vnd.openxmlformats-officedocument.presentationml.slide+xml"/>
  <Override PartName="/ppt/slides/slide178.xml" ContentType="application/vnd.openxmlformats-officedocument.presentationml.slide+xml"/>
  <Override PartName="/ppt/slides/slide213.xml" ContentType="application/vnd.openxmlformats-officedocument.presentationml.slide+xml"/>
  <Override PartName="/ppt/slides/slide177.xml" ContentType="application/vnd.openxmlformats-officedocument.presentationml.slide+xml"/>
  <Override PartName="/ppt/slides/slide212.xml" ContentType="application/vnd.openxmlformats-officedocument.presentationml.slide+xml"/>
  <Override PartName="/ppt/slides/slide176.xml" ContentType="application/vnd.openxmlformats-officedocument.presentationml.slide+xml"/>
  <Override PartName="/ppt/slides/slide219.xml" ContentType="application/vnd.openxmlformats-officedocument.presentationml.slide+xml"/>
  <Override PartName="/ppt/slides/slide82.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247.xml" ContentType="application/vnd.openxmlformats-officedocument.presentationml.slide+xml"/>
  <Override PartName="/ppt/slides/slide21.xml" ContentType="application/vnd.openxmlformats-officedocument.presentationml.slide+xml"/>
  <Override PartName="/ppt/slides/slide64.xml" ContentType="application/vnd.openxmlformats-officedocument.presentationml.slide+xml"/>
  <Override PartName="/ppt/slides/slide218.xml" ContentType="application/vnd.openxmlformats-officedocument.presentationml.slide+xml"/>
  <Override PartName="/ppt/slides/slide81.xml" ContentType="application/vnd.openxmlformats-officedocument.presentationml.slide+xml"/>
  <Override PartName="/ppt/slides/slide97.xml" ContentType="application/vnd.openxmlformats-officedocument.presentationml.slide+xml"/>
  <Override PartName="/ppt/slides/slide12.xml" ContentType="application/vnd.openxmlformats-officedocument.presentationml.slide+xml"/>
  <Override PartName="/ppt/slides/slide55.xml" ContentType="application/vnd.openxmlformats-officedocument.presentationml.slide+xml"/>
  <Override PartName="/ppt/slides/slide98.xml" ContentType="application/vnd.openxmlformats-officedocument.presentationml.slide+xml"/>
  <Override PartName="/ppt/slides/slide109.xml" ContentType="application/vnd.openxmlformats-officedocument.presentationml.slide+xml"/>
  <Override PartName="/ppt/slides/slide246.xml" ContentType="application/vnd.openxmlformats-officedocument.presentationml.slide+xml"/>
  <Override PartName="/ppt/slides/slide20.xml" ContentType="application/vnd.openxmlformats-officedocument.presentationml.slide+xml"/>
  <Override PartName="/ppt/slides/slide63.xml" ContentType="application/vnd.openxmlformats-officedocument.presentationml.slide+xml"/>
  <Override PartName="/ppt/slides/slide217.xml" ContentType="application/vnd.openxmlformats-officedocument.presentationml.slide+xml"/>
  <Override PartName="/ppt/slides/slide80.xml" ContentType="application/vnd.openxmlformats-officedocument.presentationml.slide+xml"/>
  <Override PartName="/ppt/slides/slide13.xml" ContentType="application/vnd.openxmlformats-officedocument.presentationml.slide+xml"/>
  <Override PartName="/ppt/slides/slide99.xml" ContentType="application/vnd.openxmlformats-officedocument.presentationml.slide+xml"/>
  <Override PartName="/ppt/slides/slide10.xml" ContentType="application/vnd.openxmlformats-officedocument.presentationml.slide+xml"/>
  <Override PartName="/ppt/slides/slide31.xml" ContentType="application/vnd.openxmlformats-officedocument.presentationml.slide+xml"/>
  <Override PartName="/ppt/slides/slide74.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32.xml" ContentType="application/vnd.openxmlformats-officedocument.presentationml.slide+xml"/>
  <Override PartName="/ppt/slides/slide75.xml" ContentType="application/vnd.openxmlformats-officedocument.presentationml.slide+xml"/>
  <Override PartName="/ppt/slides/slide23.xml" ContentType="application/vnd.openxmlformats-officedocument.presentationml.slide+xml"/>
  <Override PartName="/ppt/slides/slide50.xml" ContentType="application/vnd.openxmlformats-officedocument.presentationml.slide+xml"/>
  <Override PartName="/ppt/slides/slide4.xml" ContentType="application/vnd.openxmlformats-officedocument.presentationml.slide+xml"/>
  <Override PartName="/ppt/slides/slide93.xml" ContentType="application/vnd.openxmlformats-officedocument.presentationml.slide+xml"/>
  <Override PartName="/ppt/slides/slide308.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189.xml" ContentType="application/vnd.openxmlformats-officedocument.presentationml.slide+xml"/>
  <Override PartName="/ppt/slides/slide100.xml" ContentType="application/vnd.openxmlformats-officedocument.presentationml.slide+xml"/>
  <Override PartName="/ppt/slides/slide225.xml" ContentType="application/vnd.openxmlformats-officedocument.presentationml.slide+xml"/>
  <Override PartName="/ppt/slides/slide34.xml" ContentType="application/vnd.openxmlformats-officedocument.presentationml.slide+xml"/>
  <Override PartName="/ppt/slides/slide121.xml" ContentType="application/vnd.openxmlformats-officedocument.presentationml.slide+xml"/>
  <Override PartName="/ppt/slides/slide17.xml" ContentType="application/vnd.openxmlformats-officedocument.presentationml.slide+xml"/>
  <Override PartName="/ppt/slides/slide126.xml" ContentType="application/vnd.openxmlformats-officedocument.presentationml.slide+xml"/>
  <Override PartName="/ppt/slides/slide263.xml" ContentType="application/vnd.openxmlformats-officedocument.presentationml.slide+xml"/>
  <Override PartName="/ppt/slides/slide25.xml" ContentType="application/vnd.openxmlformats-officedocument.presentationml.slide+xml"/>
  <Override PartName="/ppt/slides/slide35.xml" ContentType="application/vnd.openxmlformats-officedocument.presentationml.slide+xml"/>
  <Override PartName="/ppt/slides/slide101.xml" ContentType="application/vnd.openxmlformats-officedocument.presentationml.slide+xml"/>
  <Override PartName="/ppt/slides/slide226.xml" ContentType="application/vnd.openxmlformats-officedocument.presentationml.slide+xml"/>
  <Override PartName="/ppt/slides/slide122.xml" ContentType="application/vnd.openxmlformats-officedocument.presentationml.slide+xml"/>
  <Override PartName="/ppt/slides/slide18.xml" ContentType="application/vnd.openxmlformats-officedocument.presentationml.slide+xml"/>
  <Override PartName="/ppt/slides/slide96.xml" ContentType="application/vnd.openxmlformats-officedocument.presentationml.slide+xml"/>
  <Override PartName="/ppt/slides/slide127.xml" ContentType="application/vnd.openxmlformats-officedocument.presentationml.slide+xml"/>
  <Override PartName="/ppt/slides/slide264.xml" ContentType="application/vnd.openxmlformats-officedocument.presentationml.slide+xml"/>
  <Override PartName="/ppt/slides/slide300.xml" ContentType="application/vnd.openxmlformats-officedocument.presentationml.slide+xml"/>
  <Override PartName="/ppt/slides/slide199.xml" ContentType="application/vnd.openxmlformats-officedocument.presentationml.slide+xml"/>
  <Override PartName="/ppt/slides/slide110.xml" ContentType="application/vnd.openxmlformats-officedocument.presentationml.slide+xml"/>
  <Override PartName="/ppt/slides/slide235.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11.xml" ContentType="application/vnd.openxmlformats-officedocument.presentationml.slide+xml"/>
  <Override PartName="/ppt/slides/slide236.xml" ContentType="application/vnd.openxmlformats-officedocument.presentationml.slide+xml"/>
  <Override PartName="/ppt/slides/slide269.xml" ContentType="application/vnd.openxmlformats-officedocument.presentationml.slide+xml"/>
  <Override PartName="/ppt/slides/slide301.xml" ContentType="application/vnd.openxmlformats-officedocument.presentationml.slide+xml"/>
  <Override PartName="/ppt/slides/slide277.xml" ContentType="application/vnd.openxmlformats-officedocument.presentationml.slide+xml"/>
  <Override PartName="/ppt/slides/slide313.xml" ContentType="application/vnd.openxmlformats-officedocument.presentationml.slide+xml"/>
  <Override PartName="/ppt/slides/slide278.xml" ContentType="application/vnd.openxmlformats-officedocument.presentationml.slide+xml"/>
  <Override PartName="/ppt/slides/slide314.xml" ContentType="application/vnd.openxmlformats-officedocument.presentationml.slide+xml"/>
  <Override PartName="/ppt/slides/slide310.xml" ContentType="application/vnd.openxmlformats-officedocument.presentationml.slide+xml"/>
  <Override PartName="/ppt/slides/slide279.xml" ContentType="application/vnd.openxmlformats-officedocument.presentationml.slide+xml"/>
  <Override PartName="/ppt/slides/slide315.xml" ContentType="application/vnd.openxmlformats-officedocument.presentationml.slide+xml"/>
  <Override PartName="/ppt/slides/slide311.xml" ContentType="application/vnd.openxmlformats-officedocument.presentationml.slide+xml"/>
  <Override PartName="/ppt/slides/slide287.xml" ContentType="application/vnd.openxmlformats-officedocument.presentationml.slide+xml"/>
  <Override PartName="/ppt/slides/slide323.xml" ContentType="application/vnd.openxmlformats-officedocument.presentationml.slide+xml"/>
  <Override PartName="/ppt/slides/slide302.xml" ContentType="application/vnd.openxmlformats-officedocument.presentationml.slide+xml"/>
  <Override PartName="/ppt/slides/slide108.xml" ContentType="application/vnd.openxmlformats-officedocument.presentationml.slide+xml"/>
  <Override PartName="/ppt/slides/slide245.xml" ContentType="application/vnd.openxmlformats-officedocument.presentationml.slide+xml"/>
  <Override PartName="/ppt/slides/slide288.xml" ContentType="application/vnd.openxmlformats-officedocument.presentationml.slide+xml"/>
  <Override PartName="/ppt/slides/slide303.xml" ContentType="application/vnd.openxmlformats-officedocument.presentationml.slide+xml"/>
  <Override PartName="/ppt/slides/slide267.xml" ContentType="application/vnd.openxmlformats-officedocument.presentationml.slide+xml"/>
  <Override PartName="/ppt/slides/slide289.xml" ContentType="application/vnd.openxmlformats-officedocument.presentationml.slide+xml"/>
  <Override PartName="/ppt/slides/slide164.xml" ContentType="application/vnd.openxmlformats-officedocument.presentationml.slide+xml"/>
  <Override PartName="/ppt/slides/slide200.xml" ContentType="application/vnd.openxmlformats-officedocument.presentationml.slide+xml"/>
  <Override PartName="/ppt/slides/slide304.xml" ContentType="application/vnd.openxmlformats-officedocument.presentationml.slide+xml"/>
  <Override PartName="/ppt/slides/slide268.xml" ContentType="application/vnd.openxmlformats-officedocument.presentationml.slide+xml"/>
  <Override PartName="/ppt/slides/slide297.xml" ContentType="application/vnd.openxmlformats-officedocument.presentationml.slide+xml"/>
  <Override PartName="/ppt/slides/slide312.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174.xml" ContentType="application/vnd.openxmlformats-officedocument.presentationml.slide+xml"/>
  <Override PartName="/ppt/slides/slide210.xml" ContentType="application/vnd.openxmlformats-officedocument.presentationml.slide+xml"/>
  <Override PartName="/ppt/slides/slide31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3.xml" ContentType="application/vnd.openxmlformats-officedocument.presentationml.slide+xml"/>
  <Override PartName="/ppt/slides/slide59.xml" ContentType="application/vnd.openxmlformats-officedocument.presentationml.slide+xml"/>
  <Override PartName="/ppt/slides/slide112.xml" ContentType="application/vnd.openxmlformats-officedocument.presentationml.slide+xml"/>
  <Override PartName="/ppt/slides/slide237.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11.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102.xml" ContentType="application/vnd.openxmlformats-officedocument.presentationml.slide+xml"/>
  <Override PartName="/ppt/slides/slide305.xml" ContentType="application/vnd.openxmlformats-officedocument.presentationml.slide+xml"/>
  <Override PartName="/ppt/slides/slide90.xml" ContentType="application/vnd.openxmlformats-officedocument.presentationml.slide+xml"/>
  <Override PartName="/ppt/slides/slide227.xml" ContentType="application/vnd.openxmlformats-officedocument.presentationml.slide+xml"/>
  <Override PartName="/ppt/slides/slide52.xml" ContentType="application/vnd.openxmlformats-officedocument.presentationml.slide+xml"/>
  <Override PartName="/ppt/slides/slide95.xml" ContentType="application/vnd.openxmlformats-officedocument.presentationml.slide+xml"/>
  <Override PartName="/ppt/slides/slide5.xml" ContentType="application/vnd.openxmlformats-officedocument.presentationml.slide+xml"/>
  <Override PartName="/ppt/slides/slide51.xml" ContentType="application/vnd.openxmlformats-officedocument.presentationml.slide+xml"/>
  <Override PartName="/ppt/slides/slide309.xml" ContentType="application/vnd.openxmlformats-officedocument.presentationml.slide+xml"/>
  <Override PartName="/ppt/slides/slide94.xml" ContentType="application/vnd.openxmlformats-officedocument.presentationml.slide+xml"/>
  <Override PartName="/ppt/slides/slide3.xml" ContentType="application/vnd.openxmlformats-officedocument.presentationml.slide+xml"/>
  <Override PartName="/ppt/slides/slide319.xml" ContentType="application/vnd.openxmlformats-officedocument.presentationml.slide+xml"/>
  <Override PartName="/ppt/slides/slide307.xml" ContentType="application/vnd.openxmlformats-officedocument.presentationml.slide+xml"/>
  <Override PartName="/ppt/slides/slide92.xml" ContentType="application/vnd.openxmlformats-officedocument.presentationml.slide+xml"/>
  <Override PartName="/ppt/slides/slide229.xml" ContentType="application/vnd.openxmlformats-officedocument.presentationml.slide+xml"/>
  <Override PartName="/ppt/slides/slide318.xml" ContentType="application/vnd.openxmlformats-officedocument.presentationml.slide+xml"/>
  <Override PartName="/ppt/slides/slide306.xml" ContentType="application/vnd.openxmlformats-officedocument.presentationml.slide+xml"/>
  <Override PartName="/ppt/slides/slide91.xml" ContentType="application/vnd.openxmlformats-officedocument.presentationml.slide+xml"/>
  <Override PartName="/ppt/slides/slide228.xml" ContentType="application/vnd.openxmlformats-officedocument.presentationml.slide+xml"/>
  <Override PartName="/ppt/slides/slide317.xml" ContentType="application/vnd.openxmlformats-officedocument.presentationml.slide+xml"/>
  <Override PartName="/ppt/slides/slide72.xml" ContentType="application/vnd.openxmlformats-officedocument.presentationml.slide+xml"/>
  <Override PartName="/ppt/slides/slide209.xml" ContentType="application/vnd.openxmlformats-officedocument.presentationml.slide+xml"/>
  <Override PartName="/ppt/slides/slide322.xml" ContentType="application/vnd.openxmlformats-officedocument.presentationml.slide+xml"/>
  <Override PartName="/ppt/slides/slide71.xml" ContentType="application/vnd.openxmlformats-officedocument.presentationml.slide+xml"/>
  <Override PartName="/ppt/slides/slide208.xml" ContentType="application/vnd.openxmlformats-officedocument.presentationml.slide+xml"/>
  <Override PartName="/ppt/slides/slide321.xml" ContentType="application/vnd.openxmlformats-officedocument.presentationml.slide+xml"/>
  <Override PartName="/ppt/slides/slide148.xml" ContentType="application/vnd.openxmlformats-officedocument.presentationml.slide+xml"/>
  <Override PartName="/ppt/slides/slide285.xml" ContentType="application/vnd.openxmlformats-officedocument.presentationml.slide+xml"/>
  <Override PartName="/ppt/slides/slide70.xml" ContentType="application/vnd.openxmlformats-officedocument.presentationml.slide+xml"/>
  <Override PartName="/ppt/slides/slide207.xml" ContentType="application/vnd.openxmlformats-officedocument.presentationml.slide+xml"/>
  <Override PartName="/ppt/slides/slide320.xml" ContentType="application/vnd.openxmlformats-officedocument.presentationml.slide+xml"/>
  <Override PartName="/ppt/slides/slide147.xml" ContentType="application/vnd.openxmlformats-officedocument.presentationml.slide+xml"/>
  <Override PartName="/ppt/slides/slide284.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260.xml" ContentType="application/vnd.openxmlformats-officedocument.presentationml.slide+xml"/>
  <Override PartName="/ppt/slides/slide19.xml" ContentType="application/vnd.openxmlformats-officedocument.presentationml.slide+xml"/>
  <Override PartName="/ppt/slides/slide123.xml" ContentType="application/vnd.openxmlformats-officedocument.presentationml.slide+xml"/>
  <Override PartName="/ppt/slides/slide248.xml" ContentType="application/vnd.openxmlformats-officedocument.presentationml.slide+xml"/>
  <Override PartName="/ppt/slides/slide14.xml" ContentType="application/vnd.openxmlformats-officedocument.presentationml.slide+xml"/>
  <Override PartName="/ppt/slides/slide83.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261.xml" ContentType="application/vnd.openxmlformats-officedocument.presentationml.slide+xml"/>
  <Override PartName="/ppt/slides/slide124.xml" ContentType="application/vnd.openxmlformats-officedocument.presentationml.slide+xml"/>
  <Override PartName="/ppt/slides/slide249.xml" ContentType="application/vnd.openxmlformats-officedocument.presentationml.slide+xml"/>
  <Override PartName="/ppt/slides/slide15.xml" ContentType="application/vnd.openxmlformats-officedocument.presentationml.slide+xml"/>
  <Override PartName="/ppt/slides/slide84.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262.xml" ContentType="application/vnd.openxmlformats-officedocument.presentationml.slide+xml"/>
  <Override PartName="/ppt/slides/slide125.xml" ContentType="application/vnd.openxmlformats-officedocument.presentationml.slide+xml"/>
  <Override PartName="/ppt/slides/slide120.xml" ContentType="application/vnd.openxmlformats-officedocument.presentationml.slide+xml"/>
  <Override PartName="/ppt/slides/slide16.xml" ContentType="application/vnd.openxmlformats-officedocument.presentationml.slide+xml"/>
  <Override PartName="/ppt/slides/slide85.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134.xml" ContentType="application/vnd.openxmlformats-officedocument.presentationml.slide+xml"/>
  <Override PartName="/ppt/slides/slide27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65.xml" ContentType="application/vnd.openxmlformats-officedocument.presentationml.slide+xml"/>
  <Override PartName="/ppt/slides/slide128.xml" ContentType="application/vnd.openxmlformats-officedocument.presentationml.slide+xml"/>
  <Override PartName="/ppt/slides/slide266.xml" ContentType="application/vnd.openxmlformats-officedocument.presentationml.slide+xml"/>
  <Override PartName="/ppt/slides/slide129.xml" ContentType="application/vnd.openxmlformats-officedocument.presentationml.slide+xml"/>
  <Override PartName="/ppt/slides/slide26.xml" ContentType="application/vnd.openxmlformats-officedocument.presentationml.slide+xml"/>
  <Override PartName="/ppt/slides/slide130.xml" ContentType="application/vnd.openxmlformats-officedocument.presentationml.slide+xml"/>
  <Override PartName="/ppt/slides/slide255.xml" ContentType="application/vnd.openxmlformats-officedocument.presentationml.slide+xml"/>
  <Override PartName="/ppt/slides/slide118.xml" ContentType="application/vnd.openxmlformats-officedocument.presentationml.slide+xml"/>
  <Override PartName="/ppt/slides/slide27.xml" ContentType="application/vnd.openxmlformats-officedocument.presentationml.slide+xml"/>
  <Override PartName="/ppt/slides/slide131.xml" ContentType="application/vnd.openxmlformats-officedocument.presentationml.slide+xml"/>
  <Override PartName="/ppt/slides/slide256.xml" ContentType="application/vnd.openxmlformats-officedocument.presentationml.slide+xml"/>
  <Override PartName="/ppt/slides/slide119.xml" ContentType="application/vnd.openxmlformats-officedocument.presentationml.slide+xml"/>
  <Override PartName="/ppt/slides/slide28.xml" ContentType="application/vnd.openxmlformats-officedocument.presentationml.slide+xml"/>
  <Override PartName="/ppt/slides/slide132.xml" ContentType="application/vnd.openxmlformats-officedocument.presentationml.slide+xml"/>
  <Override PartName="/ppt/slides/slide257.xml" ContentType="application/vnd.openxmlformats-officedocument.presentationml.slide+xml"/>
  <Override PartName="/ppt/slides/slide133.xml" ContentType="application/vnd.openxmlformats-officedocument.presentationml.slide+xml"/>
  <Override PartName="/ppt/slides/slide270.xml" ContentType="application/vnd.openxmlformats-officedocument.presentationml.slide+xml"/>
  <Override PartName="/ppt/slides/slide29.xml" ContentType="application/vnd.openxmlformats-officedocument.presentationml.slide+xml"/>
  <Override PartName="/ppt/slides/slide272.xml" ContentType="application/vnd.openxmlformats-officedocument.presentationml.slide+xml"/>
  <Override PartName="/ppt/slides/slide135.xml" ContentType="application/vnd.openxmlformats-officedocument.presentationml.slide+xml"/>
  <Override PartName="/ppt/slides/slide273.xml" ContentType="application/vnd.openxmlformats-officedocument.presentationml.slide+xml"/>
  <Override PartName="/ppt/slides/slide136.xml" ContentType="application/vnd.openxmlformats-officedocument.presentationml.slide+xml"/>
  <Override PartName="/ppt/slides/slide274.xml" ContentType="application/vnd.openxmlformats-officedocument.presentationml.slide+xml"/>
  <Override PartName="/ppt/slides/slide137.xml" ContentType="application/vnd.openxmlformats-officedocument.presentationml.slide+xml"/>
  <Override PartName="/ppt/slides/slide275.xml" ContentType="application/vnd.openxmlformats-officedocument.presentationml.slide+xml"/>
  <Override PartName="/ppt/slides/slide138.xml" ContentType="application/vnd.openxmlformats-officedocument.presentationml.slide+xml"/>
  <Override PartName="/ppt/slides/slide276.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36.xml" ContentType="application/vnd.openxmlformats-officedocument.presentationml.slide+xml"/>
  <Override PartName="/ppt/slides/slide141.xml" ContentType="application/vnd.openxmlformats-officedocument.presentationml.slide+xml"/>
  <Override PartName="/ppt/slides/slide37.xml" ContentType="application/vnd.openxmlformats-officedocument.presentationml.slide+xml"/>
  <Override PartName="/ppt/slides/slide142.xml" ContentType="application/vnd.openxmlformats-officedocument.presentationml.slide+xml"/>
  <Override PartName="/ppt/slides/slide38.xml" ContentType="application/vnd.openxmlformats-officedocument.presentationml.slide+xml"/>
  <Override PartName="/ppt/slides/slide143.xml" ContentType="application/vnd.openxmlformats-officedocument.presentationml.slide+xml"/>
  <Override PartName="/ppt/slides/slide280.xml" ContentType="application/vnd.openxmlformats-officedocument.presentationml.slide+xml"/>
  <Override PartName="/ppt/slides/slide39.xml" ContentType="application/vnd.openxmlformats-officedocument.presentationml.slide+xml"/>
  <Override PartName="/ppt/slides/slide144.xml" ContentType="application/vnd.openxmlformats-officedocument.presentationml.slide+xml"/>
  <Override PartName="/ppt/slides/slide281.xml" ContentType="application/vnd.openxmlformats-officedocument.presentationml.slide+xml"/>
  <Override PartName="/ppt/slides/slide145.xml" ContentType="application/vnd.openxmlformats-officedocument.presentationml.slide+xml"/>
  <Override PartName="/ppt/slides/slide282.xml" ContentType="application/vnd.openxmlformats-officedocument.presentationml.slide+xml"/>
  <Override PartName="/ppt/slides/slide146.xml" ContentType="application/vnd.openxmlformats-officedocument.presentationml.slide+xml"/>
  <Override PartName="/ppt/slides/slide283.xml" ContentType="application/vnd.openxmlformats-officedocument.presentationml.slide+xml"/>
  <Override PartName="/ppt/slides/slide286.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46.xml" ContentType="application/vnd.openxmlformats-officedocument.presentationml.slide+xml"/>
  <Override PartName="/ppt/slides/slide151.xml" ContentType="application/vnd.openxmlformats-officedocument.presentationml.slide+xml"/>
  <Override PartName="/ppt/slides/slide47.xml" ContentType="application/vnd.openxmlformats-officedocument.presentationml.slide+xml"/>
  <Override PartName="/ppt/slides/slide152.xml" ContentType="application/vnd.openxmlformats-officedocument.presentationml.slide+xml"/>
  <Override PartName="/ppt/slides/slide48.xml" ContentType="application/vnd.openxmlformats-officedocument.presentationml.slide+xml"/>
  <Override PartName="/ppt/slides/slide153.xml" ContentType="application/vnd.openxmlformats-officedocument.presentationml.slide+xml"/>
  <Override PartName="/ppt/slides/slide290.xml" ContentType="application/vnd.openxmlformats-officedocument.presentationml.slide+xml"/>
  <Override PartName="/ppt/slides/slide49.xml" ContentType="application/vnd.openxmlformats-officedocument.presentationml.slide+xml"/>
  <Override PartName="/ppt/slides/slide154.xml" ContentType="application/vnd.openxmlformats-officedocument.presentationml.slide+xml"/>
  <Override PartName="/ppt/slides/slide291.xml" ContentType="application/vnd.openxmlformats-officedocument.presentationml.slide+xml"/>
  <Override PartName="/ppt/slides/slide155.xml" ContentType="application/vnd.openxmlformats-officedocument.presentationml.slide+xml"/>
  <Override PartName="/ppt/slides/slide292.xml" ContentType="application/vnd.openxmlformats-officedocument.presentationml.slide+xml"/>
  <Override PartName="/ppt/slides/slide156.xml" ContentType="application/vnd.openxmlformats-officedocument.presentationml.slide+xml"/>
  <Override PartName="/ppt/slides/slide293.xml" ContentType="application/vnd.openxmlformats-officedocument.presentationml.slide+xml"/>
  <Override PartName="/ppt/slides/slide157.xml" ContentType="application/vnd.openxmlformats-officedocument.presentationml.slide+xml"/>
  <Override PartName="/ppt/slides/slide294.xml" ContentType="application/vnd.openxmlformats-officedocument.presentationml.slide+xml"/>
  <Override PartName="/ppt/slides/slide158.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56.xml" ContentType="application/vnd.openxmlformats-officedocument.presentationml.slide+xml"/>
  <Override PartName="/ppt/slides/slide161.xml" ContentType="application/vnd.openxmlformats-officedocument.presentationml.slide+xml"/>
  <Override PartName="/ppt/slides/slide57.xml" ContentType="application/vnd.openxmlformats-officedocument.presentationml.slide+xml"/>
  <Override PartName="/ppt/slides/slide162.xml" ContentType="application/vnd.openxmlformats-officedocument.presentationml.slide+xml"/>
  <Override PartName="/ppt/slides/slide58.xml" ContentType="application/vnd.openxmlformats-officedocument.presentationml.slide+xml"/>
  <Override PartName="/ppt/slides/slide165.xml" ContentType="application/vnd.openxmlformats-officedocument.presentationml.slide+xml"/>
  <Override PartName="/ppt/slides/slide201.xml" ContentType="application/vnd.openxmlformats-officedocument.presentationml.slide+xml"/>
  <Override PartName="/ppt/slides/slide166.xml" ContentType="application/vnd.openxmlformats-officedocument.presentationml.slide+xml"/>
  <Override PartName="/ppt/slides/slide202.xml" ContentType="application/vnd.openxmlformats-officedocument.presentationml.slide+xml"/>
  <Override PartName="/ppt/slides/slide167.xml" ContentType="application/vnd.openxmlformats-officedocument.presentationml.slide+xml"/>
  <Override PartName="/ppt/slides/slide203.xml" ContentType="application/vnd.openxmlformats-officedocument.presentationml.slide+xml"/>
  <Override PartName="/ppt/slides/slide168.xml" ContentType="application/vnd.openxmlformats-officedocument.presentationml.slide+xml"/>
  <Override PartName="/ppt/slides/slide204.xml" ContentType="application/vnd.openxmlformats-officedocument.presentationml.slide+xml"/>
  <Override PartName="/ppt/slides/slide169.xml" ContentType="application/vnd.openxmlformats-officedocument.presentationml.slide+xml"/>
  <Override PartName="/ppt/slides/slide205.xml" ContentType="application/vnd.openxmlformats-officedocument.presentationml.slide+xml"/>
  <Override PartName="/ppt/slides/slide170.xml" ContentType="application/vnd.openxmlformats-officedocument.presentationml.slide+xml"/>
  <Override PartName="/ppt/slides/slide66.xml" ContentType="application/vnd.openxmlformats-officedocument.presentationml.slide+xml"/>
  <Override PartName="/ppt/slides/slide171.xml" ContentType="application/vnd.openxmlformats-officedocument.presentationml.slide+xml"/>
  <Override PartName="/ppt/slides/slide67.xml" ContentType="application/vnd.openxmlformats-officedocument.presentationml.slide+xml"/>
  <Override PartName="/ppt/slides/slide172.xml" ContentType="application/vnd.openxmlformats-officedocument.presentationml.slide+xml"/>
  <Override PartName="/ppt/slides/slide68.xml" ContentType="application/vnd.openxmlformats-officedocument.presentationml.slide+xml"/>
  <Override PartName="/ppt/slides/slide173.xml" ContentType="application/vnd.openxmlformats-officedocument.presentationml.slide+xml"/>
  <Override PartName="/ppt/slides/slide69.xml" ContentType="application/vnd.openxmlformats-officedocument.presentationml.slide+xml"/>
  <Override PartName="/ppt/slides/slide175.xml" ContentType="application/vnd.openxmlformats-officedocument.presentationml.slide+xml"/>
  <Override PartName="/ppt/slides/slide211.xml" ContentType="application/vnd.openxmlformats-officedocument.presentationml.slide+xml"/>
  <Override PartName="/ppt/media/image127.png" ContentType="image/png"/>
  <Override PartName="/ppt/media/image36.png" ContentType="image/png"/>
  <Override PartName="/ppt/media/image126.png" ContentType="image/png"/>
  <Override PartName="/ppt/media/image35.png" ContentType="image/png"/>
  <Override PartName="/ppt/media/image125.png" ContentType="image/png"/>
  <Override PartName="/ppt/media/image34.png" ContentType="image/png"/>
  <Override PartName="/ppt/media/image124.png" ContentType="image/png"/>
  <Override PartName="/ppt/media/image33.png" ContentType="image/png"/>
  <Override PartName="/ppt/media/image123.png" ContentType="image/png"/>
  <Override PartName="/ppt/media/image32.png" ContentType="image/png"/>
  <Override PartName="/ppt/media/image122.png" ContentType="image/png"/>
  <Override PartName="/ppt/media/image31.png" ContentType="image/png"/>
  <Override PartName="/ppt/media/image121.png" ContentType="image/png"/>
  <Override PartName="/ppt/media/image120.png" ContentType="image/png"/>
  <Override PartName="/ppt/media/image119.png" ContentType="image/png"/>
  <Override PartName="/ppt/media/image118.png" ContentType="image/png"/>
  <Override PartName="/ppt/media/image117.png" ContentType="image/png"/>
  <Override PartName="/ppt/media/image26.png" ContentType="image/png"/>
  <Override PartName="/ppt/media/image116.png" ContentType="image/png"/>
  <Override PartName="/ppt/media/image25.png" ContentType="image/png"/>
  <Override PartName="/ppt/media/image115.png" ContentType="image/png"/>
  <Override PartName="/ppt/media/image24.png" ContentType="image/png"/>
  <Override PartName="/ppt/media/image114.png" ContentType="image/png"/>
  <Override PartName="/ppt/media/image23.png" ContentType="image/png"/>
  <Override PartName="/ppt/media/image112.png" ContentType="image/png"/>
  <Override PartName="/ppt/media/image21.png" ContentType="image/png"/>
  <Override PartName="/ppt/media/image111.png" ContentType="image/png"/>
  <Override PartName="/ppt/media/image20.png" ContentType="image/png"/>
  <Override PartName="/ppt/media/image110.png" ContentType="image/png"/>
  <Override PartName="/ppt/media/image199.png" ContentType="image/png"/>
  <Override PartName="/ppt/media/image109.png" ContentType="image/png"/>
  <Override PartName="/ppt/media/image18.png" ContentType="image/png"/>
  <Override PartName="/ppt/media/image108.png" ContentType="image/png"/>
  <Override PartName="/ppt/media/image107.png" ContentType="image/png"/>
  <Override PartName="/ppt/media/image16.png" ContentType="image/png"/>
  <Override PartName="/ppt/media/image106.png" ContentType="image/png"/>
  <Override PartName="/ppt/media/image15.png" ContentType="image/png"/>
  <Override PartName="/ppt/media/image105.png" ContentType="image/png"/>
  <Override PartName="/ppt/media/image14.png" ContentType="image/png"/>
  <Override PartName="/ppt/media/image104.png" ContentType="image/png"/>
  <Override PartName="/ppt/media/image13.png" ContentType="image/png"/>
  <Override PartName="/ppt/media/image103.png" ContentType="image/png"/>
  <Override PartName="/ppt/media/image17.jpeg" ContentType="image/jpeg"/>
  <Override PartName="/ppt/media/image12.png" ContentType="image/png"/>
  <Override PartName="/ppt/media/image102.png" ContentType="image/png"/>
  <Override PartName="/ppt/media/image11.png" ContentType="image/png"/>
  <Override PartName="/ppt/media/image101.png" ContentType="image/png"/>
  <Override PartName="/ppt/media/image30.wmf" ContentType="image/x-wmf"/>
  <Override PartName="/ppt/media/image10.png" ContentType="image/png"/>
  <Override PartName="/ppt/media/image99.png" ContentType="image/png"/>
  <Override PartName="/ppt/media/image100.png" ContentType="image/png"/>
  <Override PartName="/ppt/media/image98.png" ContentType="image/png"/>
  <Override PartName="/ppt/media/image189.png" ContentType="image/png"/>
  <Override PartName="/ppt/media/image92.png" ContentType="image/png"/>
  <Override PartName="/ppt/media/image183.png" ContentType="image/png"/>
  <Override PartName="/ppt/media/image91.png" ContentType="image/png"/>
  <Override PartName="/ppt/media/image182.png" ContentType="image/png"/>
  <Override PartName="/ppt/media/image90.png" ContentType="image/png"/>
  <Override PartName="/ppt/media/image181.png" ContentType="image/png"/>
  <Override PartName="/ppt/media/image82.png" ContentType="image/png"/>
  <Override PartName="/ppt/media/image173.png" ContentType="image/png"/>
  <Override PartName="/ppt/media/image81.png" ContentType="image/png"/>
  <Override PartName="/ppt/media/image172.png" ContentType="image/png"/>
  <Override PartName="/ppt/media/image80.png" ContentType="image/png"/>
  <Override PartName="/ppt/media/image171.png" ContentType="image/png"/>
  <Override PartName="/ppt/media/image73.png" ContentType="image/png"/>
  <Override PartName="/ppt/media/image164.png" ContentType="image/png"/>
  <Override PartName="/ppt/media/image200.png" ContentType="image/png"/>
  <Override PartName="/ppt/media/image72.png" ContentType="image/png"/>
  <Override PartName="/ppt/media/image163.png" ContentType="image/png"/>
  <Override PartName="/ppt/media/image71.png" ContentType="image/png"/>
  <Override PartName="/ppt/media/image162.png" ContentType="image/png"/>
  <Override PartName="/ppt/media/image70.png" ContentType="image/png"/>
  <Override PartName="/ppt/media/image161.png" ContentType="image/png"/>
  <Override PartName="/ppt/media/image62.png" ContentType="image/png"/>
  <Override PartName="/ppt/media/image153.png" ContentType="image/png"/>
  <Override PartName="/ppt/media/image61.png" ContentType="image/png"/>
  <Override PartName="/ppt/media/image152.png" ContentType="image/png"/>
  <Override PartName="/ppt/media/image142.png" ContentType="image/png"/>
  <Override PartName="/ppt/media/image51.png" ContentType="image/png"/>
  <Override PartName="/ppt/media/image185.png" ContentType="image/png"/>
  <Override PartName="/ppt/media/image94.png" ContentType="image/png"/>
  <Override PartName="/ppt/media/image145.png" ContentType="image/png"/>
  <Override PartName="/ppt/media/image54.png" ContentType="image/png"/>
  <Override PartName="/ppt/media/image188.png" ContentType="image/png"/>
  <Override PartName="/ppt/media/image97.png" ContentType="image/png"/>
  <Override PartName="/ppt/media/image39.png" ContentType="image/png"/>
  <Override PartName="/ppt/media/image56.png" ContentType="image/png"/>
  <Override PartName="/ppt/media/image147.png" ContentType="image/png"/>
  <Override PartName="/ppt/media/image44.png" ContentType="image/png"/>
  <Override PartName="/ppt/media/image135.png" ContentType="image/png"/>
  <Override PartName="/ppt/media/image87.png" ContentType="image/png"/>
  <Override PartName="/ppt/media/image178.png" ContentType="image/png"/>
  <Override PartName="/ppt/media/image160.png" ContentType="image/png"/>
  <Override PartName="/ppt/media/image191.png" ContentType="image/png"/>
  <Override PartName="/ppt/media/image192.png" ContentType="image/png"/>
  <Override PartName="/ppt/media/image45.png" ContentType="image/png"/>
  <Override PartName="/ppt/media/image136.png" ContentType="image/png"/>
  <Override PartName="/ppt/media/image88.png" ContentType="image/png"/>
  <Override PartName="/ppt/media/image179.png" ContentType="image/png"/>
  <Override PartName="/ppt/media/image170.png" ContentType="image/png"/>
  <Override PartName="/ppt/media/image2.png" ContentType="image/png"/>
  <Override PartName="/ppt/media/image8.png" ContentType="image/png"/>
  <Override PartName="/ppt/media/image198.png" ContentType="image/png"/>
  <Override PartName="/ppt/media/image193.png" ContentType="image/png"/>
  <Override PartName="/ppt/media/image150.png" ContentType="image/png"/>
  <Override PartName="/ppt/media/image194.png" ContentType="image/png"/>
  <Override PartName="/ppt/media/image60.png" ContentType="image/png"/>
  <Override PartName="/ppt/media/image151.png" ContentType="image/png"/>
  <Override PartName="/ppt/media/image195.png" ContentType="image/png"/>
  <Override PartName="/ppt/media/image204.png" ContentType="image/png"/>
  <Override PartName="/ppt/media/image168.png" ContentType="image/png"/>
  <Override PartName="/ppt/media/image77.png" ContentType="image/png"/>
  <Override PartName="/ppt/media/image196.png" ContentType="image/png"/>
  <Override PartName="/ppt/media/image197.png" ContentType="image/png"/>
  <Override PartName="/ppt/media/image89.png" ContentType="image/png"/>
  <Override PartName="/ppt/media/image38.png" ContentType="image/png"/>
  <Override PartName="/ppt/media/image129.png" ContentType="image/png"/>
  <Override PartName="/ppt/media/image55.png" ContentType="image/png"/>
  <Override PartName="/ppt/media/image146.png" ContentType="image/png"/>
  <Override PartName="/ppt/media/image180.png" ContentType="image/png"/>
  <Override PartName="/ppt/media/image155.png" ContentType="image/png"/>
  <Override PartName="/ppt/media/image64.png" ContentType="image/png"/>
  <Override PartName="/ppt/media/image138.png" ContentType="image/png"/>
  <Override PartName="/ppt/media/image47.png" ContentType="image/png"/>
  <Override PartName="/ppt/media/image140.png" ContentType="image/png"/>
  <Override PartName="/ppt/media/image149.png" ContentType="image/png"/>
  <Override PartName="/ppt/media/image58.png" ContentType="image/png"/>
  <Override PartName="/ppt/media/image130.png" ContentType="image/png"/>
  <Override PartName="/ppt/media/image5.png" ContentType="image/png"/>
  <Override PartName="/ppt/media/image148.png" ContentType="image/png"/>
  <Override PartName="/ppt/media/image57.png" ContentType="image/png"/>
  <Override PartName="/ppt/media/image49.png" ContentType="image/png"/>
  <Override PartName="/ppt/media/image190.png" ContentType="image/png"/>
  <Override PartName="/ppt/media/image139.png" ContentType="image/png"/>
  <Override PartName="/ppt/media/image48.png" ContentType="image/png"/>
  <Override PartName="/ppt/media/image46.png" ContentType="image/png"/>
  <Override PartName="/ppt/media/image137.png" ContentType="image/png"/>
  <Override PartName="/ppt/media/image37.png" ContentType="image/png"/>
  <Override PartName="/ppt/media/image128.png" ContentType="image/png"/>
  <Override PartName="/ppt/media/image154.png" ContentType="image/png"/>
  <Override PartName="/ppt/media/image63.png" ContentType="image/png"/>
  <Override PartName="/ppt/media/image7.png" ContentType="image/png"/>
  <Override PartName="/ppt/media/image6.png" ContentType="image/png"/>
  <Override PartName="/ppt/media/image144.png" ContentType="image/png"/>
  <Override PartName="/ppt/media/image53.png" ContentType="image/png"/>
  <Override PartName="/ppt/media/image187.png" ContentType="image/png"/>
  <Override PartName="/ppt/media/image96.png" ContentType="image/png"/>
  <Override PartName="/ppt/media/image9.png" ContentType="image/png"/>
  <Override PartName="/ppt/media/image4.png" ContentType="image/png"/>
  <Override PartName="/ppt/media/image3.png" ContentType="image/png"/>
  <Override PartName="/ppt/media/image27.wmf" ContentType="image/x-wmf"/>
  <Override PartName="/ppt/media/image201.png" ContentType="image/png"/>
  <Override PartName="/ppt/media/image165.png" ContentType="image/png"/>
  <Override PartName="/ppt/media/image74.png" ContentType="image/png"/>
  <Override PartName="/ppt/media/image113.png" ContentType="image/png"/>
  <Override PartName="/ppt/media/image22.png" ContentType="image/png"/>
  <Override PartName="/ppt/media/image156.png" ContentType="image/png"/>
  <Override PartName="/ppt/media/image65.png" ContentType="image/png"/>
  <Override PartName="/ppt/media/image202.png" ContentType="image/png"/>
  <Override PartName="/ppt/media/image166.png" ContentType="image/png"/>
  <Override PartName="/ppt/media/image75.png" ContentType="image/png"/>
  <Override PartName="/ppt/media/image131.png" ContentType="image/png"/>
  <Override PartName="/ppt/media/image40.png" ContentType="image/png"/>
  <Override PartName="/ppt/media/image174.png" ContentType="image/png"/>
  <Override PartName="/ppt/media/image83.png" ContentType="image/png"/>
  <Override PartName="/ppt/media/image157.png" ContentType="image/png"/>
  <Override PartName="/ppt/media/image66.png" ContentType="image/png"/>
  <Override PartName="/ppt/media/image141.png" ContentType="image/png"/>
  <Override PartName="/ppt/media/image50.png" ContentType="image/png"/>
  <Override PartName="/ppt/media/image184.png" ContentType="image/png"/>
  <Override PartName="/ppt/media/image93.png" ContentType="image/png"/>
  <Override PartName="/ppt/media/image203.png" ContentType="image/png"/>
  <Override PartName="/ppt/media/image167.png" ContentType="image/png"/>
  <Override PartName="/ppt/media/image76.png" ContentType="image/png"/>
  <Override PartName="/ppt/media/image59.png" ContentType="image/png"/>
  <Override PartName="/ppt/media/image132.png" ContentType="image/png"/>
  <Override PartName="/ppt/media/image41.png" ContentType="image/png"/>
  <Override PartName="/ppt/media/image175.png" ContentType="image/png"/>
  <Override PartName="/ppt/media/image84.png" ContentType="image/png"/>
  <Override PartName="/ppt/media/image158.png" ContentType="image/png"/>
  <Override PartName="/ppt/media/image67.png" ContentType="image/png"/>
  <Override PartName="/ppt/media/image28.wmf" ContentType="image/x-wmf"/>
  <Override PartName="/ppt/media/image1.jpeg" ContentType="image/jpeg"/>
  <Override PartName="/ppt/media/image143.png" ContentType="image/png"/>
  <Override PartName="/ppt/media/image52.png" ContentType="image/png"/>
  <Override PartName="/ppt/media/image186.png" ContentType="image/png"/>
  <Override PartName="/ppt/media/image95.png" ContentType="image/png"/>
  <Override PartName="/ppt/media/image205.png" ContentType="image/png"/>
  <Override PartName="/ppt/media/image169.png" ContentType="image/png"/>
  <Override PartName="/ppt/media/image78.png" ContentType="image/png"/>
  <Override PartName="/ppt/media/image134.png" ContentType="image/png"/>
  <Override PartName="/ppt/media/image43.png" ContentType="image/png"/>
  <Override PartName="/ppt/media/image177.png" ContentType="image/png"/>
  <Override PartName="/ppt/media/image86.png" ContentType="image/png"/>
  <Override PartName="/ppt/media/image69.png" ContentType="image/png"/>
  <Override PartName="/ppt/media/image206.png" ContentType="image/png"/>
  <Override PartName="/ppt/media/image79.png" ContentType="image/png"/>
  <Override PartName="/ppt/media/image19.png" ContentType="image/png"/>
  <Override PartName="/ppt/media/image133.png" ContentType="image/png"/>
  <Override PartName="/ppt/media/image42.png" ContentType="image/png"/>
  <Override PartName="/ppt/media/image176.png" ContentType="image/png"/>
  <Override PartName="/ppt/media/image85.png" ContentType="image/png"/>
  <Override PartName="/ppt/media/image159.png" ContentType="image/png"/>
  <Override PartName="/ppt/media/image68.png" ContentType="image/png"/>
  <Override PartName="/ppt/media/image29.wmf" ContentType="image/x-wmf"/>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6" r:id="rId294"/>
    <p:sldId id="547" r:id="rId295"/>
    <p:sldId id="548" r:id="rId296"/>
    <p:sldId id="549" r:id="rId297"/>
    <p:sldId id="550" r:id="rId298"/>
    <p:sldId id="551" r:id="rId299"/>
    <p:sldId id="552" r:id="rId300"/>
    <p:sldId id="553"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173" Type="http://schemas.openxmlformats.org/officeDocument/2006/relationships/slide" Target="slides/slide170.xml"/><Relationship Id="rId174" Type="http://schemas.openxmlformats.org/officeDocument/2006/relationships/slide" Target="slides/slide171.xml"/><Relationship Id="rId175" Type="http://schemas.openxmlformats.org/officeDocument/2006/relationships/slide" Target="slides/slide172.xml"/><Relationship Id="rId176" Type="http://schemas.openxmlformats.org/officeDocument/2006/relationships/slide" Target="slides/slide173.xml"/><Relationship Id="rId177" Type="http://schemas.openxmlformats.org/officeDocument/2006/relationships/slide" Target="slides/slide174.xml"/><Relationship Id="rId178" Type="http://schemas.openxmlformats.org/officeDocument/2006/relationships/slide" Target="slides/slide175.xml"/><Relationship Id="rId179" Type="http://schemas.openxmlformats.org/officeDocument/2006/relationships/slide" Target="slides/slide176.xml"/><Relationship Id="rId180" Type="http://schemas.openxmlformats.org/officeDocument/2006/relationships/slide" Target="slides/slide177.xml"/><Relationship Id="rId181" Type="http://schemas.openxmlformats.org/officeDocument/2006/relationships/slide" Target="slides/slide178.xml"/><Relationship Id="rId182" Type="http://schemas.openxmlformats.org/officeDocument/2006/relationships/slide" Target="slides/slide179.xml"/><Relationship Id="rId183" Type="http://schemas.openxmlformats.org/officeDocument/2006/relationships/slide" Target="slides/slide180.xml"/><Relationship Id="rId184" Type="http://schemas.openxmlformats.org/officeDocument/2006/relationships/slide" Target="slides/slide181.xml"/><Relationship Id="rId185" Type="http://schemas.openxmlformats.org/officeDocument/2006/relationships/slide" Target="slides/slide182.xml"/><Relationship Id="rId186" Type="http://schemas.openxmlformats.org/officeDocument/2006/relationships/slide" Target="slides/slide183.xml"/><Relationship Id="rId187" Type="http://schemas.openxmlformats.org/officeDocument/2006/relationships/slide" Target="slides/slide184.xml"/><Relationship Id="rId188" Type="http://schemas.openxmlformats.org/officeDocument/2006/relationships/slide" Target="slides/slide185.xml"/><Relationship Id="rId189" Type="http://schemas.openxmlformats.org/officeDocument/2006/relationships/slide" Target="slides/slide186.xml"/><Relationship Id="rId190" Type="http://schemas.openxmlformats.org/officeDocument/2006/relationships/slide" Target="slides/slide187.xml"/><Relationship Id="rId191" Type="http://schemas.openxmlformats.org/officeDocument/2006/relationships/slide" Target="slides/slide188.xml"/><Relationship Id="rId192" Type="http://schemas.openxmlformats.org/officeDocument/2006/relationships/slide" Target="slides/slide189.xml"/><Relationship Id="rId193" Type="http://schemas.openxmlformats.org/officeDocument/2006/relationships/slide" Target="slides/slide190.xml"/><Relationship Id="rId194" Type="http://schemas.openxmlformats.org/officeDocument/2006/relationships/slide" Target="slides/slide191.xml"/><Relationship Id="rId195" Type="http://schemas.openxmlformats.org/officeDocument/2006/relationships/slide" Target="slides/slide192.xml"/><Relationship Id="rId196" Type="http://schemas.openxmlformats.org/officeDocument/2006/relationships/slide" Target="slides/slide193.xml"/><Relationship Id="rId197" Type="http://schemas.openxmlformats.org/officeDocument/2006/relationships/slide" Target="slides/slide194.xml"/><Relationship Id="rId198" Type="http://schemas.openxmlformats.org/officeDocument/2006/relationships/slide" Target="slides/slide195.xml"/><Relationship Id="rId199" Type="http://schemas.openxmlformats.org/officeDocument/2006/relationships/slide" Target="slides/slide196.xml"/><Relationship Id="rId200" Type="http://schemas.openxmlformats.org/officeDocument/2006/relationships/slide" Target="slides/slide197.xml"/><Relationship Id="rId201" Type="http://schemas.openxmlformats.org/officeDocument/2006/relationships/slide" Target="slides/slide198.xml"/><Relationship Id="rId202" Type="http://schemas.openxmlformats.org/officeDocument/2006/relationships/slide" Target="slides/slide199.xml"/><Relationship Id="rId203" Type="http://schemas.openxmlformats.org/officeDocument/2006/relationships/slide" Target="slides/slide200.xml"/><Relationship Id="rId204" Type="http://schemas.openxmlformats.org/officeDocument/2006/relationships/slide" Target="slides/slide201.xml"/><Relationship Id="rId205" Type="http://schemas.openxmlformats.org/officeDocument/2006/relationships/slide" Target="slides/slide202.xml"/><Relationship Id="rId206" Type="http://schemas.openxmlformats.org/officeDocument/2006/relationships/slide" Target="slides/slide203.xml"/><Relationship Id="rId207" Type="http://schemas.openxmlformats.org/officeDocument/2006/relationships/slide" Target="slides/slide204.xml"/><Relationship Id="rId208" Type="http://schemas.openxmlformats.org/officeDocument/2006/relationships/slide" Target="slides/slide205.xml"/><Relationship Id="rId209" Type="http://schemas.openxmlformats.org/officeDocument/2006/relationships/slide" Target="slides/slide206.xml"/><Relationship Id="rId210" Type="http://schemas.openxmlformats.org/officeDocument/2006/relationships/slide" Target="slides/slide207.xml"/><Relationship Id="rId211" Type="http://schemas.openxmlformats.org/officeDocument/2006/relationships/slide" Target="slides/slide208.xml"/><Relationship Id="rId212" Type="http://schemas.openxmlformats.org/officeDocument/2006/relationships/slide" Target="slides/slide209.xml"/><Relationship Id="rId213" Type="http://schemas.openxmlformats.org/officeDocument/2006/relationships/slide" Target="slides/slide210.xml"/><Relationship Id="rId214" Type="http://schemas.openxmlformats.org/officeDocument/2006/relationships/slide" Target="slides/slide211.xml"/><Relationship Id="rId215" Type="http://schemas.openxmlformats.org/officeDocument/2006/relationships/slide" Target="slides/slide212.xml"/><Relationship Id="rId216" Type="http://schemas.openxmlformats.org/officeDocument/2006/relationships/slide" Target="slides/slide213.xml"/><Relationship Id="rId217" Type="http://schemas.openxmlformats.org/officeDocument/2006/relationships/slide" Target="slides/slide214.xml"/><Relationship Id="rId218" Type="http://schemas.openxmlformats.org/officeDocument/2006/relationships/slide" Target="slides/slide215.xml"/><Relationship Id="rId219" Type="http://schemas.openxmlformats.org/officeDocument/2006/relationships/slide" Target="slides/slide216.xml"/><Relationship Id="rId220" Type="http://schemas.openxmlformats.org/officeDocument/2006/relationships/slide" Target="slides/slide217.xml"/><Relationship Id="rId221" Type="http://schemas.openxmlformats.org/officeDocument/2006/relationships/slide" Target="slides/slide218.xml"/><Relationship Id="rId222" Type="http://schemas.openxmlformats.org/officeDocument/2006/relationships/slide" Target="slides/slide219.xml"/><Relationship Id="rId223" Type="http://schemas.openxmlformats.org/officeDocument/2006/relationships/slide" Target="slides/slide220.xml"/><Relationship Id="rId224" Type="http://schemas.openxmlformats.org/officeDocument/2006/relationships/slide" Target="slides/slide221.xml"/><Relationship Id="rId225" Type="http://schemas.openxmlformats.org/officeDocument/2006/relationships/slide" Target="slides/slide222.xml"/><Relationship Id="rId226" Type="http://schemas.openxmlformats.org/officeDocument/2006/relationships/slide" Target="slides/slide223.xml"/><Relationship Id="rId227" Type="http://schemas.openxmlformats.org/officeDocument/2006/relationships/slide" Target="slides/slide224.xml"/><Relationship Id="rId228" Type="http://schemas.openxmlformats.org/officeDocument/2006/relationships/slide" Target="slides/slide225.xml"/><Relationship Id="rId229" Type="http://schemas.openxmlformats.org/officeDocument/2006/relationships/slide" Target="slides/slide226.xml"/><Relationship Id="rId230" Type="http://schemas.openxmlformats.org/officeDocument/2006/relationships/slide" Target="slides/slide227.xml"/><Relationship Id="rId231" Type="http://schemas.openxmlformats.org/officeDocument/2006/relationships/slide" Target="slides/slide228.xml"/><Relationship Id="rId232" Type="http://schemas.openxmlformats.org/officeDocument/2006/relationships/slide" Target="slides/slide229.xml"/><Relationship Id="rId233" Type="http://schemas.openxmlformats.org/officeDocument/2006/relationships/slide" Target="slides/slide230.xml"/><Relationship Id="rId234" Type="http://schemas.openxmlformats.org/officeDocument/2006/relationships/slide" Target="slides/slide231.xml"/><Relationship Id="rId235" Type="http://schemas.openxmlformats.org/officeDocument/2006/relationships/slide" Target="slides/slide232.xml"/><Relationship Id="rId236" Type="http://schemas.openxmlformats.org/officeDocument/2006/relationships/slide" Target="slides/slide233.xml"/><Relationship Id="rId237" Type="http://schemas.openxmlformats.org/officeDocument/2006/relationships/slide" Target="slides/slide234.xml"/><Relationship Id="rId238" Type="http://schemas.openxmlformats.org/officeDocument/2006/relationships/slide" Target="slides/slide235.xml"/><Relationship Id="rId239" Type="http://schemas.openxmlformats.org/officeDocument/2006/relationships/slide" Target="slides/slide236.xml"/><Relationship Id="rId240" Type="http://schemas.openxmlformats.org/officeDocument/2006/relationships/slide" Target="slides/slide237.xml"/><Relationship Id="rId241" Type="http://schemas.openxmlformats.org/officeDocument/2006/relationships/slide" Target="slides/slide238.xml"/><Relationship Id="rId242" Type="http://schemas.openxmlformats.org/officeDocument/2006/relationships/slide" Target="slides/slide239.xml"/><Relationship Id="rId243" Type="http://schemas.openxmlformats.org/officeDocument/2006/relationships/slide" Target="slides/slide240.xml"/><Relationship Id="rId244" Type="http://schemas.openxmlformats.org/officeDocument/2006/relationships/slide" Target="slides/slide241.xml"/><Relationship Id="rId245" Type="http://schemas.openxmlformats.org/officeDocument/2006/relationships/slide" Target="slides/slide242.xml"/><Relationship Id="rId246" Type="http://schemas.openxmlformats.org/officeDocument/2006/relationships/slide" Target="slides/slide243.xml"/><Relationship Id="rId247" Type="http://schemas.openxmlformats.org/officeDocument/2006/relationships/slide" Target="slides/slide244.xml"/><Relationship Id="rId248" Type="http://schemas.openxmlformats.org/officeDocument/2006/relationships/slide" Target="slides/slide245.xml"/><Relationship Id="rId249" Type="http://schemas.openxmlformats.org/officeDocument/2006/relationships/slide" Target="slides/slide246.xml"/><Relationship Id="rId250" Type="http://schemas.openxmlformats.org/officeDocument/2006/relationships/slide" Target="slides/slide247.xml"/><Relationship Id="rId251" Type="http://schemas.openxmlformats.org/officeDocument/2006/relationships/slide" Target="slides/slide248.xml"/><Relationship Id="rId252" Type="http://schemas.openxmlformats.org/officeDocument/2006/relationships/slide" Target="slides/slide249.xml"/><Relationship Id="rId253" Type="http://schemas.openxmlformats.org/officeDocument/2006/relationships/slide" Target="slides/slide250.xml"/><Relationship Id="rId254" Type="http://schemas.openxmlformats.org/officeDocument/2006/relationships/slide" Target="slides/slide251.xml"/><Relationship Id="rId255" Type="http://schemas.openxmlformats.org/officeDocument/2006/relationships/slide" Target="slides/slide252.xml"/><Relationship Id="rId256" Type="http://schemas.openxmlformats.org/officeDocument/2006/relationships/slide" Target="slides/slide253.xml"/><Relationship Id="rId257" Type="http://schemas.openxmlformats.org/officeDocument/2006/relationships/slide" Target="slides/slide254.xml"/><Relationship Id="rId258" Type="http://schemas.openxmlformats.org/officeDocument/2006/relationships/slide" Target="slides/slide255.xml"/><Relationship Id="rId259" Type="http://schemas.openxmlformats.org/officeDocument/2006/relationships/slide" Target="slides/slide256.xml"/><Relationship Id="rId260" Type="http://schemas.openxmlformats.org/officeDocument/2006/relationships/slide" Target="slides/slide257.xml"/><Relationship Id="rId261" Type="http://schemas.openxmlformats.org/officeDocument/2006/relationships/slide" Target="slides/slide258.xml"/><Relationship Id="rId262" Type="http://schemas.openxmlformats.org/officeDocument/2006/relationships/slide" Target="slides/slide259.xml"/><Relationship Id="rId263" Type="http://schemas.openxmlformats.org/officeDocument/2006/relationships/slide" Target="slides/slide260.xml"/><Relationship Id="rId264" Type="http://schemas.openxmlformats.org/officeDocument/2006/relationships/slide" Target="slides/slide261.xml"/><Relationship Id="rId265" Type="http://schemas.openxmlformats.org/officeDocument/2006/relationships/slide" Target="slides/slide262.xml"/><Relationship Id="rId266" Type="http://schemas.openxmlformats.org/officeDocument/2006/relationships/slide" Target="slides/slide263.xml"/><Relationship Id="rId267" Type="http://schemas.openxmlformats.org/officeDocument/2006/relationships/slide" Target="slides/slide264.xml"/><Relationship Id="rId268" Type="http://schemas.openxmlformats.org/officeDocument/2006/relationships/slide" Target="slides/slide265.xml"/><Relationship Id="rId269" Type="http://schemas.openxmlformats.org/officeDocument/2006/relationships/slide" Target="slides/slide266.xml"/><Relationship Id="rId270" Type="http://schemas.openxmlformats.org/officeDocument/2006/relationships/slide" Target="slides/slide267.xml"/><Relationship Id="rId271" Type="http://schemas.openxmlformats.org/officeDocument/2006/relationships/slide" Target="slides/slide268.xml"/><Relationship Id="rId272" Type="http://schemas.openxmlformats.org/officeDocument/2006/relationships/slide" Target="slides/slide269.xml"/><Relationship Id="rId273" Type="http://schemas.openxmlformats.org/officeDocument/2006/relationships/slide" Target="slides/slide270.xml"/><Relationship Id="rId274" Type="http://schemas.openxmlformats.org/officeDocument/2006/relationships/slide" Target="slides/slide271.xml"/><Relationship Id="rId275" Type="http://schemas.openxmlformats.org/officeDocument/2006/relationships/slide" Target="slides/slide272.xml"/><Relationship Id="rId276" Type="http://schemas.openxmlformats.org/officeDocument/2006/relationships/slide" Target="slides/slide273.xml"/><Relationship Id="rId277" Type="http://schemas.openxmlformats.org/officeDocument/2006/relationships/slide" Target="slides/slide274.xml"/><Relationship Id="rId278" Type="http://schemas.openxmlformats.org/officeDocument/2006/relationships/slide" Target="slides/slide275.xml"/><Relationship Id="rId279" Type="http://schemas.openxmlformats.org/officeDocument/2006/relationships/slide" Target="slides/slide276.xml"/><Relationship Id="rId280" Type="http://schemas.openxmlformats.org/officeDocument/2006/relationships/slide" Target="slides/slide277.xml"/><Relationship Id="rId281" Type="http://schemas.openxmlformats.org/officeDocument/2006/relationships/slide" Target="slides/slide278.xml"/><Relationship Id="rId282" Type="http://schemas.openxmlformats.org/officeDocument/2006/relationships/slide" Target="slides/slide279.xml"/><Relationship Id="rId283" Type="http://schemas.openxmlformats.org/officeDocument/2006/relationships/slide" Target="slides/slide280.xml"/><Relationship Id="rId284" Type="http://schemas.openxmlformats.org/officeDocument/2006/relationships/slide" Target="slides/slide281.xml"/><Relationship Id="rId285" Type="http://schemas.openxmlformats.org/officeDocument/2006/relationships/slide" Target="slides/slide282.xml"/><Relationship Id="rId286" Type="http://schemas.openxmlformats.org/officeDocument/2006/relationships/slide" Target="slides/slide283.xml"/><Relationship Id="rId287" Type="http://schemas.openxmlformats.org/officeDocument/2006/relationships/slide" Target="slides/slide284.xml"/><Relationship Id="rId288" Type="http://schemas.openxmlformats.org/officeDocument/2006/relationships/slide" Target="slides/slide285.xml"/><Relationship Id="rId289" Type="http://schemas.openxmlformats.org/officeDocument/2006/relationships/slide" Target="slides/slide286.xml"/><Relationship Id="rId290" Type="http://schemas.openxmlformats.org/officeDocument/2006/relationships/slide" Target="slides/slide287.xml"/><Relationship Id="rId291" Type="http://schemas.openxmlformats.org/officeDocument/2006/relationships/slide" Target="slides/slide288.xml"/><Relationship Id="rId292" Type="http://schemas.openxmlformats.org/officeDocument/2006/relationships/slide" Target="slides/slide289.xml"/><Relationship Id="rId293" Type="http://schemas.openxmlformats.org/officeDocument/2006/relationships/slide" Target="slides/slide290.xml"/><Relationship Id="rId294" Type="http://schemas.openxmlformats.org/officeDocument/2006/relationships/slide" Target="slides/slide291.xml"/><Relationship Id="rId295" Type="http://schemas.openxmlformats.org/officeDocument/2006/relationships/slide" Target="slides/slide292.xml"/><Relationship Id="rId296" Type="http://schemas.openxmlformats.org/officeDocument/2006/relationships/slide" Target="slides/slide293.xml"/><Relationship Id="rId297" Type="http://schemas.openxmlformats.org/officeDocument/2006/relationships/slide" Target="slides/slide294.xml"/><Relationship Id="rId298" Type="http://schemas.openxmlformats.org/officeDocument/2006/relationships/slide" Target="slides/slide295.xml"/><Relationship Id="rId299" Type="http://schemas.openxmlformats.org/officeDocument/2006/relationships/slide" Target="slides/slide296.xml"/><Relationship Id="rId300" Type="http://schemas.openxmlformats.org/officeDocument/2006/relationships/slide" Target="slides/slide297.xml"/><Relationship Id="rId301" Type="http://schemas.openxmlformats.org/officeDocument/2006/relationships/slide" Target="slides/slide298.xml"/><Relationship Id="rId302" Type="http://schemas.openxmlformats.org/officeDocument/2006/relationships/slide" Target="slides/slide299.xml"/><Relationship Id="rId303" Type="http://schemas.openxmlformats.org/officeDocument/2006/relationships/slide" Target="slides/slide300.xml"/><Relationship Id="rId304" Type="http://schemas.openxmlformats.org/officeDocument/2006/relationships/slide" Target="slides/slide301.xml"/><Relationship Id="rId305" Type="http://schemas.openxmlformats.org/officeDocument/2006/relationships/slide" Target="slides/slide302.xml"/><Relationship Id="rId306" Type="http://schemas.openxmlformats.org/officeDocument/2006/relationships/slide" Target="slides/slide303.xml"/><Relationship Id="rId307" Type="http://schemas.openxmlformats.org/officeDocument/2006/relationships/slide" Target="slides/slide304.xml"/><Relationship Id="rId308" Type="http://schemas.openxmlformats.org/officeDocument/2006/relationships/slide" Target="slides/slide305.xml"/><Relationship Id="rId309" Type="http://schemas.openxmlformats.org/officeDocument/2006/relationships/slide" Target="slides/slide306.xml"/><Relationship Id="rId310" Type="http://schemas.openxmlformats.org/officeDocument/2006/relationships/slide" Target="slides/slide307.xml"/><Relationship Id="rId311" Type="http://schemas.openxmlformats.org/officeDocument/2006/relationships/slide" Target="slides/slide308.xml"/><Relationship Id="rId312" Type="http://schemas.openxmlformats.org/officeDocument/2006/relationships/slide" Target="slides/slide309.xml"/><Relationship Id="rId313" Type="http://schemas.openxmlformats.org/officeDocument/2006/relationships/slide" Target="slides/slide310.xml"/><Relationship Id="rId314" Type="http://schemas.openxmlformats.org/officeDocument/2006/relationships/slide" Target="slides/slide311.xml"/><Relationship Id="rId315" Type="http://schemas.openxmlformats.org/officeDocument/2006/relationships/slide" Target="slides/slide312.xml"/><Relationship Id="rId316" Type="http://schemas.openxmlformats.org/officeDocument/2006/relationships/slide" Target="slides/slide313.xml"/><Relationship Id="rId317" Type="http://schemas.openxmlformats.org/officeDocument/2006/relationships/slide" Target="slides/slide314.xml"/><Relationship Id="rId318" Type="http://schemas.openxmlformats.org/officeDocument/2006/relationships/slide" Target="slides/slide315.xml"/><Relationship Id="rId319" Type="http://schemas.openxmlformats.org/officeDocument/2006/relationships/slide" Target="slides/slide316.xml"/><Relationship Id="rId320" Type="http://schemas.openxmlformats.org/officeDocument/2006/relationships/slide" Target="slides/slide317.xml"/><Relationship Id="rId321" Type="http://schemas.openxmlformats.org/officeDocument/2006/relationships/slide" Target="slides/slide318.xml"/><Relationship Id="rId322" Type="http://schemas.openxmlformats.org/officeDocument/2006/relationships/slide" Target="slides/slide319.xml"/><Relationship Id="rId323" Type="http://schemas.openxmlformats.org/officeDocument/2006/relationships/slide" Target="slides/slide320.xml"/><Relationship Id="rId324" Type="http://schemas.openxmlformats.org/officeDocument/2006/relationships/slide" Target="slides/slide321.xml"/><Relationship Id="rId325" Type="http://schemas.openxmlformats.org/officeDocument/2006/relationships/slide" Target="slides/slide322.xml"/><Relationship Id="rId326" Type="http://schemas.openxmlformats.org/officeDocument/2006/relationships/slide" Target="slides/slide323.xml"/><Relationship Id="rId3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084DBB9-1189-46E3-B64D-CBEF2223C17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E7E0EA8-0C84-46B0-B847-16A96E16608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D39520F-56E8-427A-999D-0AECA527895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1404301-42D6-4868-AB70-D54A51445C99}"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C1CBAEA-F5D0-4CA6-8BC7-1030F5DECAE5}"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1BD274C-B162-4985-BC69-80DB8B16D274}"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7A42D35-4488-4255-9750-85141C47C622}"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32A1368-CF78-49AF-9980-9FBC0BDB53EC}"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9D9AF48-59F9-401D-BFBC-661DEC225261}"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F2420E1-DDD8-431B-A582-AE1414DAA5B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9B19110-4E3B-4C8E-B095-F0C10517069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8B2B81D-2082-4736-9B7E-ED2FE5F3255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0AC8170-A17B-488F-9C5D-38189F467CC6}"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59E37D9-4244-4303-8360-7180AF70CF1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6C139F6-20A1-461F-8A14-551512BAA3E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2F6DB68-84EE-40C7-96F8-8981CB4B3489}"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1308992-27D9-49CD-8E4B-5DAB07620F81}"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A70B965-CC9B-4019-85C2-D9100CE859A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ABE7E7C-C391-48D3-A3B1-831001E589B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4D70B0F-DD7D-4C34-95D5-C55E5FF0017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F116E76-9354-43C3-93D9-BE47F0BFDA3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81C266D-954B-4C84-971D-F47E9FB34FF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10443A2-86C9-4929-B293-30047B1C110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54817CC-C666-4CB2-B745-929E080785BD}"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372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Calibri"/>
              </a:defRPr>
            </a:lvl1pPr>
          </a:lstStyle>
          <a:p>
            <a:pPr indent="0" algn="ctr">
              <a:lnSpc>
                <a:spcPct val="100000"/>
              </a:lnSpc>
              <a:buNone/>
              <a:tabLst>
                <a:tab algn="l" pos="0"/>
              </a:tabLst>
            </a:pPr>
            <a:r>
              <a:rPr b="0" lang="en-US" sz="1400" spc="-1" strike="noStrike">
                <a:solidFill>
                  <a:srgbClr val="000000"/>
                </a:solidFill>
                <a:latin typeface="Calibri"/>
              </a:rPr>
              <a:t>&lt;footer&gt;</a:t>
            </a:r>
            <a:endParaRPr b="0" lang="en-US" sz="1400" spc="-1" strike="noStrike">
              <a:solidFill>
                <a:srgbClr val="000000"/>
              </a:solidFill>
              <a:latin typeface="Calibri"/>
            </a:endParaRPr>
          </a:p>
        </p:txBody>
      </p:sp>
      <p:sp>
        <p:nvSpPr>
          <p:cNvPr id="1" name="PlaceHolder 2"/>
          <p:cNvSpPr>
            <a:spLocks noGrp="1"/>
          </p:cNvSpPr>
          <p:nvPr>
            <p:ph type="sldNum" idx="2"/>
          </p:nvPr>
        </p:nvSpPr>
        <p:spPr>
          <a:xfrm>
            <a:off x="8610480" y="6356520"/>
            <a:ext cx="274212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2B3BB03F-9615-41AA-9332-966C145BD581}" type="slidenum">
              <a:rPr b="0" lang="en-US" sz="1200" spc="-1" strike="noStrike">
                <a:solidFill>
                  <a:srgbClr val="888888"/>
                </a:solidFill>
                <a:latin typeface="Calibri"/>
                <a:ea typeface="Calibri"/>
              </a:rPr>
              <a:t>&lt;number&gt;</a:t>
            </a:fld>
            <a:endParaRPr b="0" lang="en-US" sz="1200" spc="-1" strike="noStrike">
              <a:solidFill>
                <a:srgbClr val="000000"/>
              </a:solidFill>
              <a:latin typeface="Calibri"/>
            </a:endParaRPr>
          </a:p>
        </p:txBody>
      </p:sp>
      <p:sp>
        <p:nvSpPr>
          <p:cNvPr id="2" name="PlaceHolder 3"/>
          <p:cNvSpPr>
            <a:spLocks noGrp="1"/>
          </p:cNvSpPr>
          <p:nvPr>
            <p:ph type="dt" idx="3"/>
          </p:nvPr>
        </p:nvSpPr>
        <p:spPr>
          <a:xfrm>
            <a:off x="838080" y="6356520"/>
            <a:ext cx="2742120" cy="36396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Calibri"/>
              </a:defRPr>
            </a:lvl1pPr>
          </a:lstStyle>
          <a:p>
            <a:pPr indent="0">
              <a:buNone/>
            </a:pPr>
            <a:r>
              <a:rPr b="0" lang="en-US" sz="1400" spc="-1" strike="noStrike">
                <a:solidFill>
                  <a:srgbClr val="000000"/>
                </a:solidFill>
                <a:latin typeface="Calibri"/>
              </a:rPr>
              <a:t>&lt;date/time&gt;</a:t>
            </a:r>
            <a:endParaRPr b="0" lang="en-US" sz="1400" spc="-1" strike="noStrike">
              <a:solidFill>
                <a:srgbClr val="000000"/>
              </a:solidFill>
              <a:latin typeface="Calibri"/>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Calibri"/>
              </a:rPr>
              <a:t>Third Outline Level</a:t>
            </a:r>
            <a:endParaRPr b="0" lang="en-US"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Calibri"/>
              </a:defRPr>
            </a:lvl1pPr>
          </a:lstStyle>
          <a:p>
            <a:pPr indent="0" algn="ctr">
              <a:lnSpc>
                <a:spcPct val="100000"/>
              </a:lnSpc>
              <a:buNone/>
              <a:tabLst>
                <a:tab algn="l" pos="0"/>
              </a:tabLst>
            </a:pPr>
            <a:r>
              <a:rPr b="0" lang="en-US" sz="1400" spc="-1" strike="noStrike">
                <a:solidFill>
                  <a:srgbClr val="000000"/>
                </a:solidFill>
                <a:latin typeface="Calibri"/>
              </a:rPr>
              <a:t>&lt;footer&gt;</a:t>
            </a:r>
            <a:endParaRPr b="0" lang="en-US" sz="1400" spc="-1" strike="noStrike">
              <a:solidFill>
                <a:srgbClr val="000000"/>
              </a:solidFill>
              <a:latin typeface="Calibri"/>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B2901B96-519E-4ACF-85E2-CA8BA6D0DB17}" type="slidenum">
              <a:rPr b="0" lang="en-US" sz="1200" spc="-1" strike="noStrike">
                <a:solidFill>
                  <a:srgbClr val="888888"/>
                </a:solidFill>
                <a:latin typeface="Calibri"/>
                <a:ea typeface="Calibri"/>
              </a:rPr>
              <a:t>&lt;number&gt;</a:t>
            </a:fld>
            <a:endParaRPr b="0" lang="en-US" sz="1200" spc="-1" strike="noStrike">
              <a:solidFill>
                <a:srgbClr val="000000"/>
              </a:solidFill>
              <a:latin typeface="Calibri"/>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Calibri"/>
              </a:defRPr>
            </a:lvl1pPr>
          </a:lstStyle>
          <a:p>
            <a:pPr indent="0">
              <a:buNone/>
            </a:pPr>
            <a:r>
              <a:rPr b="0" lang="en-US" sz="1400" spc="-1" strike="noStrike">
                <a:solidFill>
                  <a:srgbClr val="000000"/>
                </a:solidFill>
                <a:latin typeface="Calibri"/>
              </a:rPr>
              <a:t>&lt;date/time&gt;</a:t>
            </a:r>
            <a:endParaRPr b="0" lang="en-US" sz="1400" spc="-1" strike="noStrike">
              <a:solidFill>
                <a:srgbClr val="000000"/>
              </a:solidFill>
              <a:latin typeface="Calibri"/>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a:rPr>
              <a:t>Click to edit the title text format</a:t>
            </a:r>
            <a:endParaRPr b="0" lang="en-US" sz="44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Calibri"/>
              </a:rPr>
              <a:t>Third Outline Level</a:t>
            </a:r>
            <a:endParaRPr b="0" lang="en-US"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5.png"/><Relationship Id="rId3"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9.png"/><Relationship Id="rId3"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0.png"/><Relationship Id="rId3"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1.png"/><Relationship Id="rId3"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4.png"/><Relationship Id="rId3"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6.png"/><Relationship Id="rId3"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0.png"/><Relationship Id="rId3"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1.png"/><Relationship Id="rId3"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2.png"/><Relationship Id="rId3"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3.png"/><Relationship Id="rId3"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4.png"/><Relationship Id="rId3"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5.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6.png"/><Relationship Id="rId3"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9.png"/><Relationship Id="rId3"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0.png"/><Relationship Id="rId3"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5.png"/><Relationship Id="rId3"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6.png"/><Relationship Id="rId3"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7.png"/><Relationship Id="rId3"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8.png"/><Relationship Id="rId3"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9.png"/><Relationship Id="rId3"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4.png"/><Relationship Id="rId3"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5.png"/><Relationship Id="rId3"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6.png"/><Relationship Id="rId3"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7.png"/><Relationship Id="rId3"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7.png"/><Relationship Id="rId3"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8.png"/><Relationship Id="rId3"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9.png"/><Relationship Id="rId3"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0.png"/><Relationship Id="rId3"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1.png"/><Relationship Id="rId3"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2.png"/><Relationship Id="rId3"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3.png"/><Relationship Id="rId3"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9.png"/><Relationship Id="rId3"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0.png"/><Relationship Id="rId3"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1.png"/><Relationship Id="rId3"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2.png"/><Relationship Id="rId3"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3.png"/><Relationship Id="rId3"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6.png"/><Relationship Id="rId3"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0.png"/><Relationship Id="rId3"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1.png"/><Relationship Id="rId3"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6.png"/><Relationship Id="rId3"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7.png"/><Relationship Id="rId3"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2.png"/><Relationship Id="rId3"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slideLayout" Target="../slideLayouts/slideLayout13.xml"/>
</Relationships>
</file>

<file path=ppt/slides/_rels/slide28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2.png"/><Relationship Id="rId3" Type="http://schemas.openxmlformats.org/officeDocument/2006/relationships/slideLayout" Target="../slideLayouts/slideLayout13.xml"/>
</Relationships>
</file>

<file path=ppt/slides/_rels/slide28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8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3.png"/><Relationship Id="rId3" Type="http://schemas.openxmlformats.org/officeDocument/2006/relationships/slideLayout" Target="../slideLayouts/slideLayout13.xml"/>
</Relationships>
</file>

<file path=ppt/slides/_rels/slide29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4.png"/><Relationship Id="rId3" Type="http://schemas.openxmlformats.org/officeDocument/2006/relationships/slideLayout" Target="../slideLayouts/slideLayout13.xml"/>
</Relationships>
</file>

<file path=ppt/slides/_rels/slide29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5.png"/><Relationship Id="rId3" Type="http://schemas.openxmlformats.org/officeDocument/2006/relationships/slideLayout" Target="../slideLayouts/slideLayout13.xml"/>
</Relationships>
</file>

<file path=ppt/slides/_rels/slide29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9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6.png"/><Relationship Id="rId3" Type="http://schemas.openxmlformats.org/officeDocument/2006/relationships/slideLayout" Target="../slideLayouts/slideLayout13.xml"/>
</Relationships>
</file>

<file path=ppt/slides/_rels/slide29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7.png"/><Relationship Id="rId3" Type="http://schemas.openxmlformats.org/officeDocument/2006/relationships/slideLayout" Target="../slideLayouts/slideLayout13.xml"/>
</Relationships>
</file>

<file path=ppt/slides/_rels/slide30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8.png"/><Relationship Id="rId3" Type="http://schemas.openxmlformats.org/officeDocument/2006/relationships/slideLayout" Target="../slideLayouts/slideLayout13.xml"/>
</Relationships>
</file>

<file path=ppt/slides/_rels/slide30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9.png"/><Relationship Id="rId3" Type="http://schemas.openxmlformats.org/officeDocument/2006/relationships/slideLayout" Target="../slideLayouts/slideLayout13.xml"/>
</Relationships>
</file>

<file path=ppt/slides/_rels/slide30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0.png"/><Relationship Id="rId3" Type="http://schemas.openxmlformats.org/officeDocument/2006/relationships/slideLayout" Target="../slideLayouts/slideLayout13.xml"/>
</Relationships>
</file>

<file path=ppt/slides/_rels/slide30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slideLayout" Target="../slideLayouts/slideLayout13.xml"/>
</Relationships>
</file>

<file path=ppt/slides/_rels/slide3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23.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png"/><Relationship Id="rId3" Type="http://schemas.openxmlformats.org/officeDocument/2006/relationships/hyperlink" Target="https://docs.google.com/spreadsheets/d/1DUF2isFWsqVSYhbaACYtbgcLi_YjDqpE3GLQIVgkKQg/edit#gid=69851113" TargetMode="External"/><Relationship Id="rId4" Type="http://schemas.openxmlformats.org/officeDocument/2006/relationships/hyperlink" Target="https://www.caplogy.com/" TargetMode="External"/><Relationship Id="rId5" Type="http://schemas.openxmlformats.org/officeDocument/2006/relationships/image" Target="../media/image206.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jpe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7.wmf"/><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8.wmf"/><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9.wmf"/><Relationship Id="rId3" Type="http://schemas.openxmlformats.org/officeDocument/2006/relationships/image" Target="../media/image30.wmf"/><Relationship Id="rId4"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0c0"/>
        </a:solidFill>
      </p:bgPr>
    </p:bg>
    <p:spTree>
      <p:nvGrpSpPr>
        <p:cNvPr id="1" name=""/>
        <p:cNvGrpSpPr/>
        <p:nvPr/>
      </p:nvGrpSpPr>
      <p:grpSpPr>
        <a:xfrm>
          <a:off x="0" y="0"/>
          <a:ext cx="0" cy="0"/>
          <a:chOff x="0" y="0"/>
          <a:chExt cx="0" cy="0"/>
        </a:xfrm>
      </p:grpSpPr>
      <p:pic>
        <p:nvPicPr>
          <p:cNvPr id="82" name="Google Shape;94;p1" descr=""/>
          <p:cNvPicPr/>
          <p:nvPr/>
        </p:nvPicPr>
        <p:blipFill>
          <a:blip r:embed="rId1"/>
          <a:srcRect l="0" t="8153" r="57544" b="8153"/>
          <a:stretch/>
        </p:blipFill>
        <p:spPr>
          <a:xfrm>
            <a:off x="0" y="0"/>
            <a:ext cx="4926600" cy="6856920"/>
          </a:xfrm>
          <a:prstGeom prst="rect">
            <a:avLst/>
          </a:prstGeom>
          <a:ln w="0">
            <a:noFill/>
          </a:ln>
        </p:spPr>
      </p:pic>
      <p:sp>
        <p:nvSpPr>
          <p:cNvPr id="83" name="Google Shape;95;p1"/>
          <p:cNvSpPr/>
          <p:nvPr/>
        </p:nvSpPr>
        <p:spPr>
          <a:xfrm>
            <a:off x="6095880" y="1422720"/>
            <a:ext cx="5453640" cy="4011480"/>
          </a:xfrm>
          <a:prstGeom prst="rect">
            <a:avLst/>
          </a:prstGeom>
          <a:solidFill>
            <a:srgbClr val="ffffff"/>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84" name="PlaceHolder 1"/>
          <p:cNvSpPr>
            <a:spLocks noGrp="1"/>
          </p:cNvSpPr>
          <p:nvPr>
            <p:ph type="sldNum" idx="7"/>
          </p:nvPr>
        </p:nvSpPr>
        <p:spPr>
          <a:xfrm>
            <a:off x="8610480" y="6356520"/>
            <a:ext cx="274212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B54367C7-A4C5-41DF-AD85-1A4D134458F3}" type="slidenum">
              <a:rPr b="0" lang="en-US" sz="1200" spc="-1" strike="noStrike">
                <a:solidFill>
                  <a:srgbClr val="888888"/>
                </a:solidFill>
                <a:latin typeface="Calibri"/>
                <a:ea typeface="Calibri"/>
              </a:rPr>
              <a:t>&lt;number&gt;</a:t>
            </a:fld>
            <a:endParaRPr b="0" lang="en-US" sz="1200" spc="-1" strike="noStrike">
              <a:solidFill>
                <a:srgbClr val="000000"/>
              </a:solidFill>
              <a:latin typeface="Calibri"/>
            </a:endParaRPr>
          </a:p>
        </p:txBody>
      </p:sp>
      <p:sp>
        <p:nvSpPr>
          <p:cNvPr id="85" name="Google Shape;97;p1"/>
          <p:cNvSpPr/>
          <p:nvPr/>
        </p:nvSpPr>
        <p:spPr>
          <a:xfrm>
            <a:off x="6096240" y="2940840"/>
            <a:ext cx="5454000" cy="1765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1" lang="en-US" sz="5500" spc="-1" strike="noStrike">
                <a:solidFill>
                  <a:srgbClr val="4f4e6b"/>
                </a:solidFill>
                <a:latin typeface="Calibri"/>
                <a:ea typeface="Calibri"/>
              </a:rPr>
              <a:t>Détection et reconnaissance</a:t>
            </a:r>
            <a:endParaRPr b="0" lang="en-US" sz="5500" spc="-1" strike="noStrike">
              <a:solidFill>
                <a:srgbClr val="000000"/>
              </a:solidFill>
              <a:latin typeface="Calibri"/>
            </a:endParaRPr>
          </a:p>
        </p:txBody>
      </p:sp>
      <p:pic>
        <p:nvPicPr>
          <p:cNvPr id="86" name="Google Shape;98;p1" descr=""/>
          <p:cNvPicPr/>
          <p:nvPr/>
        </p:nvPicPr>
        <p:blipFill>
          <a:blip r:embed="rId2"/>
          <a:stretch/>
        </p:blipFill>
        <p:spPr>
          <a:xfrm>
            <a:off x="7514280" y="1422720"/>
            <a:ext cx="2617560" cy="1410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1" name="Google Shape;115;p5"/>
          <p:cNvSpPr/>
          <p:nvPr/>
        </p:nvSpPr>
        <p:spPr>
          <a:xfrm>
            <a:off x="217800" y="1445040"/>
            <a:ext cx="1179900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distingue dans le traitement d’image, une partie bas niveau qui agit localement et une partie </a:t>
            </a:r>
            <a:r>
              <a:rPr b="0" lang="fr-FR" sz="2400" spc="-1" strike="noStrike">
                <a:solidFill>
                  <a:schemeClr val="accent1"/>
                </a:solidFill>
                <a:latin typeface="Times New Roman"/>
                <a:ea typeface="Calibri"/>
              </a:rPr>
              <a:t>haut niveau </a:t>
            </a:r>
            <a:r>
              <a:rPr b="0" lang="fr-FR" sz="2400" spc="-1" strike="noStrike">
                <a:solidFill>
                  <a:schemeClr val="dk1"/>
                </a:solidFill>
                <a:latin typeface="Times New Roman"/>
                <a:ea typeface="Calibri"/>
              </a:rPr>
              <a:t>qui agit globalement sur toute l’image.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Parmi les applications, on distingue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Compression d’image </a:t>
            </a:r>
            <a:r>
              <a:rPr b="0" lang="fr-FR" sz="2400" spc="-1" strike="noStrike">
                <a:solidFill>
                  <a:schemeClr val="dk1"/>
                </a:solidFill>
                <a:latin typeface="Times New Roman"/>
                <a:ea typeface="Calibri"/>
              </a:rPr>
              <a:t>: stockage, diffusion, transmission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Le traitement d’image </a:t>
            </a:r>
            <a:r>
              <a:rPr b="0" lang="fr-FR" sz="2400" spc="-1" strike="noStrike">
                <a:solidFill>
                  <a:schemeClr val="dk1"/>
                </a:solidFill>
                <a:latin typeface="Times New Roman"/>
                <a:ea typeface="Calibri"/>
              </a:rPr>
              <a:t>:amélioration d’image, réhaussement de contraste, la réalité augmentée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La vision par ordinateur </a:t>
            </a:r>
            <a:r>
              <a:rPr b="0" lang="fr-FR" sz="2400" spc="-1" strike="noStrike">
                <a:solidFill>
                  <a:schemeClr val="dk1"/>
                </a:solidFill>
                <a:latin typeface="Times New Roman"/>
                <a:ea typeface="Calibri"/>
              </a:rPr>
              <a:t>: segmentation d’images médicales, la route intelligente, l’analyse de documents, la reconnaissance de visage.</a:t>
            </a:r>
            <a:endParaRPr b="0" lang="en-US" sz="2400" spc="-1" strike="noStrike">
              <a:solidFill>
                <a:srgbClr val="000000"/>
              </a:solidFill>
              <a:latin typeface="Calibri"/>
            </a:endParaRPr>
          </a:p>
        </p:txBody>
      </p:sp>
      <p:pic>
        <p:nvPicPr>
          <p:cNvPr id="132" name="Google Shape;118;p5" descr=""/>
          <p:cNvPicPr/>
          <p:nvPr/>
        </p:nvPicPr>
        <p:blipFill>
          <a:blip r:embed="rId1"/>
          <a:stretch/>
        </p:blipFill>
        <p:spPr>
          <a:xfrm>
            <a:off x="0" y="-118800"/>
            <a:ext cx="2198880" cy="1184400"/>
          </a:xfrm>
          <a:prstGeom prst="rect">
            <a:avLst/>
          </a:prstGeom>
          <a:ln w="0">
            <a:noFill/>
          </a:ln>
        </p:spPr>
      </p:pic>
      <p:sp>
        <p:nvSpPr>
          <p:cNvPr id="13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a:t>
            </a:r>
            <a:endParaRPr b="0" lang="en-US" sz="3000" spc="-1" strike="noStrike">
              <a:solidFill>
                <a:srgbClr val="000000"/>
              </a:solidFill>
              <a:latin typeface="Calibri"/>
            </a:endParaRPr>
          </a:p>
        </p:txBody>
      </p:sp>
      <p:cxnSp>
        <p:nvCxnSpPr>
          <p:cNvPr id="13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41" name="PlaceHolder 1"/>
          <p:cNvSpPr>
            <a:spLocks noGrp="1"/>
          </p:cNvSpPr>
          <p:nvPr>
            <p:ph type="title"/>
          </p:nvPr>
        </p:nvSpPr>
        <p:spPr>
          <a:xfrm>
            <a:off x="322920" y="688320"/>
            <a:ext cx="83682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Repliement spectral (aliasing )</a:t>
            </a:r>
            <a:endParaRPr b="0" lang="en-US" sz="3000" spc="-1" strike="noStrike">
              <a:solidFill>
                <a:srgbClr val="000000"/>
              </a:solidFill>
              <a:latin typeface="Calibri"/>
            </a:endParaRPr>
          </a:p>
        </p:txBody>
      </p:sp>
      <p:sp>
        <p:nvSpPr>
          <p:cNvPr id="642" name="Google Shape;115;p5"/>
          <p:cNvSpPr/>
          <p:nvPr/>
        </p:nvSpPr>
        <p:spPr>
          <a:xfrm>
            <a:off x="119880" y="1771560"/>
            <a:ext cx="119404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L’équation  fait apparaitre une  somme  de  termes  obtenues  par  </a:t>
            </a:r>
            <a:r>
              <a:rPr b="0" lang="fr-FR" sz="2400" spc="-1" strike="noStrike">
                <a:solidFill>
                  <a:schemeClr val="accent1"/>
                </a:solidFill>
                <a:latin typeface="Times New Roman"/>
                <a:ea typeface="Arial"/>
              </a:rPr>
              <a:t>translations</a:t>
            </a:r>
            <a:r>
              <a:rPr b="0" lang="fr-FR" sz="2400" spc="-1" strike="noStrike">
                <a:solidFill>
                  <a:srgbClr val="000000"/>
                </a:solidFill>
                <a:latin typeface="Times New Roman"/>
                <a:ea typeface="Arial"/>
              </a:rPr>
              <a:t>  de  . Si, à partir de , on cherche à déterminer , alors, il est nécessaire que le pas de translation soit </a:t>
            </a:r>
            <a:r>
              <a:rPr b="0" lang="fr-FR" sz="2400" spc="-1" strike="noStrike">
                <a:solidFill>
                  <a:schemeClr val="accent1"/>
                </a:solidFill>
                <a:latin typeface="Times New Roman"/>
                <a:ea typeface="Arial"/>
              </a:rPr>
              <a:t>inférieur</a:t>
            </a:r>
            <a:r>
              <a:rPr b="0" lang="fr-FR" sz="2400" spc="-1" strike="noStrike">
                <a:solidFill>
                  <a:srgbClr val="000000"/>
                </a:solidFill>
                <a:latin typeface="Times New Roman"/>
                <a:ea typeface="Arial"/>
              </a:rPr>
              <a:t> au domaine de valeurs non nulles de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Si tel n’est pas le cas, des </a:t>
            </a:r>
            <a:r>
              <a:rPr b="0" lang="fr-FR" sz="2400" spc="-1" strike="noStrike">
                <a:solidFill>
                  <a:schemeClr val="accent1"/>
                </a:solidFill>
                <a:latin typeface="Times New Roman"/>
                <a:ea typeface="Arial"/>
              </a:rPr>
              <a:t>défauts</a:t>
            </a:r>
            <a:r>
              <a:rPr b="0" lang="fr-FR" sz="2400" spc="-1" strike="noStrike">
                <a:solidFill>
                  <a:srgbClr val="000000"/>
                </a:solidFill>
                <a:latin typeface="Times New Roman"/>
                <a:ea typeface="Arial"/>
              </a:rPr>
              <a:t> apparaissent lors de la reconstruction: il s’agit d’effet de </a:t>
            </a:r>
            <a:r>
              <a:rPr b="0" lang="fr-FR" sz="2400" spc="-1" strike="noStrike">
                <a:solidFill>
                  <a:schemeClr val="accent1"/>
                </a:solidFill>
                <a:latin typeface="Times New Roman"/>
                <a:ea typeface="Arial"/>
              </a:rPr>
              <a:t>Gibbs</a:t>
            </a:r>
            <a:r>
              <a:rPr b="0" lang="fr-FR" sz="2400" spc="-1" strike="noStrike">
                <a:solidFill>
                  <a:srgbClr val="000000"/>
                </a:solidFill>
                <a:latin typeface="Times New Roman"/>
                <a:ea typeface="Arial"/>
              </a:rPr>
              <a:t> ou halo, des détails supplémentaires erronés. En traitement du signal, on parle de repliement spectral. </a:t>
            </a:r>
            <a:endParaRPr b="0" lang="en-US" sz="2400" spc="-1" strike="noStrike">
              <a:solidFill>
                <a:srgbClr val="000000"/>
              </a:solidFill>
              <a:latin typeface="Calibri"/>
            </a:endParaRPr>
          </a:p>
        </p:txBody>
      </p:sp>
      <p:pic>
        <p:nvPicPr>
          <p:cNvPr id="643" name="Google Shape;118;p5" descr=""/>
          <p:cNvPicPr/>
          <p:nvPr/>
        </p:nvPicPr>
        <p:blipFill>
          <a:blip r:embed="rId1"/>
          <a:stretch/>
        </p:blipFill>
        <p:spPr>
          <a:xfrm>
            <a:off x="0" y="-118800"/>
            <a:ext cx="2198880" cy="1184400"/>
          </a:xfrm>
          <a:prstGeom prst="rect">
            <a:avLst/>
          </a:prstGeom>
          <a:ln w="0">
            <a:noFill/>
          </a:ln>
        </p:spPr>
      </p:pic>
      <p:sp>
        <p:nvSpPr>
          <p:cNvPr id="64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4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47" name="Google Shape;115;p5"/>
          <p:cNvSpPr/>
          <p:nvPr/>
        </p:nvSpPr>
        <p:spPr>
          <a:xfrm>
            <a:off x="108720" y="1118520"/>
            <a:ext cx="119296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Une illustration que tout le monde connait bien est donnée dans les Western  où  les  roues  des  roulottes  paraissent  tourner  dans  le  mauvais  sens (on  voit également,  mais  moins  fréquemment,  ce  phénomène  dans  des  films plus  récent  au  niveau  des  roues  des  voitures).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A la  télévision,  une  chemise aux  rayures  trop  serrées  fera également  apparaître  des  motifs  erronés.  Cela s’explique  car  les fréquences  hautes  sont surestimées  et donc des signaux  de hautes fréquences  sont  ajoutés.</a:t>
            </a:r>
            <a:endParaRPr b="0" lang="en-US" sz="2400" spc="-1" strike="noStrike">
              <a:solidFill>
                <a:srgbClr val="000000"/>
              </a:solidFill>
              <a:latin typeface="Calibri"/>
            </a:endParaRPr>
          </a:p>
        </p:txBody>
      </p:sp>
      <p:pic>
        <p:nvPicPr>
          <p:cNvPr id="648" name="Google Shape;118;p5" descr=""/>
          <p:cNvPicPr/>
          <p:nvPr/>
        </p:nvPicPr>
        <p:blipFill>
          <a:blip r:embed="rId1"/>
          <a:stretch/>
        </p:blipFill>
        <p:spPr>
          <a:xfrm>
            <a:off x="0" y="-118800"/>
            <a:ext cx="2198880" cy="1184400"/>
          </a:xfrm>
          <a:prstGeom prst="rect">
            <a:avLst/>
          </a:prstGeom>
          <a:ln w="0">
            <a:noFill/>
          </a:ln>
        </p:spPr>
      </p:pic>
      <p:sp>
        <p:nvSpPr>
          <p:cNvPr id="64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5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52" name="Google Shape;115;p5"/>
          <p:cNvSpPr/>
          <p:nvPr/>
        </p:nvSpPr>
        <p:spPr>
          <a:xfrm>
            <a:off x="174240" y="1053360"/>
            <a:ext cx="11864520" cy="114372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qualité de la reconstruction  </a:t>
            </a:r>
            <a:r>
              <a:rPr b="0" lang="fr-FR" sz="2400" spc="-1" strike="noStrike">
                <a:solidFill>
                  <a:srgbClr val="000000"/>
                </a:solidFill>
                <a:latin typeface="Times New Roman"/>
                <a:ea typeface="Arial"/>
              </a:rPr>
              <a:t>dépend  ainsi  des  pas  d’</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  on veut et grands donc  et  petits ce qui signifie beaucoup  de capteurs  peu espacés.</a:t>
            </a:r>
            <a:endParaRPr b="0" lang="en-US" sz="2400" spc="-1" strike="noStrike">
              <a:solidFill>
                <a:srgbClr val="000000"/>
              </a:solidFill>
              <a:latin typeface="Calibri"/>
            </a:endParaRPr>
          </a:p>
        </p:txBody>
      </p:sp>
      <p:pic>
        <p:nvPicPr>
          <p:cNvPr id="653" name="Google Shape;118;p5" descr=""/>
          <p:cNvPicPr/>
          <p:nvPr/>
        </p:nvPicPr>
        <p:blipFill>
          <a:blip r:embed="rId1"/>
          <a:stretch/>
        </p:blipFill>
        <p:spPr>
          <a:xfrm>
            <a:off x="0" y="-118800"/>
            <a:ext cx="2198880" cy="1184400"/>
          </a:xfrm>
          <a:prstGeom prst="rect">
            <a:avLst/>
          </a:prstGeom>
          <a:ln w="0">
            <a:noFill/>
          </a:ln>
        </p:spPr>
      </p:pic>
      <p:sp>
        <p:nvSpPr>
          <p:cNvPr id="65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55" name="Google Shape;120;p5"/>
          <p:cNvCxnSpPr/>
          <p:nvPr/>
        </p:nvCxnSpPr>
        <p:spPr>
          <a:xfrm flipV="1">
            <a:off x="2271600" y="721800"/>
            <a:ext cx="9921240" cy="15120"/>
          </a:xfrm>
          <a:prstGeom prst="straightConnector1">
            <a:avLst/>
          </a:prstGeom>
          <a:ln w="28575">
            <a:solidFill>
              <a:srgbClr val="4f4e6b"/>
            </a:solidFill>
            <a:round/>
          </a:ln>
        </p:spPr>
      </p:cxnSp>
      <p:pic>
        <p:nvPicPr>
          <p:cNvPr id="656" name="Image 1" descr=""/>
          <p:cNvPicPr/>
          <p:nvPr/>
        </p:nvPicPr>
        <p:blipFill>
          <a:blip r:embed="rId2"/>
          <a:stretch/>
        </p:blipFill>
        <p:spPr>
          <a:xfrm>
            <a:off x="2757600" y="2849040"/>
            <a:ext cx="7454160" cy="291312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58" name="PlaceHolder 1"/>
          <p:cNvSpPr>
            <a:spLocks noGrp="1"/>
          </p:cNvSpPr>
          <p:nvPr>
            <p:ph type="title"/>
          </p:nvPr>
        </p:nvSpPr>
        <p:spPr>
          <a:xfrm>
            <a:off x="322920" y="688320"/>
            <a:ext cx="97383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Théorème</a:t>
            </a:r>
            <a:r>
              <a:rPr b="1" lang="en-US" sz="3200" spc="-1" strike="noStrike">
                <a:solidFill>
                  <a:schemeClr val="accent1"/>
                </a:solidFill>
                <a:latin typeface="Times New Roman"/>
                <a:ea typeface="Calibri"/>
              </a:rPr>
              <a:t>  de  Nyquist  (1928)  -  Shannon  (1948)</a:t>
            </a:r>
            <a:endParaRPr b="0" lang="en-US" sz="3200" spc="-1" strike="noStrike">
              <a:solidFill>
                <a:srgbClr val="000000"/>
              </a:solidFill>
              <a:latin typeface="Calibri"/>
            </a:endParaRPr>
          </a:p>
        </p:txBody>
      </p:sp>
      <p:pic>
        <p:nvPicPr>
          <p:cNvPr id="659" name="Google Shape;118;p5" descr=""/>
          <p:cNvPicPr/>
          <p:nvPr/>
        </p:nvPicPr>
        <p:blipFill>
          <a:blip r:embed="rId1"/>
          <a:stretch/>
        </p:blipFill>
        <p:spPr>
          <a:xfrm>
            <a:off x="0" y="-118800"/>
            <a:ext cx="2198880" cy="1184400"/>
          </a:xfrm>
          <a:prstGeom prst="rect">
            <a:avLst/>
          </a:prstGeom>
          <a:ln w="0">
            <a:noFill/>
          </a:ln>
        </p:spPr>
      </p:pic>
      <p:sp>
        <p:nvSpPr>
          <p:cNvPr id="66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61" name="Google Shape;120;p5"/>
          <p:cNvCxnSpPr/>
          <p:nvPr/>
        </p:nvCxnSpPr>
        <p:spPr>
          <a:xfrm flipV="1">
            <a:off x="2271600" y="721800"/>
            <a:ext cx="9921240" cy="15120"/>
          </a:xfrm>
          <a:prstGeom prst="straightConnector1">
            <a:avLst/>
          </a:prstGeom>
          <a:ln w="28575">
            <a:solidFill>
              <a:srgbClr val="4f4e6b"/>
            </a:solidFill>
            <a:round/>
          </a:ln>
        </p:spPr>
      </p:cxnSp>
      <p:sp>
        <p:nvSpPr>
          <p:cNvPr id="662" name="Google Shape;115;p5"/>
          <p:cNvSpPr/>
          <p:nvPr/>
        </p:nvSpPr>
        <p:spPr>
          <a:xfrm>
            <a:off x="217800" y="1771560"/>
            <a:ext cx="11809800" cy="45327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rgbClr val="000000"/>
                </a:solidFill>
                <a:latin typeface="Times New Roman"/>
                <a:ea typeface="Arial"/>
              </a:rPr>
              <a:t>Le théorème de </a:t>
            </a:r>
            <a:r>
              <a:rPr b="0" lang="fr-FR" sz="2400" spc="-1" strike="noStrike">
                <a:solidFill>
                  <a:schemeClr val="accent1"/>
                </a:solidFill>
                <a:latin typeface="Times New Roman"/>
                <a:ea typeface="Arial"/>
              </a:rPr>
              <a:t>Nyquist et Shannon </a:t>
            </a:r>
            <a:r>
              <a:rPr b="0" lang="fr-FR" sz="2400" spc="-1" strike="noStrike">
                <a:solidFill>
                  <a:srgbClr val="000000"/>
                </a:solidFill>
                <a:latin typeface="Times New Roman"/>
                <a:ea typeface="Arial"/>
              </a:rPr>
              <a:t>précise les conditions de validité de la reconstruction afin de s’affranchir des problèmes de </a:t>
            </a:r>
            <a:r>
              <a:rPr b="0" lang="fr-FR" sz="2400" spc="-1" strike="noStrike">
                <a:solidFill>
                  <a:schemeClr val="accent1"/>
                </a:solidFill>
                <a:latin typeface="Times New Roman"/>
                <a:ea typeface="Arial"/>
              </a:rPr>
              <a:t>repliement spectral</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rgbClr val="000000"/>
                </a:solidFill>
                <a:latin typeface="Times New Roman"/>
                <a:ea typeface="Arial"/>
              </a:rPr>
              <a:t>La transformée de Fourier est </a:t>
            </a:r>
            <a:r>
              <a:rPr b="0" lang="fr-FR" sz="2400" spc="-1" strike="noStrike">
                <a:solidFill>
                  <a:schemeClr val="accent1"/>
                </a:solidFill>
                <a:latin typeface="Times New Roman"/>
                <a:ea typeface="Arial"/>
              </a:rPr>
              <a:t>bornée</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fréquence d’échantillonnage </a:t>
            </a:r>
            <a:r>
              <a:rPr b="0" lang="fr-FR" sz="2400" spc="-1" strike="noStrike">
                <a:solidFill>
                  <a:srgbClr val="000000"/>
                </a:solidFill>
                <a:latin typeface="Times New Roman"/>
                <a:ea typeface="Arial"/>
              </a:rPr>
              <a:t>doit être au </a:t>
            </a:r>
            <a:r>
              <a:rPr b="0" lang="fr-FR" sz="2400" spc="-1" strike="noStrike">
                <a:solidFill>
                  <a:schemeClr val="accent1"/>
                </a:solidFill>
                <a:latin typeface="Times New Roman"/>
                <a:ea typeface="Arial"/>
              </a:rPr>
              <a:t>moins égale au double </a:t>
            </a:r>
            <a:r>
              <a:rPr b="0" lang="fr-FR" sz="2400" spc="-1" strike="noStrike">
                <a:solidFill>
                  <a:srgbClr val="000000"/>
                </a:solidFill>
                <a:latin typeface="Times New Roman"/>
                <a:ea typeface="Arial"/>
              </a:rPr>
              <a:t>de la </a:t>
            </a:r>
            <a:r>
              <a:rPr b="0" lang="fr-FR" sz="2400" spc="-1" strike="noStrike">
                <a:solidFill>
                  <a:schemeClr val="accent1"/>
                </a:solidFill>
                <a:latin typeface="Times New Roman"/>
                <a:ea typeface="Arial"/>
              </a:rPr>
              <a:t>fréquence  maximale </a:t>
            </a:r>
            <a:r>
              <a:rPr b="0" lang="fr-FR" sz="2400" spc="-1" strike="noStrike">
                <a:solidFill>
                  <a:srgbClr val="000000"/>
                </a:solidFill>
                <a:latin typeface="Times New Roman"/>
                <a:ea typeface="Arial"/>
              </a:rPr>
              <a:t>de l’image.</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rgbClr val="000000"/>
                </a:solidFill>
                <a:latin typeface="Times New Roman"/>
                <a:ea typeface="Arial"/>
              </a:rPr>
              <a:t>Par  exemple,  en  vidéo,  un  capteur  de  768  pixels  par  lignes,  avec  une durée  de  ligne  de  52µs  donne  une  fréquence  d’échantillonnage  minimale  de = </a:t>
            </a:r>
            <a:r>
              <a:rPr b="0" lang="fr-FR" sz="2400" spc="-1" strike="noStrike">
                <a:solidFill>
                  <a:schemeClr val="accent1"/>
                </a:solidFill>
                <a:latin typeface="Times New Roman"/>
                <a:ea typeface="Arial"/>
              </a:rPr>
              <a:t>14.75 MHz</a:t>
            </a:r>
            <a:r>
              <a:rPr b="0" lang="fr-FR" sz="2400" spc="-1" strike="noStrike">
                <a:solidFill>
                  <a:srgbClr val="000000"/>
                </a:solidFill>
                <a:latin typeface="Times New Roman"/>
                <a:ea typeface="Arial"/>
              </a:rPr>
              <a:t>. La fréquence de repliement est dans ce cas de </a:t>
            </a:r>
            <a:r>
              <a:rPr b="0" lang="fr-FR" sz="2400" spc="-1" strike="noStrike">
                <a:solidFill>
                  <a:schemeClr val="accent1"/>
                </a:solidFill>
                <a:latin typeface="Times New Roman"/>
                <a:ea typeface="Arial"/>
              </a:rPr>
              <a:t>7.37 MHz</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64" name="Google Shape;115;p5"/>
          <p:cNvSpPr/>
          <p:nvPr/>
        </p:nvSpPr>
        <p:spPr>
          <a:xfrm>
            <a:off x="207000" y="857160"/>
            <a:ext cx="1182096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Afin de respecter les conditions de ce théorème, on peut soit effectuer un </a:t>
            </a:r>
            <a:r>
              <a:rPr b="0" lang="fr-FR" sz="2400" spc="-1" strike="noStrike">
                <a:solidFill>
                  <a:schemeClr val="accent1"/>
                </a:solidFill>
                <a:latin typeface="Times New Roman"/>
                <a:ea typeface="Arial"/>
              </a:rPr>
              <a:t>filtrage  passe-bas  </a:t>
            </a:r>
            <a:r>
              <a:rPr b="0" lang="fr-FR" sz="2400" spc="-1" strike="noStrike">
                <a:solidFill>
                  <a:srgbClr val="000000"/>
                </a:solidFill>
                <a:latin typeface="Times New Roman"/>
                <a:ea typeface="Arial"/>
              </a:rPr>
              <a:t>de  l’image  afin  </a:t>
            </a:r>
            <a:r>
              <a:rPr b="0" lang="fr-FR" sz="2400" spc="-1" strike="noStrike">
                <a:solidFill>
                  <a:schemeClr val="accent1"/>
                </a:solidFill>
                <a:latin typeface="Times New Roman"/>
                <a:ea typeface="Arial"/>
              </a:rPr>
              <a:t>d’éliminer  les  hautes  fréquences</a:t>
            </a:r>
            <a:r>
              <a:rPr b="0" lang="fr-FR" sz="2400" spc="-1" strike="noStrike">
                <a:solidFill>
                  <a:srgbClr val="000000"/>
                </a:solidFill>
                <a:latin typeface="Times New Roman"/>
                <a:ea typeface="Arial"/>
              </a:rPr>
              <a:t> et  ainsi  </a:t>
            </a:r>
            <a:r>
              <a:rPr b="0" lang="fr-FR" sz="2400" spc="-1" strike="noStrike">
                <a:solidFill>
                  <a:schemeClr val="accent1"/>
                </a:solidFill>
                <a:latin typeface="Times New Roman"/>
                <a:ea typeface="Arial"/>
              </a:rPr>
              <a:t>réduire  sa  fréquence  maximale</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Cependant,  l’image  perdra  des détails  et  aura  un  aspect  plus  flou.  On  peut  également  augmenter  le  </a:t>
            </a:r>
            <a:r>
              <a:rPr b="0" lang="fr-FR" sz="2400" spc="-1" strike="noStrike">
                <a:solidFill>
                  <a:schemeClr val="accent1"/>
                </a:solidFill>
                <a:latin typeface="Times New Roman"/>
                <a:ea typeface="Arial"/>
              </a:rPr>
              <a:t>pas d’échantillonnage</a:t>
            </a:r>
            <a:r>
              <a:rPr b="0" lang="fr-FR" sz="2400" spc="-1" strike="noStrike">
                <a:solidFill>
                  <a:srgbClr val="000000"/>
                </a:solidFill>
                <a:latin typeface="Times New Roman"/>
                <a:ea typeface="Arial"/>
              </a:rPr>
              <a:t>.  Il  faut  cependant  vérifier  que  le  spectre  est  borné.  Le </a:t>
            </a:r>
            <a:r>
              <a:rPr b="0" lang="fr-FR" sz="2400" spc="-1" strike="noStrike">
                <a:solidFill>
                  <a:schemeClr val="accent1"/>
                </a:solidFill>
                <a:latin typeface="Times New Roman"/>
                <a:ea typeface="Arial"/>
              </a:rPr>
              <a:t>suréchantillonnage</a:t>
            </a:r>
            <a:r>
              <a:rPr b="0" lang="fr-FR" sz="2400" spc="-1" strike="noStrike">
                <a:solidFill>
                  <a:srgbClr val="000000"/>
                </a:solidFill>
                <a:latin typeface="Times New Roman"/>
                <a:ea typeface="Arial"/>
              </a:rPr>
              <a:t>  consiste  à avoir plus d’échantillons  que de pixels.</a:t>
            </a:r>
            <a:endParaRPr b="0" lang="en-US" sz="2400" spc="-1" strike="noStrike">
              <a:solidFill>
                <a:srgbClr val="000000"/>
              </a:solidFill>
              <a:latin typeface="Calibri"/>
            </a:endParaRPr>
          </a:p>
        </p:txBody>
      </p:sp>
      <p:pic>
        <p:nvPicPr>
          <p:cNvPr id="665" name="Google Shape;118;p5" descr=""/>
          <p:cNvPicPr/>
          <p:nvPr/>
        </p:nvPicPr>
        <p:blipFill>
          <a:blip r:embed="rId1"/>
          <a:stretch/>
        </p:blipFill>
        <p:spPr>
          <a:xfrm>
            <a:off x="0" y="-118800"/>
            <a:ext cx="2198880" cy="1184400"/>
          </a:xfrm>
          <a:prstGeom prst="rect">
            <a:avLst/>
          </a:prstGeom>
          <a:ln w="0">
            <a:noFill/>
          </a:ln>
        </p:spPr>
      </p:pic>
      <p:sp>
        <p:nvSpPr>
          <p:cNvPr id="66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6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69" name="Google Shape;115;p5"/>
          <p:cNvSpPr/>
          <p:nvPr/>
        </p:nvSpPr>
        <p:spPr>
          <a:xfrm>
            <a:off x="163440" y="987840"/>
            <a:ext cx="1191888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Il  est  intéressant  de  constater  que  justement,  </a:t>
            </a:r>
            <a:r>
              <a:rPr b="0" lang="fr-FR" sz="2400" spc="-1" strike="noStrike">
                <a:solidFill>
                  <a:schemeClr val="accent1"/>
                </a:solidFill>
                <a:latin typeface="Times New Roman"/>
                <a:ea typeface="Arial"/>
              </a:rPr>
              <a:t>les  caméras  et  appareils photos du commerce utilisent un filtrage passe-bas optique</a:t>
            </a:r>
            <a:r>
              <a:rPr b="0" lang="fr-FR" sz="2400" spc="-1" strike="noStrike">
                <a:solidFill>
                  <a:srgbClr val="000000"/>
                </a:solidFill>
                <a:latin typeface="Times New Roman"/>
                <a:ea typeface="Arial"/>
              </a:rPr>
              <a:t> en utilisant les propriétés de </a:t>
            </a:r>
            <a:r>
              <a:rPr b="0" lang="fr-FR" sz="2400" spc="-1" strike="noStrike">
                <a:solidFill>
                  <a:schemeClr val="accent1"/>
                </a:solidFill>
                <a:latin typeface="Times New Roman"/>
                <a:ea typeface="Arial"/>
              </a:rPr>
              <a:t>biréfringence des lames </a:t>
            </a:r>
            <a:r>
              <a:rPr b="0" lang="fr-FR" sz="2400" spc="-1" strike="noStrike">
                <a:solidFill>
                  <a:srgbClr val="000000"/>
                </a:solidFill>
                <a:latin typeface="Times New Roman"/>
                <a:ea typeface="Arial"/>
              </a:rPr>
              <a:t>de quartz. Il en résulte une </a:t>
            </a:r>
            <a:r>
              <a:rPr b="0" lang="fr-FR" sz="2400" spc="-1" strike="noStrike">
                <a:solidFill>
                  <a:schemeClr val="accent1"/>
                </a:solidFill>
                <a:latin typeface="Times New Roman"/>
                <a:ea typeface="Arial"/>
              </a:rPr>
              <a:t>atténuation des contours corrigée par un filtre rehausseur de contours</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Sur  les  capteurs  CCD,  seul    de  la  surface  est  utilisée  pour  capter  la lumière. Afin d’améliorer la reproduction des détails fins de l’image, les capteurs « verts » sont quelques fois décalés de  pixel par rapport aux capteurs « rouges » et « bleus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accent1"/>
                </a:solidFill>
                <a:latin typeface="Times New Roman"/>
                <a:ea typeface="Arial"/>
              </a:rPr>
              <a:t>Reconstruction CRT </a:t>
            </a:r>
            <a:r>
              <a:rPr b="0" lang="fr-FR" sz="2400" spc="-1" strike="noStrike">
                <a:solidFill>
                  <a:srgbClr val="000000"/>
                </a:solidFill>
                <a:latin typeface="Times New Roman"/>
                <a:ea typeface="Arial"/>
              </a:rPr>
              <a:t>(Cathodic Ray Tube): la réponse des phosphores est une gaussienne. Plus  le </a:t>
            </a:r>
            <a:r>
              <a:rPr b="0" lang="fr-FR" sz="2400" spc="-1" strike="noStrike">
                <a:solidFill>
                  <a:schemeClr val="accent1"/>
                </a:solidFill>
                <a:latin typeface="Times New Roman"/>
                <a:ea typeface="Arial"/>
              </a:rPr>
              <a:t>spot est large, plus la transformée de Fourier est étroite  est on perd les hautes fréquences  et attenu les basses fréquences.</a:t>
            </a:r>
            <a:endParaRPr b="0" lang="en-US" sz="2400" spc="-1" strike="noStrike">
              <a:solidFill>
                <a:srgbClr val="000000"/>
              </a:solidFill>
              <a:latin typeface="Calibri"/>
            </a:endParaRPr>
          </a:p>
        </p:txBody>
      </p:sp>
      <p:pic>
        <p:nvPicPr>
          <p:cNvPr id="670" name="Google Shape;118;p5" descr=""/>
          <p:cNvPicPr/>
          <p:nvPr/>
        </p:nvPicPr>
        <p:blipFill>
          <a:blip r:embed="rId1"/>
          <a:stretch/>
        </p:blipFill>
        <p:spPr>
          <a:xfrm>
            <a:off x="0" y="-118800"/>
            <a:ext cx="2198880" cy="1184400"/>
          </a:xfrm>
          <a:prstGeom prst="rect">
            <a:avLst/>
          </a:prstGeom>
          <a:ln w="0">
            <a:noFill/>
          </a:ln>
        </p:spPr>
      </p:pic>
      <p:sp>
        <p:nvSpPr>
          <p:cNvPr id="67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Rappels théoriques pour la reconstruction</a:t>
            </a:r>
            <a:endParaRPr b="0" lang="en-US" sz="2800" spc="-1" strike="noStrike">
              <a:solidFill>
                <a:srgbClr val="000000"/>
              </a:solidFill>
              <a:latin typeface="Calibri"/>
            </a:endParaRPr>
          </a:p>
        </p:txBody>
      </p:sp>
      <p:cxnSp>
        <p:nvCxnSpPr>
          <p:cNvPr id="67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674"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675"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676" name="Google Shape;118;p5" descr=""/>
          <p:cNvPicPr/>
          <p:nvPr/>
        </p:nvPicPr>
        <p:blipFill>
          <a:blip r:embed="rId3"/>
          <a:stretch/>
        </p:blipFill>
        <p:spPr>
          <a:xfrm>
            <a:off x="0" y="-118800"/>
            <a:ext cx="2198880" cy="1184400"/>
          </a:xfrm>
          <a:prstGeom prst="rect">
            <a:avLst/>
          </a:prstGeom>
          <a:ln w="0">
            <a:noFill/>
          </a:ln>
        </p:spPr>
      </p:pic>
      <p:sp>
        <p:nvSpPr>
          <p:cNvPr id="677" name="PlaceHolder 1"/>
          <p:cNvSpPr>
            <a:spLocks noGrp="1"/>
          </p:cNvSpPr>
          <p:nvPr>
            <p:ph type="title"/>
          </p:nvPr>
        </p:nvSpPr>
        <p:spPr>
          <a:xfrm>
            <a:off x="1099800" y="2433240"/>
            <a:ext cx="10057320" cy="1324440"/>
          </a:xfrm>
          <a:prstGeom prst="rect">
            <a:avLst/>
          </a:prstGeom>
          <a:noFill/>
          <a:ln w="0">
            <a:noFill/>
          </a:ln>
        </p:spPr>
        <p:txBody>
          <a:bodyPr lIns="90000" rIns="90000" tIns="45000" bIns="45000" anchor="ctr">
            <a:noAutofit/>
          </a:bodyPr>
          <a:p>
            <a:pPr indent="0" algn="ctr">
              <a:lnSpc>
                <a:spcPct val="90000"/>
              </a:lnSpc>
              <a:buNone/>
              <a:tabLst>
                <a:tab algn="l" pos="0"/>
              </a:tabLst>
            </a:pPr>
            <a:r>
              <a:rPr b="1" lang="fr-FR" sz="4400" spc="-1" strike="noStrike">
                <a:solidFill>
                  <a:schemeClr val="accent1">
                    <a:lumMod val="50000"/>
                  </a:schemeClr>
                </a:solidFill>
                <a:latin typeface="Times New Roman"/>
                <a:ea typeface="Calibri"/>
              </a:rPr>
              <a:t>Modèles et outils fondamentaux</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79"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Times New Roman"/>
                <a:ea typeface="Calibri"/>
              </a:rPr>
              <a:t>Introduction </a:t>
            </a:r>
            <a:endParaRPr b="0" lang="en-US" sz="3000" spc="-1" strike="noStrike">
              <a:solidFill>
                <a:srgbClr val="000000"/>
              </a:solidFill>
              <a:latin typeface="Calibri"/>
            </a:endParaRPr>
          </a:p>
        </p:txBody>
      </p:sp>
      <p:sp>
        <p:nvSpPr>
          <p:cNvPr id="680" name="Google Shape;115;p5"/>
          <p:cNvSpPr/>
          <p:nvPr/>
        </p:nvSpPr>
        <p:spPr>
          <a:xfrm>
            <a:off x="119880" y="1771560"/>
            <a:ext cx="1189692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chemeClr val="dk1"/>
                </a:solidFill>
                <a:latin typeface="Times New Roman"/>
                <a:ea typeface="Arial"/>
              </a:rPr>
              <a:t>Dans la suite, on présente une introduction aux outils </a:t>
            </a:r>
            <a:r>
              <a:rPr b="0" lang="fr-FR" sz="2400" spc="-1" strike="noStrike">
                <a:solidFill>
                  <a:schemeClr val="accent1"/>
                </a:solidFill>
                <a:latin typeface="Times New Roman"/>
                <a:ea typeface="Arial"/>
              </a:rPr>
              <a:t>d'analyse d'images </a:t>
            </a:r>
            <a:r>
              <a:rPr b="0" lang="fr-FR" sz="2400" spc="-1" strike="noStrike">
                <a:solidFill>
                  <a:schemeClr val="dk1"/>
                </a:solidFill>
                <a:latin typeface="Times New Roman"/>
                <a:ea typeface="Arial"/>
              </a:rPr>
              <a:t>numériques les plus courants.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Arial"/>
              </a:rPr>
              <a:t>Aux différents modèles présentés correspondent un certain nombre </a:t>
            </a:r>
            <a:r>
              <a:rPr b="0" lang="fr-FR" sz="2400" spc="-1" strike="noStrike">
                <a:solidFill>
                  <a:schemeClr val="accent1"/>
                </a:solidFill>
                <a:latin typeface="Times New Roman"/>
                <a:ea typeface="Arial"/>
              </a:rPr>
              <a:t>d'</a:t>
            </a:r>
            <a:r>
              <a:rPr b="0" i="1" lang="fr-FR" sz="2400" spc="-1" strike="noStrike">
                <a:solidFill>
                  <a:schemeClr val="accent1"/>
                </a:solidFill>
                <a:latin typeface="Times New Roman"/>
                <a:ea typeface="Arial"/>
              </a:rPr>
              <a:t>outils fondamentaux</a:t>
            </a:r>
            <a:r>
              <a:rPr b="0" lang="fr-FR" sz="2400" spc="-1" strike="noStrike">
                <a:solidFill>
                  <a:schemeClr val="dk1"/>
                </a:solidFill>
                <a:latin typeface="Times New Roman"/>
                <a:ea typeface="Arial"/>
              </a:rPr>
              <a:t>, qui se sont révélés au cours du temps plus ou moins incontournables, que ce soit d'un point de vue pratique ou théorique. Citons: la </a:t>
            </a:r>
            <a:r>
              <a:rPr b="0" i="1" lang="fr-FR" sz="2400" spc="-1" strike="noStrike">
                <a:solidFill>
                  <a:schemeClr val="accent1"/>
                </a:solidFill>
                <a:latin typeface="Times New Roman"/>
                <a:ea typeface="Arial"/>
              </a:rPr>
              <a:t>convolution</a:t>
            </a:r>
            <a:r>
              <a:rPr b="0" lang="fr-FR" sz="2400" spc="-1" strike="noStrike">
                <a:solidFill>
                  <a:schemeClr val="accent1"/>
                </a:solidFill>
                <a:latin typeface="Times New Roman"/>
                <a:ea typeface="Arial"/>
              </a:rPr>
              <a:t>, la </a:t>
            </a:r>
            <a:r>
              <a:rPr b="0" i="1" lang="fr-FR" sz="2400" spc="-1" strike="noStrike">
                <a:solidFill>
                  <a:schemeClr val="accent1"/>
                </a:solidFill>
                <a:latin typeface="Times New Roman"/>
                <a:ea typeface="Arial"/>
              </a:rPr>
              <a:t>transformée de Fourier</a:t>
            </a:r>
            <a:r>
              <a:rPr b="0" lang="fr-FR" sz="2400" spc="-1" strike="noStrike">
                <a:solidFill>
                  <a:schemeClr val="accent1"/>
                </a:solidFill>
                <a:latin typeface="Times New Roman"/>
                <a:ea typeface="Arial"/>
              </a:rPr>
              <a:t>, l'</a:t>
            </a:r>
            <a:r>
              <a:rPr b="0" i="1" lang="fr-FR" sz="2400" spc="-1" strike="noStrike">
                <a:solidFill>
                  <a:schemeClr val="accent1"/>
                </a:solidFill>
                <a:latin typeface="Times New Roman"/>
                <a:ea typeface="Arial"/>
              </a:rPr>
              <a:t>histogramme</a:t>
            </a:r>
            <a:r>
              <a:rPr b="0" lang="fr-FR" sz="2400" spc="-1" strike="noStrike">
                <a:solidFill>
                  <a:schemeClr val="accent1"/>
                </a:solidFill>
                <a:latin typeface="Times New Roman"/>
                <a:ea typeface="Arial"/>
              </a:rPr>
              <a:t>, les </a:t>
            </a:r>
            <a:r>
              <a:rPr b="0" i="1" lang="fr-FR" sz="2400" spc="-1" strike="noStrike">
                <a:solidFill>
                  <a:schemeClr val="accent1"/>
                </a:solidFill>
                <a:latin typeface="Times New Roman"/>
                <a:ea typeface="Arial"/>
              </a:rPr>
              <a:t>pyramides</a:t>
            </a:r>
            <a:r>
              <a:rPr b="0" lang="fr-FR" sz="2400" spc="-1" strike="noStrike">
                <a:solidFill>
                  <a:schemeClr val="accent1"/>
                </a:solidFill>
                <a:latin typeface="Times New Roman"/>
                <a:ea typeface="Arial"/>
              </a:rPr>
              <a:t>, la </a:t>
            </a:r>
            <a:r>
              <a:rPr b="0" i="1" lang="fr-FR" sz="2400" spc="-1" strike="noStrike">
                <a:solidFill>
                  <a:schemeClr val="accent1"/>
                </a:solidFill>
                <a:latin typeface="Times New Roman"/>
                <a:ea typeface="Arial"/>
              </a:rPr>
              <a:t>corrélation</a:t>
            </a:r>
            <a:r>
              <a:rPr b="0" lang="fr-FR" sz="2400" spc="-1" strike="noStrike">
                <a:solidFill>
                  <a:schemeClr val="accent1"/>
                </a:solidFill>
                <a:latin typeface="Times New Roman"/>
                <a:ea typeface="Arial"/>
              </a:rPr>
              <a:t>, la </a:t>
            </a:r>
            <a:r>
              <a:rPr b="0" i="1" lang="fr-FR" sz="2400" spc="-1" strike="noStrike">
                <a:solidFill>
                  <a:schemeClr val="accent1"/>
                </a:solidFill>
                <a:latin typeface="Times New Roman"/>
                <a:ea typeface="Arial"/>
              </a:rPr>
              <a:t>transformée en tout ou rien</a:t>
            </a:r>
            <a:r>
              <a:rPr b="0" lang="fr-FR" sz="2400" spc="-1" strike="noStrike">
                <a:solidFill>
                  <a:schemeClr val="accent1"/>
                </a:solidFill>
                <a:latin typeface="Times New Roman"/>
                <a:ea typeface="Arial"/>
              </a:rPr>
              <a:t>, les </a:t>
            </a:r>
            <a:r>
              <a:rPr b="0" i="1" lang="fr-FR" sz="2400" spc="-1" strike="noStrike">
                <a:solidFill>
                  <a:schemeClr val="accent1"/>
                </a:solidFill>
                <a:latin typeface="Times New Roman"/>
                <a:ea typeface="Arial"/>
              </a:rPr>
              <a:t>ondelettes</a:t>
            </a:r>
            <a:r>
              <a:rPr b="0" lang="fr-FR" sz="2400" spc="-1" strike="noStrike">
                <a:solidFill>
                  <a:schemeClr val="accent1"/>
                </a:solidFill>
                <a:latin typeface="Times New Roman"/>
                <a:ea typeface="Arial"/>
              </a:rPr>
              <a:t>...</a:t>
            </a:r>
            <a:endParaRPr b="0" lang="en-US" sz="2400" spc="-1" strike="noStrike">
              <a:solidFill>
                <a:srgbClr val="000000"/>
              </a:solidFill>
              <a:latin typeface="Calibri"/>
            </a:endParaRPr>
          </a:p>
        </p:txBody>
      </p:sp>
      <p:pic>
        <p:nvPicPr>
          <p:cNvPr id="681" name="Google Shape;118;p5" descr=""/>
          <p:cNvPicPr/>
          <p:nvPr/>
        </p:nvPicPr>
        <p:blipFill>
          <a:blip r:embed="rId1"/>
          <a:stretch/>
        </p:blipFill>
        <p:spPr>
          <a:xfrm>
            <a:off x="0" y="-118800"/>
            <a:ext cx="2198880" cy="1184400"/>
          </a:xfrm>
          <a:prstGeom prst="rect">
            <a:avLst/>
          </a:prstGeom>
          <a:ln w="0">
            <a:noFill/>
          </a:ln>
        </p:spPr>
      </p:pic>
      <p:sp>
        <p:nvSpPr>
          <p:cNvPr id="68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68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85"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1. Le modèle linéaire </a:t>
            </a:r>
            <a:endParaRPr b="0" lang="en-US" sz="3000" spc="-1" strike="noStrike">
              <a:solidFill>
                <a:srgbClr val="000000"/>
              </a:solidFill>
              <a:latin typeface="Calibri"/>
            </a:endParaRPr>
          </a:p>
        </p:txBody>
      </p:sp>
      <p:sp>
        <p:nvSpPr>
          <p:cNvPr id="686" name="Google Shape;115;p5"/>
          <p:cNvSpPr/>
          <p:nvPr/>
        </p:nvSpPr>
        <p:spPr>
          <a:xfrm>
            <a:off x="141480" y="1771560"/>
            <a:ext cx="1188612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ce modèle la structure mathématique sous-jacente est l’Espace Vectoriel. Les opérateurs fondamentaux sont ceux qui préservent la structure d’espace vectoriel, c’est-à-dire les applications linéaires:</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Pour les images, ces opérateurs correspondent aux convolutions:</a:t>
            </a:r>
            <a:endParaRPr b="0" lang="en-US" sz="2400" spc="-1" strike="noStrike">
              <a:solidFill>
                <a:srgbClr val="000000"/>
              </a:solidFill>
              <a:latin typeface="Calibri"/>
            </a:endParaRPr>
          </a:p>
        </p:txBody>
      </p:sp>
      <p:pic>
        <p:nvPicPr>
          <p:cNvPr id="687" name="Google Shape;118;p5" descr=""/>
          <p:cNvPicPr/>
          <p:nvPr/>
        </p:nvPicPr>
        <p:blipFill>
          <a:blip r:embed="rId1"/>
          <a:stretch/>
        </p:blipFill>
        <p:spPr>
          <a:xfrm>
            <a:off x="0" y="-118800"/>
            <a:ext cx="2198880" cy="1184400"/>
          </a:xfrm>
          <a:prstGeom prst="rect">
            <a:avLst/>
          </a:prstGeom>
          <a:ln w="0">
            <a:noFill/>
          </a:ln>
        </p:spPr>
      </p:pic>
      <p:sp>
        <p:nvSpPr>
          <p:cNvPr id="68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68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91" name="Google Shape;115;p5"/>
          <p:cNvSpPr/>
          <p:nvPr/>
        </p:nvSpPr>
        <p:spPr>
          <a:xfrm>
            <a:off x="152280" y="1499400"/>
            <a:ext cx="1189692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accent1"/>
                </a:solidFill>
                <a:latin typeface="Times New Roman"/>
                <a:ea typeface="Calibri"/>
              </a:rPr>
              <a:t>La convolution</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C’est l’opérateur de base du traitement linéaire des images. Apparue très tôt dans les premiers systèmes d’analyse d’images sous forme empirique et justifiée par des considérations d’implantation, ce n’est que plus tard qu’on a fourni des justifications physiques et fait le lien théorique avec les filtres et le traitement du signal.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692" name="Google Shape;118;p5" descr=""/>
          <p:cNvPicPr/>
          <p:nvPr/>
        </p:nvPicPr>
        <p:blipFill>
          <a:blip r:embed="rId1"/>
          <a:stretch/>
        </p:blipFill>
        <p:spPr>
          <a:xfrm>
            <a:off x="0" y="-118800"/>
            <a:ext cx="2198880" cy="1184400"/>
          </a:xfrm>
          <a:prstGeom prst="rect">
            <a:avLst/>
          </a:prstGeom>
          <a:ln w="0">
            <a:noFill/>
          </a:ln>
        </p:spPr>
      </p:pic>
      <p:sp>
        <p:nvSpPr>
          <p:cNvPr id="69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69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6" name="Google Shape;115;p5"/>
          <p:cNvSpPr/>
          <p:nvPr/>
        </p:nvSpPr>
        <p:spPr>
          <a:xfrm>
            <a:off x="152280" y="1131480"/>
            <a:ext cx="11875320" cy="55328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Ces applications reposent sur des outils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La </a:t>
            </a:r>
            <a:r>
              <a:rPr b="0" lang="fr-FR" sz="2400" spc="-1" strike="noStrike">
                <a:solidFill>
                  <a:schemeClr val="accent1"/>
                </a:solidFill>
                <a:latin typeface="Times New Roman"/>
                <a:ea typeface="Calibri"/>
              </a:rPr>
              <a:t>segmentation</a:t>
            </a:r>
            <a:r>
              <a:rPr b="0" lang="fr-FR" sz="2400" spc="-1" strike="noStrike">
                <a:solidFill>
                  <a:schemeClr val="dk1"/>
                </a:solidFill>
                <a:latin typeface="Times New Roman"/>
                <a:ea typeface="Calibri"/>
              </a:rPr>
              <a:t> en région consiste à découper l’image en régions ayant des propriétés communes (plus de détails dans le chapitre de segmentation).</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La </a:t>
            </a:r>
            <a:r>
              <a:rPr b="0" lang="fr-FR" sz="2400" spc="-1" strike="noStrike">
                <a:solidFill>
                  <a:schemeClr val="accent1"/>
                </a:solidFill>
                <a:latin typeface="Times New Roman"/>
                <a:ea typeface="Calibri"/>
              </a:rPr>
              <a:t>détection de contour </a:t>
            </a:r>
            <a:r>
              <a:rPr b="0" lang="fr-FR" sz="2400" spc="-1" strike="noStrike">
                <a:solidFill>
                  <a:schemeClr val="dk1"/>
                </a:solidFill>
                <a:latin typeface="Times New Roman"/>
                <a:ea typeface="Calibri"/>
              </a:rPr>
              <a:t>consiste à trouver les contours des différentes régions. Une détection de contour peut être obtenue à partir d’une segmentation en région. Il est parfois possible de générer une segmentation en région à partir d’un ensemble de contours détectés (plus de détails dans le chapitre détection de contours).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La</a:t>
            </a:r>
            <a:r>
              <a:rPr b="0" lang="fr-FR" sz="2400" spc="-1" strike="noStrike">
                <a:solidFill>
                  <a:schemeClr val="accent1"/>
                </a:solidFill>
                <a:latin typeface="Times New Roman"/>
                <a:ea typeface="Calibri"/>
              </a:rPr>
              <a:t> détection </a:t>
            </a:r>
            <a:r>
              <a:rPr b="0" lang="fr-FR" sz="2400" spc="-1" strike="noStrike">
                <a:solidFill>
                  <a:schemeClr val="dk1"/>
                </a:solidFill>
                <a:latin typeface="Times New Roman"/>
                <a:ea typeface="Calibri"/>
              </a:rPr>
              <a:t>de points d’intérêts consiste à trouver des points particuliers dans l’image et pour chacun de ces points à donner un vecteur caractérisant les valeurs des </a:t>
            </a:r>
            <a:r>
              <a:rPr b="0" lang="fr-FR" sz="2400" spc="-1" strike="noStrike">
                <a:solidFill>
                  <a:schemeClr val="accent1"/>
                </a:solidFill>
                <a:latin typeface="Times New Roman"/>
                <a:ea typeface="Calibri"/>
              </a:rPr>
              <a:t>pixels</a:t>
            </a:r>
            <a:r>
              <a:rPr b="0" lang="fr-FR" sz="2400" spc="-1" strike="noStrike">
                <a:solidFill>
                  <a:schemeClr val="dk1"/>
                </a:solidFill>
                <a:latin typeface="Times New Roman"/>
                <a:ea typeface="Calibri"/>
              </a:rPr>
              <a:t> dans la région autour de chacun de ces points d’intérêt.</a:t>
            </a:r>
            <a:endParaRPr b="0" lang="en-US" sz="2400" spc="-1" strike="noStrike">
              <a:solidFill>
                <a:srgbClr val="000000"/>
              </a:solidFill>
              <a:latin typeface="Calibri"/>
            </a:endParaRPr>
          </a:p>
        </p:txBody>
      </p:sp>
      <p:pic>
        <p:nvPicPr>
          <p:cNvPr id="137" name="Google Shape;118;p5" descr=""/>
          <p:cNvPicPr/>
          <p:nvPr/>
        </p:nvPicPr>
        <p:blipFill>
          <a:blip r:embed="rId1"/>
          <a:stretch/>
        </p:blipFill>
        <p:spPr>
          <a:xfrm>
            <a:off x="0" y="-118800"/>
            <a:ext cx="2198880" cy="1184400"/>
          </a:xfrm>
          <a:prstGeom prst="rect">
            <a:avLst/>
          </a:prstGeom>
          <a:ln w="0">
            <a:noFill/>
          </a:ln>
        </p:spPr>
      </p:pic>
      <p:sp>
        <p:nvSpPr>
          <p:cNvPr id="13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a:t>
            </a:r>
            <a:endParaRPr b="0" lang="en-US" sz="3000" spc="-1" strike="noStrike">
              <a:solidFill>
                <a:srgbClr val="000000"/>
              </a:solidFill>
              <a:latin typeface="Calibri"/>
            </a:endParaRPr>
          </a:p>
        </p:txBody>
      </p:sp>
      <p:cxnSp>
        <p:nvCxnSpPr>
          <p:cNvPr id="13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696" name="Google Shape;118;p5" descr=""/>
          <p:cNvPicPr/>
          <p:nvPr/>
        </p:nvPicPr>
        <p:blipFill>
          <a:blip r:embed="rId1"/>
          <a:stretch/>
        </p:blipFill>
        <p:spPr>
          <a:xfrm>
            <a:off x="0" y="-118800"/>
            <a:ext cx="2198880" cy="1184400"/>
          </a:xfrm>
          <a:prstGeom prst="rect">
            <a:avLst/>
          </a:prstGeom>
          <a:ln w="0">
            <a:noFill/>
          </a:ln>
        </p:spPr>
      </p:pic>
      <p:sp>
        <p:nvSpPr>
          <p:cNvPr id="69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698" name="Google Shape;120;p5"/>
          <p:cNvCxnSpPr/>
          <p:nvPr/>
        </p:nvCxnSpPr>
        <p:spPr>
          <a:xfrm flipV="1">
            <a:off x="2271600" y="721800"/>
            <a:ext cx="9921240" cy="15120"/>
          </a:xfrm>
          <a:prstGeom prst="straightConnector1">
            <a:avLst/>
          </a:prstGeom>
          <a:ln w="28575">
            <a:solidFill>
              <a:srgbClr val="4f4e6b"/>
            </a:solidFill>
            <a:round/>
          </a:ln>
        </p:spPr>
      </p:cxnSp>
      <p:pic>
        <p:nvPicPr>
          <p:cNvPr id="699" name="Image 2" descr=""/>
          <p:cNvPicPr/>
          <p:nvPr/>
        </p:nvPicPr>
        <p:blipFill>
          <a:blip r:embed="rId2"/>
          <a:stretch/>
        </p:blipFill>
        <p:spPr>
          <a:xfrm>
            <a:off x="263160" y="1380960"/>
            <a:ext cx="9297000" cy="5136840"/>
          </a:xfrm>
          <a:prstGeom prst="rect">
            <a:avLst/>
          </a:prstGeom>
          <a:ln w="0">
            <a:noFill/>
          </a:ln>
        </p:spPr>
      </p:pic>
      <p:sp>
        <p:nvSpPr>
          <p:cNvPr id="700" name="Google Shape;115;p5"/>
          <p:cNvSpPr/>
          <p:nvPr/>
        </p:nvSpPr>
        <p:spPr>
          <a:xfrm>
            <a:off x="5622120" y="3984840"/>
            <a:ext cx="6416280" cy="224100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0" lang="fr-FR" sz="2400" spc="-1" strike="noStrike">
                <a:solidFill>
                  <a:schemeClr val="dk1"/>
                </a:solidFill>
                <a:latin typeface="Times New Roman"/>
                <a:ea typeface="Calibri"/>
              </a:rPr>
              <a:t>Pour calculer une convolution, on remplace la valeur de chaque pixel par valeur du produit scalaire entre les valeurs du noyau de convolution et les valeurs du voisinage du pixel considéré (par rapport à l’origine (0,0) du noyau de convolution). Attention: implémentation « parallèle ».</a:t>
            </a:r>
            <a:endParaRPr b="0" lang="en-US" sz="2400" spc="-1" strike="noStrike">
              <a:solidFill>
                <a:srgbClr val="000000"/>
              </a:solidFill>
              <a:latin typeface="Calibri"/>
            </a:endParaRPr>
          </a:p>
        </p:txBody>
      </p:sp>
      <p:sp>
        <p:nvSpPr>
          <p:cNvPr id="701" name="Google Shape;114;p5"/>
          <p:cNvSpPr/>
          <p:nvPr/>
        </p:nvSpPr>
        <p:spPr>
          <a:xfrm>
            <a:off x="322920" y="813240"/>
            <a:ext cx="4113000" cy="46908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1" lang="en-US" sz="3000" spc="-1" strike="noStrike">
                <a:solidFill>
                  <a:schemeClr val="accent1"/>
                </a:solidFill>
                <a:highlight>
                  <a:srgbClr val="ffffff"/>
                </a:highlight>
                <a:latin typeface="Calibri"/>
                <a:ea typeface="Calibri"/>
              </a:rPr>
              <a:t>Exemple</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03"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2. Le modèle fréquentiel </a:t>
            </a:r>
            <a:endParaRPr b="0" lang="en-US" sz="3000" spc="-1" strike="noStrike">
              <a:solidFill>
                <a:srgbClr val="000000"/>
              </a:solidFill>
              <a:latin typeface="Calibri"/>
            </a:endParaRPr>
          </a:p>
        </p:txBody>
      </p:sp>
      <p:sp>
        <p:nvSpPr>
          <p:cNvPr id="704" name="Google Shape;115;p5"/>
          <p:cNvSpPr/>
          <p:nvPr/>
        </p:nvSpPr>
        <p:spPr>
          <a:xfrm>
            <a:off x="163440" y="1641240"/>
            <a:ext cx="11907720" cy="1143720"/>
          </a:xfrm>
          <a:prstGeom prst="rect">
            <a:avLst/>
          </a:prstGeom>
          <a:noFill/>
          <a:ln w="0">
            <a:noFill/>
          </a:ln>
        </p:spPr>
        <p:style>
          <a:lnRef idx="0"/>
          <a:fillRef idx="0"/>
          <a:effectRef idx="0"/>
          <a:fontRef idx="minor"/>
        </p:style>
        <p:txBody>
          <a:bodyPr lIns="0" rIns="0" tIns="46800" bIns="0" anchor="t">
            <a:spAutoFit/>
          </a:bodyPr>
          <a:p>
            <a:pPr marL="241200" indent="-209520">
              <a:lnSpc>
                <a:spcPct val="150000"/>
              </a:lnSpc>
              <a:buClr>
                <a:srgbClr val="000000"/>
              </a:buClr>
              <a:buFont typeface="Arial"/>
              <a:buChar char="•"/>
            </a:pPr>
            <a:r>
              <a:rPr b="0" lang="fr-FR" sz="2400" spc="-1" strike="noStrike">
                <a:solidFill>
                  <a:schemeClr val="dk1"/>
                </a:solidFill>
                <a:latin typeface="Times New Roman"/>
                <a:ea typeface="Calibri"/>
              </a:rPr>
              <a:t>Le modèle fréquentiel tend à décrire en termes de structures périodiques, en la décomposant dans une base de fonctions périodiques simples, comme des sinusoïdes:</a:t>
            </a:r>
            <a:endParaRPr b="0" lang="en-US" sz="2400" spc="-1" strike="noStrike">
              <a:solidFill>
                <a:srgbClr val="000000"/>
              </a:solidFill>
              <a:latin typeface="Calibri"/>
            </a:endParaRPr>
          </a:p>
        </p:txBody>
      </p:sp>
      <p:pic>
        <p:nvPicPr>
          <p:cNvPr id="705" name="Google Shape;118;p5" descr=""/>
          <p:cNvPicPr/>
          <p:nvPr/>
        </p:nvPicPr>
        <p:blipFill>
          <a:blip r:embed="rId1"/>
          <a:stretch/>
        </p:blipFill>
        <p:spPr>
          <a:xfrm>
            <a:off x="0" y="-118800"/>
            <a:ext cx="2198880" cy="1184400"/>
          </a:xfrm>
          <a:prstGeom prst="rect">
            <a:avLst/>
          </a:prstGeom>
          <a:ln w="0">
            <a:noFill/>
          </a:ln>
        </p:spPr>
      </p:pic>
      <p:sp>
        <p:nvSpPr>
          <p:cNvPr id="70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07" name="Google Shape;120;p5"/>
          <p:cNvCxnSpPr/>
          <p:nvPr/>
        </p:nvCxnSpPr>
        <p:spPr>
          <a:xfrm flipV="1">
            <a:off x="2271600" y="721800"/>
            <a:ext cx="9921240" cy="15120"/>
          </a:xfrm>
          <a:prstGeom prst="straightConnector1">
            <a:avLst/>
          </a:prstGeom>
          <a:ln w="28575">
            <a:solidFill>
              <a:srgbClr val="4f4e6b"/>
            </a:solidFill>
            <a:round/>
          </a:ln>
        </p:spPr>
      </p:cxnSp>
      <p:pic>
        <p:nvPicPr>
          <p:cNvPr id="708" name="Image 4" descr=""/>
          <p:cNvPicPr/>
          <p:nvPr/>
        </p:nvPicPr>
        <p:blipFill>
          <a:blip r:embed="rId2"/>
          <a:stretch/>
        </p:blipFill>
        <p:spPr>
          <a:xfrm>
            <a:off x="1288800" y="3095640"/>
            <a:ext cx="9791640" cy="352440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10" name="Google Shape;115;p5"/>
          <p:cNvSpPr/>
          <p:nvPr/>
        </p:nvSpPr>
        <p:spPr>
          <a:xfrm>
            <a:off x="239400" y="1281960"/>
            <a:ext cx="1178820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solidFill>
                <a:latin typeface="Times New Roman"/>
                <a:ea typeface="Arial"/>
              </a:rPr>
              <a:t>Transformée de Fourier </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Arial"/>
              </a:rPr>
              <a:t>Outil fondamental </a:t>
            </a:r>
            <a:r>
              <a:rPr b="0" lang="fr-FR" sz="2400" spc="-1" strike="noStrike">
                <a:solidFill>
                  <a:schemeClr val="accent1"/>
                </a:solidFill>
                <a:latin typeface="Times New Roman"/>
                <a:ea typeface="Arial"/>
              </a:rPr>
              <a:t>d'analyse en traitement du signal</a:t>
            </a:r>
            <a:r>
              <a:rPr b="0" lang="fr-FR" sz="2400" spc="-1" strike="noStrike">
                <a:solidFill>
                  <a:schemeClr val="dk1"/>
                </a:solidFill>
                <a:latin typeface="Times New Roman"/>
                <a:ea typeface="Arial"/>
              </a:rPr>
              <a:t>, le pendant bidimensionnel de la TF et sa version discrète peut être appliqué avec profit aux images numériques. Si son utilisation en tant qu'outil analytique et algorithmique s'est estompé en traitement d'images au profit d'approches mieux adaptées à la </a:t>
            </a:r>
            <a:r>
              <a:rPr b="0" lang="fr-FR" sz="2400" spc="-1" strike="noStrike">
                <a:solidFill>
                  <a:schemeClr val="accent1"/>
                </a:solidFill>
                <a:latin typeface="Times New Roman"/>
                <a:ea typeface="Arial"/>
              </a:rPr>
              <a:t>localisation </a:t>
            </a:r>
            <a:r>
              <a:rPr b="0" lang="fr-FR" sz="2400" spc="-1" strike="noStrike">
                <a:solidFill>
                  <a:schemeClr val="dk1"/>
                </a:solidFill>
                <a:latin typeface="Times New Roman"/>
                <a:ea typeface="Arial"/>
              </a:rPr>
              <a:t>spatiale des fréquences (ondelettes), elle reste un outil théorique et pédagogique important: la formalisation du phénomène de l'aliasing et des contraintes d'échantillonnage.</a:t>
            </a:r>
            <a:endParaRPr b="0" lang="en-US" sz="2400" spc="-1" strike="noStrike">
              <a:solidFill>
                <a:srgbClr val="000000"/>
              </a:solidFill>
              <a:latin typeface="Calibri"/>
            </a:endParaRPr>
          </a:p>
        </p:txBody>
      </p:sp>
      <p:pic>
        <p:nvPicPr>
          <p:cNvPr id="711" name="Google Shape;118;p5" descr=""/>
          <p:cNvPicPr/>
          <p:nvPr/>
        </p:nvPicPr>
        <p:blipFill>
          <a:blip r:embed="rId1"/>
          <a:stretch/>
        </p:blipFill>
        <p:spPr>
          <a:xfrm>
            <a:off x="0" y="-118800"/>
            <a:ext cx="2198880" cy="1184400"/>
          </a:xfrm>
          <a:prstGeom prst="rect">
            <a:avLst/>
          </a:prstGeom>
          <a:ln w="0">
            <a:noFill/>
          </a:ln>
        </p:spPr>
      </p:pic>
      <p:sp>
        <p:nvSpPr>
          <p:cNvPr id="71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1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15" name="Google Shape;115;p5"/>
          <p:cNvSpPr/>
          <p:nvPr/>
        </p:nvSpPr>
        <p:spPr>
          <a:xfrm>
            <a:off x="130680" y="847440"/>
            <a:ext cx="1197324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transformée de Fourier permet la décomposition d’un signal  en combinaison linéaire de sinusoïdes complexes, dont les coefficients  dit coefficients de Fourier, fournissent des informations sur les fréquences  et permettent des manipulations dans le domaine fréquentiel.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1" lang="fr-FR" sz="2400" spc="-1" strike="noStrike">
                <a:solidFill>
                  <a:schemeClr val="accent1"/>
                </a:solidFill>
                <a:latin typeface="Times New Roman"/>
                <a:ea typeface="Calibri"/>
              </a:rPr>
              <a:t>Transformée de Fourier discrète bidimensionnelle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sont les coordonnées du domaine spatial et sont les coordonnées du domaine fréquentiel</a:t>
            </a:r>
            <a:endParaRPr b="0" lang="en-US" sz="2400" spc="-1" strike="noStrike">
              <a:solidFill>
                <a:srgbClr val="000000"/>
              </a:solidFill>
              <a:latin typeface="Calibri"/>
            </a:endParaRPr>
          </a:p>
          <a:p>
            <a:pPr marL="31680" algn="just">
              <a:lnSpc>
                <a:spcPct val="150000"/>
              </a:lnSpc>
            </a:pPr>
            <a:r>
              <a:rPr b="0" lang="fr-FR" sz="2400" spc="-1" strike="noStrike">
                <a:solidFill>
                  <a:schemeClr val="accent1">
                    <a:lumMod val="50000"/>
                  </a:schemeClr>
                </a:solidFill>
                <a:latin typeface="Times New Roman"/>
                <a:ea typeface="Calibri"/>
              </a:rPr>
              <a:t>Discrète:  </a:t>
            </a:r>
            <a:endParaRPr b="0" lang="en-US" sz="2400" spc="-1" strike="noStrike">
              <a:solidFill>
                <a:srgbClr val="000000"/>
              </a:solidFill>
              <a:latin typeface="Calibri"/>
            </a:endParaRPr>
          </a:p>
          <a:p>
            <a:pPr marL="31680" algn="just">
              <a:lnSpc>
                <a:spcPct val="150000"/>
              </a:lnSpc>
            </a:pPr>
            <a:r>
              <a:rPr b="0" lang="fr-FR" sz="2400" spc="-1" strike="noStrike">
                <a:solidFill>
                  <a:schemeClr val="accent1">
                    <a:lumMod val="50000"/>
                  </a:schemeClr>
                </a:solidFill>
                <a:latin typeface="Times New Roman"/>
                <a:ea typeface="Calibri"/>
              </a:rPr>
              <a:t>Inverse: </a:t>
            </a:r>
            <a:endParaRPr b="0" lang="en-US" sz="2400" spc="-1" strike="noStrike">
              <a:solidFill>
                <a:srgbClr val="000000"/>
              </a:solidFill>
              <a:latin typeface="Calibri"/>
            </a:endParaRPr>
          </a:p>
        </p:txBody>
      </p:sp>
      <p:pic>
        <p:nvPicPr>
          <p:cNvPr id="716" name="Google Shape;118;p5" descr=""/>
          <p:cNvPicPr/>
          <p:nvPr/>
        </p:nvPicPr>
        <p:blipFill>
          <a:blip r:embed="rId1"/>
          <a:stretch/>
        </p:blipFill>
        <p:spPr>
          <a:xfrm>
            <a:off x="0" y="-118800"/>
            <a:ext cx="2198880" cy="1184400"/>
          </a:xfrm>
          <a:prstGeom prst="rect">
            <a:avLst/>
          </a:prstGeom>
          <a:ln w="0">
            <a:noFill/>
          </a:ln>
        </p:spPr>
      </p:pic>
      <p:sp>
        <p:nvSpPr>
          <p:cNvPr id="71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1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20" name="Google Shape;115;p5"/>
          <p:cNvSpPr/>
          <p:nvPr/>
        </p:nvSpPr>
        <p:spPr>
          <a:xfrm>
            <a:off x="119880" y="922320"/>
            <a:ext cx="11951280" cy="5523480"/>
          </a:xfrm>
          <a:prstGeom prst="rect">
            <a:avLst/>
          </a:prstGeom>
          <a:noFill/>
          <a:ln w="0">
            <a:noFill/>
          </a:ln>
        </p:spPr>
        <p:style>
          <a:lnRef idx="0"/>
          <a:fillRef idx="0"/>
          <a:effectRef idx="0"/>
          <a:fontRef idx="minor"/>
        </p:style>
        <p:txBody>
          <a:bodyPr lIns="0" rIns="0" tIns="46800" bIns="0" anchor="t">
            <a:spAutoFit/>
          </a:bodyPr>
          <a:p>
            <a:pPr marL="374760" indent="-343080">
              <a:lnSpc>
                <a:spcPct val="100000"/>
              </a:lnSpc>
              <a:buClr>
                <a:srgbClr val="000000"/>
              </a:buClr>
              <a:buFont typeface="Arial"/>
              <a:buChar char="•"/>
            </a:pPr>
            <a:r>
              <a:rPr b="1" lang="fr-FR" sz="2400" spc="-1" strike="noStrike">
                <a:solidFill>
                  <a:schemeClr val="accent1"/>
                </a:solidFill>
                <a:latin typeface="Times New Roman"/>
                <a:ea typeface="Calibri"/>
              </a:rPr>
              <a:t>Propriétés de la transformée de Fourier (1):</a:t>
            </a:r>
            <a:endParaRPr b="0" lang="en-US" sz="2400" spc="-1" strike="noStrike">
              <a:solidFill>
                <a:srgbClr val="000000"/>
              </a:solidFill>
              <a:latin typeface="Calibri"/>
            </a:endParaRPr>
          </a:p>
          <a:p>
            <a:pPr marL="31680">
              <a:lnSpc>
                <a:spcPct val="100000"/>
              </a:lnSpc>
            </a:pP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chemeClr val="dk1"/>
                </a:solidFill>
                <a:latin typeface="Times New Roman"/>
                <a:ea typeface="Calibri"/>
              </a:rPr>
              <a:t>Écriture sous forme module/phase: </a:t>
            </a: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chemeClr val="dk1"/>
                </a:solidFill>
                <a:latin typeface="Times New Roman"/>
                <a:ea typeface="Calibri"/>
              </a:rPr>
              <a:t>Périodicité: </a:t>
            </a: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chemeClr val="dk1"/>
                </a:solidFill>
                <a:latin typeface="Times New Roman"/>
                <a:ea typeface="Calibri"/>
              </a:rPr>
              <a:t>Symétrie:</a:t>
            </a:r>
            <a:endParaRPr b="0" lang="en-US" sz="2400" spc="-1" strike="noStrike">
              <a:solidFill>
                <a:srgbClr val="000000"/>
              </a:solidFill>
              <a:latin typeface="Calibri"/>
            </a:endParaRPr>
          </a:p>
          <a:p>
            <a:pPr marL="462960">
              <a:lnSpc>
                <a:spcPct val="100000"/>
              </a:lnSpc>
              <a:spcBef>
                <a:spcPts val="255"/>
              </a:spcBef>
            </a:pPr>
            <a:r>
              <a:rPr b="0" lang="fr-FR" sz="2400" spc="-1" strike="noStrike">
                <a:solidFill>
                  <a:schemeClr val="dk1"/>
                </a:solidFill>
                <a:latin typeface="Times New Roman"/>
                <a:ea typeface="Calibri"/>
              </a:rPr>
              <a:t>Si  est la transformée de Fourier d’une fonction réelle </a:t>
            </a: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31680">
              <a:lnSpc>
                <a:spcPct val="100000"/>
              </a:lnSpc>
            </a:pPr>
            <a:r>
              <a:rPr b="0" lang="fr-FR" sz="2400" spc="-1" strike="noStrike">
                <a:solidFill>
                  <a:schemeClr val="dk1"/>
                </a:solidFill>
                <a:latin typeface="Times New Roman"/>
                <a:ea typeface="Calibri"/>
              </a:rPr>
              <a:t>:   et </a:t>
            </a:r>
            <a:endParaRPr b="0" lang="en-US" sz="2400" spc="-1" strike="noStrike">
              <a:solidFill>
                <a:srgbClr val="000000"/>
              </a:solidFill>
              <a:latin typeface="Calibri"/>
            </a:endParaRPr>
          </a:p>
        </p:txBody>
      </p:sp>
      <p:pic>
        <p:nvPicPr>
          <p:cNvPr id="721" name="Google Shape;118;p5" descr=""/>
          <p:cNvPicPr/>
          <p:nvPr/>
        </p:nvPicPr>
        <p:blipFill>
          <a:blip r:embed="rId1"/>
          <a:stretch/>
        </p:blipFill>
        <p:spPr>
          <a:xfrm>
            <a:off x="0" y="-118800"/>
            <a:ext cx="2198880" cy="1184400"/>
          </a:xfrm>
          <a:prstGeom prst="rect">
            <a:avLst/>
          </a:prstGeom>
          <a:ln w="0">
            <a:noFill/>
          </a:ln>
        </p:spPr>
      </p:pic>
      <p:sp>
        <p:nvSpPr>
          <p:cNvPr id="72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2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725" name="Google Shape;118;p5" descr=""/>
          <p:cNvPicPr/>
          <p:nvPr/>
        </p:nvPicPr>
        <p:blipFill>
          <a:blip r:embed="rId1"/>
          <a:stretch/>
        </p:blipFill>
        <p:spPr>
          <a:xfrm>
            <a:off x="0" y="-118800"/>
            <a:ext cx="2198880" cy="1184400"/>
          </a:xfrm>
          <a:prstGeom prst="rect">
            <a:avLst/>
          </a:prstGeom>
          <a:ln w="0">
            <a:noFill/>
          </a:ln>
        </p:spPr>
      </p:pic>
      <p:sp>
        <p:nvSpPr>
          <p:cNvPr id="72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27" name="Google Shape;120;p5"/>
          <p:cNvCxnSpPr/>
          <p:nvPr/>
        </p:nvCxnSpPr>
        <p:spPr>
          <a:xfrm flipV="1">
            <a:off x="2271600" y="721800"/>
            <a:ext cx="9921240" cy="15120"/>
          </a:xfrm>
          <a:prstGeom prst="straightConnector1">
            <a:avLst/>
          </a:prstGeom>
          <a:ln w="28575">
            <a:solidFill>
              <a:srgbClr val="4f4e6b"/>
            </a:solidFill>
            <a:round/>
          </a:ln>
        </p:spPr>
      </p:cxnSp>
      <p:pic>
        <p:nvPicPr>
          <p:cNvPr id="728" name="Image 3" descr=""/>
          <p:cNvPicPr/>
          <p:nvPr/>
        </p:nvPicPr>
        <p:blipFill>
          <a:blip r:embed="rId2"/>
          <a:stretch/>
        </p:blipFill>
        <p:spPr>
          <a:xfrm>
            <a:off x="1060920" y="1625760"/>
            <a:ext cx="10139400" cy="381924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30" name="Google Shape;115;p5"/>
          <p:cNvSpPr/>
          <p:nvPr/>
        </p:nvSpPr>
        <p:spPr>
          <a:xfrm>
            <a:off x="87120" y="923400"/>
            <a:ext cx="11875320" cy="4449960"/>
          </a:xfrm>
          <a:prstGeom prst="rect">
            <a:avLst/>
          </a:prstGeom>
          <a:noFill/>
          <a:ln w="0">
            <a:noFill/>
          </a:ln>
        </p:spPr>
        <p:style>
          <a:lnRef idx="0"/>
          <a:fillRef idx="0"/>
          <a:effectRef idx="0"/>
          <a:fontRef idx="minor"/>
        </p:style>
        <p:txBody>
          <a:bodyPr lIns="0" rIns="0" tIns="46800" bIns="0" anchor="t">
            <a:spAutoFit/>
          </a:bodyPr>
          <a:p>
            <a:pPr marL="241200" indent="-209520">
              <a:lnSpc>
                <a:spcPct val="100000"/>
              </a:lnSpc>
              <a:buClr>
                <a:srgbClr val="000000"/>
              </a:buClr>
              <a:buFont typeface="Arial"/>
              <a:buChar char="•"/>
            </a:pPr>
            <a:r>
              <a:rPr b="1" lang="fr-FR" sz="2800" spc="-1" strike="noStrike">
                <a:solidFill>
                  <a:schemeClr val="accent1"/>
                </a:solidFill>
                <a:latin typeface="Times New Roman"/>
                <a:ea typeface="Calibri"/>
              </a:rPr>
              <a:t>Propriétés de la transformée de Fourier (2):</a:t>
            </a:r>
            <a:endParaRPr b="0" lang="en-US" sz="2800" spc="-1" strike="noStrike">
              <a:solidFill>
                <a:srgbClr val="000000"/>
              </a:solidFill>
              <a:latin typeface="Calibri"/>
            </a:endParaRPr>
          </a:p>
          <a:p>
            <a:pPr marL="31680" algn="just">
              <a:lnSpc>
                <a:spcPct val="100000"/>
              </a:lnSpc>
            </a:pPr>
            <a:endParaRPr b="0" lang="en-US" sz="2400" spc="-1" strike="noStrike">
              <a:solidFill>
                <a:srgbClr val="000000"/>
              </a:solidFill>
              <a:latin typeface="Calibri"/>
            </a:endParaRPr>
          </a:p>
          <a:p>
            <a:pPr marL="31680" algn="just">
              <a:lnSpc>
                <a:spcPct val="100000"/>
              </a:lnSpc>
            </a:pPr>
            <a:r>
              <a:rPr b="0" lang="fr-FR" sz="2400" spc="-1" strike="noStrike">
                <a:solidFill>
                  <a:schemeClr val="dk1"/>
                </a:solidFill>
                <a:latin typeface="Times New Roman"/>
                <a:ea typeface="Calibri"/>
              </a:rPr>
              <a:t>Si</a:t>
            </a:r>
            <a:endParaRPr b="0" lang="en-US" sz="2400" spc="-1" strike="noStrike">
              <a:solidFill>
                <a:srgbClr val="000000"/>
              </a:solidFill>
              <a:latin typeface="Calibri"/>
            </a:endParaRPr>
          </a:p>
          <a:p>
            <a:pPr marL="31680">
              <a:lnSpc>
                <a:spcPct val="100000"/>
              </a:lnSpc>
            </a:pPr>
            <a:endParaRPr b="0" lang="en-US" sz="25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rgbClr val="ff0000"/>
                </a:solidFill>
                <a:latin typeface="Times New Roman"/>
                <a:ea typeface="Calibri"/>
              </a:rPr>
              <a:t>Correspondance convolution/produit</a:t>
            </a: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5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rgbClr val="ff0000"/>
                </a:solidFill>
                <a:latin typeface="Times New Roman"/>
                <a:ea typeface="Calibri"/>
              </a:rPr>
              <a:t>Dérivation</a:t>
            </a:r>
            <a:endParaRPr b="0" lang="en-US" sz="2400" spc="-1" strike="noStrike">
              <a:solidFill>
                <a:srgbClr val="000000"/>
              </a:solidFill>
              <a:latin typeface="Calibri"/>
            </a:endParaRPr>
          </a:p>
          <a:p>
            <a:pPr marL="914400">
              <a:lnSpc>
                <a:spcPct val="109000"/>
              </a:lnSpc>
              <a:spcBef>
                <a:spcPts val="485"/>
              </a:spcBef>
              <a:tabLst>
                <a:tab algn="l" pos="0"/>
              </a:tabLst>
            </a:pPr>
            <a:endParaRPr b="0" lang="en-US" sz="2400" spc="-1" strike="noStrike">
              <a:solidFill>
                <a:srgbClr val="000000"/>
              </a:solidFill>
              <a:latin typeface="Calibri"/>
            </a:endParaRPr>
          </a:p>
        </p:txBody>
      </p:sp>
      <p:pic>
        <p:nvPicPr>
          <p:cNvPr id="731" name="Google Shape;118;p5" descr=""/>
          <p:cNvPicPr/>
          <p:nvPr/>
        </p:nvPicPr>
        <p:blipFill>
          <a:blip r:embed="rId1"/>
          <a:stretch/>
        </p:blipFill>
        <p:spPr>
          <a:xfrm>
            <a:off x="0" y="-118800"/>
            <a:ext cx="2198880" cy="1184400"/>
          </a:xfrm>
          <a:prstGeom prst="rect">
            <a:avLst/>
          </a:prstGeom>
          <a:ln w="0">
            <a:noFill/>
          </a:ln>
        </p:spPr>
      </p:pic>
      <p:sp>
        <p:nvSpPr>
          <p:cNvPr id="73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3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35" name="Google Shape;115;p5"/>
          <p:cNvSpPr/>
          <p:nvPr/>
        </p:nvSpPr>
        <p:spPr>
          <a:xfrm>
            <a:off x="174240" y="978480"/>
            <a:ext cx="11896920" cy="4484520"/>
          </a:xfrm>
          <a:prstGeom prst="rect">
            <a:avLst/>
          </a:prstGeom>
          <a:noFill/>
          <a:ln w="0">
            <a:noFill/>
          </a:ln>
        </p:spPr>
        <p:style>
          <a:lnRef idx="0"/>
          <a:fillRef idx="0"/>
          <a:effectRef idx="0"/>
          <a:fontRef idx="minor"/>
        </p:style>
        <p:txBody>
          <a:bodyPr lIns="0" rIns="0" tIns="46800" bIns="0" anchor="t">
            <a:spAutoFit/>
          </a:bodyPr>
          <a:p>
            <a:pPr marL="31680">
              <a:lnSpc>
                <a:spcPct val="100000"/>
              </a:lnSpc>
            </a:pPr>
            <a:endParaRPr b="0" lang="en-US" sz="25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500" spc="-1" strike="noStrike">
                <a:solidFill>
                  <a:srgbClr val="ff0000"/>
                </a:solidFill>
                <a:latin typeface="Times New Roman"/>
                <a:ea typeface="Calibri"/>
              </a:rPr>
              <a:t>Linéarité</a:t>
            </a:r>
            <a:endParaRPr b="0" lang="en-US" sz="25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r>
              <a:rPr b="0" lang="fr-FR" sz="2500" spc="-1" strike="noStrike">
                <a:solidFill>
                  <a:schemeClr val="dk1"/>
                </a:solidFill>
                <a:latin typeface="Calibri"/>
                <a:ea typeface="Calibri"/>
              </a:rPr>
              <a:t> </a:t>
            </a:r>
            <a:endParaRPr b="0" lang="en-US" sz="25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1" lang="fr-FR" sz="2400" spc="-1" strike="noStrike">
                <a:solidFill>
                  <a:srgbClr val="ff0000"/>
                </a:solidFill>
                <a:latin typeface="Times New Roman"/>
                <a:ea typeface="Calibri"/>
              </a:rPr>
              <a:t>Translations spatiales/fréquentielles</a:t>
            </a:r>
            <a:endParaRPr b="0" lang="en-US" sz="24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a:p>
            <a:pPr marL="462960">
              <a:lnSpc>
                <a:spcPct val="100000"/>
              </a:lnSpc>
              <a:spcBef>
                <a:spcPts val="255"/>
              </a:spcBef>
            </a:pPr>
            <a:endParaRPr b="0" lang="en-US" sz="2500" spc="-1" strike="noStrike">
              <a:solidFill>
                <a:srgbClr val="000000"/>
              </a:solidFill>
              <a:latin typeface="Calibri"/>
            </a:endParaRPr>
          </a:p>
          <a:p>
            <a:pPr marL="462960">
              <a:lnSpc>
                <a:spcPct val="100000"/>
              </a:lnSpc>
              <a:spcBef>
                <a:spcPts val="255"/>
              </a:spcBef>
            </a:pPr>
            <a:endParaRPr b="0" lang="en-US" sz="2500" spc="-1" strike="noStrike">
              <a:solidFill>
                <a:srgbClr val="000000"/>
              </a:solidFill>
              <a:latin typeface="Calibri"/>
            </a:endParaRPr>
          </a:p>
          <a:p>
            <a:pPr lvl="1" marL="805680" indent="-343080">
              <a:lnSpc>
                <a:spcPct val="100000"/>
              </a:lnSpc>
              <a:spcBef>
                <a:spcPts val="255"/>
              </a:spcBef>
              <a:buClr>
                <a:srgbClr val="000000"/>
              </a:buClr>
              <a:buFont typeface="Arial"/>
              <a:buChar char="•"/>
            </a:pPr>
            <a:r>
              <a:rPr b="1" lang="fr-FR" sz="2400" spc="-1" strike="noStrike">
                <a:solidFill>
                  <a:srgbClr val="ff0000"/>
                </a:solidFill>
                <a:latin typeface="Times New Roman"/>
                <a:ea typeface="Calibri"/>
              </a:rPr>
              <a:t>Théorème de Parseval</a:t>
            </a:r>
            <a:endParaRPr b="0" lang="en-US" sz="2400" spc="-1" strike="noStrike">
              <a:solidFill>
                <a:srgbClr val="000000"/>
              </a:solidFill>
              <a:latin typeface="Calibri"/>
            </a:endParaRPr>
          </a:p>
          <a:p>
            <a:pPr marL="462960">
              <a:lnSpc>
                <a:spcPct val="100000"/>
              </a:lnSpc>
              <a:spcBef>
                <a:spcPts val="255"/>
              </a:spcBef>
            </a:pPr>
            <a:endParaRPr b="0" lang="en-US" sz="2500" spc="-1" strike="noStrike">
              <a:solidFill>
                <a:srgbClr val="000000"/>
              </a:solidFill>
              <a:latin typeface="Calibri"/>
            </a:endParaRPr>
          </a:p>
          <a:p>
            <a:pPr marL="462960">
              <a:lnSpc>
                <a:spcPct val="100000"/>
              </a:lnSpc>
              <a:spcBef>
                <a:spcPts val="255"/>
              </a:spcBef>
            </a:pPr>
            <a:endParaRPr b="0" lang="en-US" sz="2400" spc="-1" strike="noStrike">
              <a:solidFill>
                <a:srgbClr val="000000"/>
              </a:solidFill>
              <a:latin typeface="Calibri"/>
            </a:endParaRPr>
          </a:p>
        </p:txBody>
      </p:sp>
      <p:pic>
        <p:nvPicPr>
          <p:cNvPr id="736" name="Google Shape;118;p5" descr=""/>
          <p:cNvPicPr/>
          <p:nvPr/>
        </p:nvPicPr>
        <p:blipFill>
          <a:blip r:embed="rId1"/>
          <a:stretch/>
        </p:blipFill>
        <p:spPr>
          <a:xfrm>
            <a:off x="0" y="-118800"/>
            <a:ext cx="2198880" cy="1184400"/>
          </a:xfrm>
          <a:prstGeom prst="rect">
            <a:avLst/>
          </a:prstGeom>
          <a:ln w="0">
            <a:noFill/>
          </a:ln>
        </p:spPr>
      </p:pic>
      <p:sp>
        <p:nvSpPr>
          <p:cNvPr id="73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3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40"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3. Le modèle statistique </a:t>
            </a:r>
            <a:endParaRPr b="0" lang="en-US" sz="3000" spc="-1" strike="noStrike">
              <a:solidFill>
                <a:srgbClr val="000000"/>
              </a:solidFill>
              <a:latin typeface="Calibri"/>
            </a:endParaRPr>
          </a:p>
        </p:txBody>
      </p:sp>
      <p:sp>
        <p:nvSpPr>
          <p:cNvPr id="741" name="Google Shape;115;p5"/>
          <p:cNvSpPr/>
          <p:nvPr/>
        </p:nvSpPr>
        <p:spPr>
          <a:xfrm>
            <a:off x="228600" y="1914840"/>
            <a:ext cx="1180980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s’intéresse dans ce modèle aux </a:t>
            </a:r>
            <a:r>
              <a:rPr b="0" lang="fr-FR" sz="2400" spc="-1" strike="noStrike">
                <a:solidFill>
                  <a:schemeClr val="accent1"/>
                </a:solidFill>
                <a:latin typeface="Times New Roman"/>
                <a:ea typeface="Calibri"/>
              </a:rPr>
              <a:t>propriétés statistiques </a:t>
            </a:r>
            <a:r>
              <a:rPr b="0" lang="fr-FR" sz="2400" spc="-1" strike="noStrike">
                <a:solidFill>
                  <a:schemeClr val="dk1"/>
                </a:solidFill>
                <a:latin typeface="Times New Roman"/>
                <a:ea typeface="Calibri"/>
              </a:rPr>
              <a:t>des images: la </a:t>
            </a:r>
            <a:r>
              <a:rPr b="0" lang="fr-FR" sz="2400" spc="-1" strike="noStrike">
                <a:solidFill>
                  <a:schemeClr val="accent1"/>
                </a:solidFill>
                <a:latin typeface="Times New Roman"/>
                <a:ea typeface="Calibri"/>
              </a:rPr>
              <a:t>distribution</a:t>
            </a:r>
            <a:r>
              <a:rPr b="0" lang="fr-FR" sz="2400" spc="-1" strike="noStrike">
                <a:solidFill>
                  <a:schemeClr val="dk1"/>
                </a:solidFill>
                <a:latin typeface="Times New Roman"/>
                <a:ea typeface="Calibri"/>
              </a:rPr>
              <a:t> des valeurs prises par les pixels, la </a:t>
            </a:r>
            <a:r>
              <a:rPr b="0" lang="fr-FR" sz="2400" spc="-1" strike="noStrike">
                <a:solidFill>
                  <a:schemeClr val="accent1"/>
                </a:solidFill>
                <a:latin typeface="Times New Roman"/>
                <a:ea typeface="Calibri"/>
              </a:rPr>
              <a:t>corrélation</a:t>
            </a:r>
            <a:r>
              <a:rPr b="0" lang="fr-FR" sz="2400" spc="-1" strike="noStrike">
                <a:solidFill>
                  <a:schemeClr val="dk1"/>
                </a:solidFill>
                <a:latin typeface="Times New Roman"/>
                <a:ea typeface="Calibri"/>
              </a:rPr>
              <a:t> existante entre des pixels spatialement proches, la </a:t>
            </a:r>
            <a:r>
              <a:rPr b="0" lang="fr-FR" sz="2400" spc="-1" strike="noStrike">
                <a:solidFill>
                  <a:schemeClr val="accent1"/>
                </a:solidFill>
                <a:latin typeface="Times New Roman"/>
                <a:ea typeface="Calibri"/>
              </a:rPr>
              <a:t>fréquence d’occurrence </a:t>
            </a:r>
            <a:r>
              <a:rPr b="0" lang="fr-FR" sz="2400" spc="-1" strike="noStrike">
                <a:solidFill>
                  <a:schemeClr val="dk1"/>
                </a:solidFill>
                <a:latin typeface="Times New Roman"/>
                <a:ea typeface="Calibri"/>
              </a:rPr>
              <a:t>de certaines structures spatiales…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mesures statistiques fournissent des grandeurs et fonctions empiriques sur lesquelles peuvent s’appuyer des modèles probabilistes utilisés par les algorithmes d’analyse d’images.</a:t>
            </a:r>
            <a:endParaRPr b="0" lang="en-US" sz="2400" spc="-1" strike="noStrike">
              <a:solidFill>
                <a:srgbClr val="000000"/>
              </a:solidFill>
              <a:latin typeface="Calibri"/>
            </a:endParaRPr>
          </a:p>
        </p:txBody>
      </p:sp>
      <p:pic>
        <p:nvPicPr>
          <p:cNvPr id="742" name="Google Shape;118;p5" descr=""/>
          <p:cNvPicPr/>
          <p:nvPr/>
        </p:nvPicPr>
        <p:blipFill>
          <a:blip r:embed="rId1"/>
          <a:stretch/>
        </p:blipFill>
        <p:spPr>
          <a:xfrm>
            <a:off x="0" y="-118800"/>
            <a:ext cx="2198880" cy="1184400"/>
          </a:xfrm>
          <a:prstGeom prst="rect">
            <a:avLst/>
          </a:prstGeom>
          <a:ln w="0">
            <a:noFill/>
          </a:ln>
        </p:spPr>
      </p:pic>
      <p:sp>
        <p:nvSpPr>
          <p:cNvPr id="74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4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46" name="Google Shape;115;p5"/>
          <p:cNvSpPr/>
          <p:nvPr/>
        </p:nvSpPr>
        <p:spPr>
          <a:xfrm>
            <a:off x="163440" y="1055520"/>
            <a:ext cx="11842560" cy="22410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Par exemple, le modèle des champs de Markov considère l’image comme la réalisation d’un champ aléatoire (chaque pixel correspondant à une variable aléatoire), où la valeur prise par un pixel ne dépend que de celle de ses voisins (selon une topologie discrète donnée, voir plus loin). </a:t>
            </a:r>
            <a:endParaRPr b="0" lang="en-US" sz="2400" spc="-1" strike="noStrike">
              <a:solidFill>
                <a:srgbClr val="000000"/>
              </a:solidFill>
              <a:latin typeface="Calibri"/>
            </a:endParaRPr>
          </a:p>
        </p:txBody>
      </p:sp>
      <p:pic>
        <p:nvPicPr>
          <p:cNvPr id="747" name="Google Shape;118;p5" descr=""/>
          <p:cNvPicPr/>
          <p:nvPr/>
        </p:nvPicPr>
        <p:blipFill>
          <a:blip r:embed="rId1"/>
          <a:stretch/>
        </p:blipFill>
        <p:spPr>
          <a:xfrm>
            <a:off x="0" y="-118800"/>
            <a:ext cx="2198880" cy="1184400"/>
          </a:xfrm>
          <a:prstGeom prst="rect">
            <a:avLst/>
          </a:prstGeom>
          <a:ln w="0">
            <a:noFill/>
          </a:ln>
        </p:spPr>
      </p:pic>
      <p:sp>
        <p:nvSpPr>
          <p:cNvPr id="74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49" name="Google Shape;120;p5"/>
          <p:cNvCxnSpPr/>
          <p:nvPr/>
        </p:nvCxnSpPr>
        <p:spPr>
          <a:xfrm flipV="1">
            <a:off x="2271600" y="721800"/>
            <a:ext cx="9921240" cy="15120"/>
          </a:xfrm>
          <a:prstGeom prst="straightConnector1">
            <a:avLst/>
          </a:prstGeom>
          <a:ln w="28575">
            <a:solidFill>
              <a:srgbClr val="4f4e6b"/>
            </a:solidFill>
            <a:round/>
          </a:ln>
        </p:spPr>
      </p:cxnSp>
      <p:pic>
        <p:nvPicPr>
          <p:cNvPr id="750" name="Image 6" descr=""/>
          <p:cNvPicPr/>
          <p:nvPr/>
        </p:nvPicPr>
        <p:blipFill>
          <a:blip r:embed="rId2"/>
          <a:stretch/>
        </p:blipFill>
        <p:spPr>
          <a:xfrm>
            <a:off x="2565000" y="3976200"/>
            <a:ext cx="1874880" cy="1719720"/>
          </a:xfrm>
          <a:prstGeom prst="rect">
            <a:avLst/>
          </a:prstGeom>
          <a:ln w="0">
            <a:noFill/>
          </a:ln>
        </p:spPr>
      </p:pic>
      <p:pic>
        <p:nvPicPr>
          <p:cNvPr id="751" name="Image 10" descr=""/>
          <p:cNvPicPr/>
          <p:nvPr/>
        </p:nvPicPr>
        <p:blipFill>
          <a:blip r:embed="rId3"/>
          <a:stretch/>
        </p:blipFill>
        <p:spPr>
          <a:xfrm>
            <a:off x="7338960" y="3866040"/>
            <a:ext cx="1649880" cy="1719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1" name="PlaceHolder 1"/>
          <p:cNvSpPr>
            <a:spLocks noGrp="1"/>
          </p:cNvSpPr>
          <p:nvPr>
            <p:ph type="title"/>
          </p:nvPr>
        </p:nvSpPr>
        <p:spPr>
          <a:xfrm>
            <a:off x="322920" y="688320"/>
            <a:ext cx="65991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TI &amp; Intelligence Artificielle </a:t>
            </a:r>
            <a:endParaRPr b="0" lang="en-US" sz="3000" spc="-1" strike="noStrike">
              <a:solidFill>
                <a:srgbClr val="000000"/>
              </a:solidFill>
              <a:latin typeface="Calibri"/>
            </a:endParaRPr>
          </a:p>
        </p:txBody>
      </p:sp>
      <p:pic>
        <p:nvPicPr>
          <p:cNvPr id="142" name="Google Shape;118;p5" descr=""/>
          <p:cNvPicPr/>
          <p:nvPr/>
        </p:nvPicPr>
        <p:blipFill>
          <a:blip r:embed="rId1"/>
          <a:stretch/>
        </p:blipFill>
        <p:spPr>
          <a:xfrm>
            <a:off x="0" y="-118800"/>
            <a:ext cx="2198880" cy="1184400"/>
          </a:xfrm>
          <a:prstGeom prst="rect">
            <a:avLst/>
          </a:prstGeom>
          <a:ln w="0">
            <a:noFill/>
          </a:ln>
        </p:spPr>
      </p:pic>
      <p:sp>
        <p:nvSpPr>
          <p:cNvPr id="14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44" name="Google Shape;120;p5"/>
          <p:cNvCxnSpPr/>
          <p:nvPr/>
        </p:nvCxnSpPr>
        <p:spPr>
          <a:xfrm flipV="1">
            <a:off x="2271600" y="721800"/>
            <a:ext cx="9921240" cy="15120"/>
          </a:xfrm>
          <a:prstGeom prst="straightConnector1">
            <a:avLst/>
          </a:prstGeom>
          <a:ln w="28575">
            <a:solidFill>
              <a:srgbClr val="4f4e6b"/>
            </a:solidFill>
            <a:round/>
          </a:ln>
        </p:spPr>
      </p:cxnSp>
      <p:sp>
        <p:nvSpPr>
          <p:cNvPr id="145" name="Google Shape;115;p5"/>
          <p:cNvSpPr/>
          <p:nvPr/>
        </p:nvSpPr>
        <p:spPr>
          <a:xfrm>
            <a:off x="152280" y="2185200"/>
            <a:ext cx="1198404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Dans la conception moderne de </a:t>
            </a:r>
            <a:r>
              <a:rPr b="0" lang="fr-FR" sz="2400" spc="-1" strike="noStrike">
                <a:solidFill>
                  <a:schemeClr val="accent1"/>
                </a:solidFill>
                <a:latin typeface="Times New Roman"/>
                <a:ea typeface="Arial"/>
              </a:rPr>
              <a:t>l'Intelligence Artificielle </a:t>
            </a:r>
            <a:r>
              <a:rPr b="0" lang="fr-FR" sz="2400" spc="-1" strike="noStrike">
                <a:solidFill>
                  <a:srgbClr val="000000"/>
                </a:solidFill>
                <a:latin typeface="Times New Roman"/>
                <a:ea typeface="Arial"/>
              </a:rPr>
              <a:t>dite </a:t>
            </a:r>
            <a:r>
              <a:rPr b="0" i="1" lang="fr-FR" sz="2400" spc="-1" strike="noStrike">
                <a:solidFill>
                  <a:srgbClr val="000000"/>
                </a:solidFill>
                <a:latin typeface="Times New Roman"/>
                <a:ea typeface="Arial"/>
              </a:rPr>
              <a:t>située </a:t>
            </a:r>
            <a:r>
              <a:rPr b="0" lang="fr-FR" sz="2400" spc="-1" strike="noStrike">
                <a:solidFill>
                  <a:srgbClr val="000000"/>
                </a:solidFill>
                <a:latin typeface="Times New Roman"/>
                <a:ea typeface="Arial"/>
              </a:rPr>
              <a:t>(i.e. mise en situation) ou</a:t>
            </a:r>
            <a:r>
              <a:rPr b="0" lang="fr-FR" sz="2400" spc="-1" strike="noStrike">
                <a:solidFill>
                  <a:schemeClr val="accent1"/>
                </a:solidFill>
                <a:latin typeface="Times New Roman"/>
                <a:ea typeface="Arial"/>
              </a:rPr>
              <a:t> incarnée </a:t>
            </a:r>
            <a:r>
              <a:rPr b="0" lang="fr-FR" sz="2400" spc="-1" strike="noStrike">
                <a:solidFill>
                  <a:srgbClr val="000000"/>
                </a:solidFill>
                <a:latin typeface="Times New Roman"/>
                <a:ea typeface="Arial"/>
              </a:rPr>
              <a:t>(i.e. introduite dans un « acteur »), la machine </a:t>
            </a:r>
            <a:r>
              <a:rPr b="0" lang="fr-FR" sz="2400" spc="-1" strike="noStrike">
                <a:solidFill>
                  <a:schemeClr val="accent1"/>
                </a:solidFill>
                <a:latin typeface="Times New Roman"/>
                <a:ea typeface="Arial"/>
              </a:rPr>
              <a:t>agit</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sur le monde extérieur, éventuellement </a:t>
            </a:r>
            <a:r>
              <a:rPr b="0" lang="fr-FR" sz="2400" spc="-1" strike="noStrike">
                <a:solidFill>
                  <a:schemeClr val="accent1"/>
                </a:solidFill>
                <a:latin typeface="Times New Roman"/>
                <a:ea typeface="Arial"/>
              </a:rPr>
              <a:t>se déplace</a:t>
            </a:r>
            <a:r>
              <a:rPr b="0" lang="fr-FR" sz="2400" spc="-1" strike="noStrike">
                <a:solidFill>
                  <a:srgbClr val="000000"/>
                </a:solidFill>
                <a:latin typeface="Times New Roman"/>
                <a:ea typeface="Arial"/>
              </a:rPr>
              <a:t>, et aussi </a:t>
            </a:r>
            <a:r>
              <a:rPr b="0" lang="fr-FR" sz="2400" spc="-1" strike="noStrike">
                <a:solidFill>
                  <a:schemeClr val="accent1"/>
                </a:solidFill>
                <a:latin typeface="Times New Roman"/>
                <a:ea typeface="Arial"/>
              </a:rPr>
              <a:t>perçoit</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son environnement pour pouvoir s'y </a:t>
            </a:r>
            <a:r>
              <a:rPr b="0" lang="fr-FR" sz="2400" spc="-1" strike="noStrike">
                <a:solidFill>
                  <a:schemeClr val="accent1"/>
                </a:solidFill>
                <a:latin typeface="Times New Roman"/>
                <a:ea typeface="Arial"/>
              </a:rPr>
              <a:t>adapter</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vision</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est une source extrêmement </a:t>
            </a:r>
            <a:r>
              <a:rPr b="0" lang="fr-FR" sz="2400" spc="-1" strike="noStrike">
                <a:solidFill>
                  <a:schemeClr val="accent1"/>
                </a:solidFill>
                <a:latin typeface="Times New Roman"/>
                <a:ea typeface="Arial"/>
              </a:rPr>
              <a:t>riche d'information</a:t>
            </a:r>
            <a:r>
              <a:rPr b="0" lang="fr-FR" sz="2400" spc="-1" strike="noStrike">
                <a:solidFill>
                  <a:srgbClr val="000000"/>
                </a:solidFill>
                <a:latin typeface="Times New Roman"/>
                <a:ea typeface="Arial"/>
              </a:rPr>
              <a:t>, qui permet à la machine de se localiser, reconnaître des objets ou des personnes, à un coût</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faible, une énergie raisonnable, et de manière </a:t>
            </a:r>
            <a:r>
              <a:rPr b="0" i="1" lang="fr-FR" sz="2400" spc="-1" strike="noStrike">
                <a:solidFill>
                  <a:srgbClr val="000000"/>
                </a:solidFill>
                <a:latin typeface="Times New Roman"/>
                <a:ea typeface="Arial"/>
              </a:rPr>
              <a:t>passive </a:t>
            </a:r>
            <a:r>
              <a:rPr b="0" lang="fr-FR" sz="2400" spc="-1" strike="noStrike">
                <a:solidFill>
                  <a:srgbClr val="000000"/>
                </a:solidFill>
                <a:latin typeface="Times New Roman"/>
                <a:ea typeface="Arial"/>
              </a:rPr>
              <a:t>(i.e. sans émettre de signal).</a:t>
            </a:r>
            <a:endParaRPr b="0" lang="en-US" sz="2400" spc="-1" strike="noStrike">
              <a:solidFill>
                <a:srgbClr val="000000"/>
              </a:solidFill>
              <a:latin typeface="Calibri"/>
            </a:endParaRPr>
          </a:p>
        </p:txBody>
      </p:sp>
      <p:pic>
        <p:nvPicPr>
          <p:cNvPr id="146" name="Image 3" descr=""/>
          <p:cNvPicPr/>
          <p:nvPr/>
        </p:nvPicPr>
        <p:blipFill>
          <a:blip r:embed="rId2"/>
          <a:stretch/>
        </p:blipFill>
        <p:spPr>
          <a:xfrm>
            <a:off x="10929240" y="815760"/>
            <a:ext cx="1207080" cy="139500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53" name="Google Shape;115;p5"/>
          <p:cNvSpPr/>
          <p:nvPr/>
        </p:nvSpPr>
        <p:spPr>
          <a:xfrm>
            <a:off x="76320" y="989640"/>
            <a:ext cx="1198404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 autre exemple remarquable d’analyse statistique est l’utilisation des matrices de co-occurrence, habituellement utilisées pour caractériser les textures.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matrice de co-occurrence  associée au vecteur est la matrice de taille   est le nombre de niveaux de gris), tel que  représente la fréquence du couple de valeurs  parmi les couples de pixels . </a:t>
            </a:r>
            <a:endParaRPr b="0" lang="en-US" sz="2400" spc="-1" strike="noStrike">
              <a:solidFill>
                <a:srgbClr val="000000"/>
              </a:solidFill>
              <a:latin typeface="Calibri"/>
            </a:endParaRPr>
          </a:p>
        </p:txBody>
      </p:sp>
      <p:pic>
        <p:nvPicPr>
          <p:cNvPr id="754" name="Google Shape;118;p5" descr=""/>
          <p:cNvPicPr/>
          <p:nvPr/>
        </p:nvPicPr>
        <p:blipFill>
          <a:blip r:embed="rId1"/>
          <a:stretch/>
        </p:blipFill>
        <p:spPr>
          <a:xfrm>
            <a:off x="0" y="-118800"/>
            <a:ext cx="2198880" cy="1184400"/>
          </a:xfrm>
          <a:prstGeom prst="rect">
            <a:avLst/>
          </a:prstGeom>
          <a:ln w="0">
            <a:noFill/>
          </a:ln>
        </p:spPr>
      </p:pic>
      <p:sp>
        <p:nvSpPr>
          <p:cNvPr id="75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56" name="Google Shape;120;p5"/>
          <p:cNvCxnSpPr/>
          <p:nvPr/>
        </p:nvCxnSpPr>
        <p:spPr>
          <a:xfrm flipV="1">
            <a:off x="2271600" y="721800"/>
            <a:ext cx="9921240" cy="15120"/>
          </a:xfrm>
          <a:prstGeom prst="straightConnector1">
            <a:avLst/>
          </a:prstGeom>
          <a:ln w="28575">
            <a:solidFill>
              <a:srgbClr val="4f4e6b"/>
            </a:solidFill>
            <a:round/>
          </a:ln>
        </p:spPr>
      </p:cxnSp>
      <p:pic>
        <p:nvPicPr>
          <p:cNvPr id="757" name="Image 9" descr=""/>
          <p:cNvPicPr/>
          <p:nvPr/>
        </p:nvPicPr>
        <p:blipFill>
          <a:blip r:embed="rId2"/>
          <a:stretch/>
        </p:blipFill>
        <p:spPr>
          <a:xfrm>
            <a:off x="3109320" y="4191480"/>
            <a:ext cx="5972400" cy="215712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59" name="Google Shape;115;p5"/>
          <p:cNvSpPr/>
          <p:nvPr/>
        </p:nvSpPr>
        <p:spPr>
          <a:xfrm>
            <a:off x="76320" y="1031400"/>
            <a:ext cx="1191888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Ces techniques et d’autres exemples de modèles statistiques seront présentées dans les prochains cours. Dans cette partie nous développerons seulement le premier outil statistique d’analyse des images: l’Histogramme.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1" lang="fr-FR" sz="2400" spc="-1" strike="noStrike">
                <a:solidFill>
                  <a:schemeClr val="accent1"/>
                </a:solidFill>
                <a:latin typeface="Times New Roman"/>
                <a:ea typeface="Calibri"/>
              </a:rPr>
              <a:t>Histogramme</a:t>
            </a:r>
            <a:r>
              <a:rPr b="0" lang="fr-FR" sz="2400" spc="-1" strike="noStrike">
                <a:solidFill>
                  <a:schemeClr val="dk1"/>
                </a:solidFill>
                <a:latin typeface="Times New Roman"/>
                <a:ea typeface="Calibri"/>
              </a:rPr>
              <a:t>: est un outil de base pour l’étude des capteurs ou de la dynamique d’une scène, il est utilisé par certains opérateurs d’analyse. Cependant, il ne faut pas considérer l’histogramme comme une caractéristique fondamentale de l’image dans la mesure où on peut le transformer radicalement sans changer significativement l’image.</a:t>
            </a:r>
            <a:endParaRPr b="0" lang="en-US" sz="2400" spc="-1" strike="noStrike">
              <a:solidFill>
                <a:srgbClr val="000000"/>
              </a:solidFill>
              <a:latin typeface="Calibri"/>
            </a:endParaRPr>
          </a:p>
        </p:txBody>
      </p:sp>
      <p:pic>
        <p:nvPicPr>
          <p:cNvPr id="760" name="Google Shape;118;p5" descr=""/>
          <p:cNvPicPr/>
          <p:nvPr/>
        </p:nvPicPr>
        <p:blipFill>
          <a:blip r:embed="rId1"/>
          <a:stretch/>
        </p:blipFill>
        <p:spPr>
          <a:xfrm>
            <a:off x="0" y="-118800"/>
            <a:ext cx="2198880" cy="1184400"/>
          </a:xfrm>
          <a:prstGeom prst="rect">
            <a:avLst/>
          </a:prstGeom>
          <a:ln w="0">
            <a:noFill/>
          </a:ln>
        </p:spPr>
      </p:pic>
      <p:sp>
        <p:nvSpPr>
          <p:cNvPr id="76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6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64"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Histogramme </a:t>
            </a:r>
            <a:endParaRPr b="0" lang="en-US" sz="3000" spc="-1" strike="noStrike">
              <a:solidFill>
                <a:srgbClr val="000000"/>
              </a:solidFill>
              <a:latin typeface="Calibri"/>
            </a:endParaRPr>
          </a:p>
        </p:txBody>
      </p:sp>
      <p:pic>
        <p:nvPicPr>
          <p:cNvPr id="765" name="Google Shape;118;p5" descr=""/>
          <p:cNvPicPr/>
          <p:nvPr/>
        </p:nvPicPr>
        <p:blipFill>
          <a:blip r:embed="rId1"/>
          <a:stretch/>
        </p:blipFill>
        <p:spPr>
          <a:xfrm>
            <a:off x="0" y="-118800"/>
            <a:ext cx="2198880" cy="1184400"/>
          </a:xfrm>
          <a:prstGeom prst="rect">
            <a:avLst/>
          </a:prstGeom>
          <a:ln w="0">
            <a:noFill/>
          </a:ln>
        </p:spPr>
      </p:pic>
      <p:sp>
        <p:nvSpPr>
          <p:cNvPr id="76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767" name="Google Shape;120;p5"/>
          <p:cNvCxnSpPr/>
          <p:nvPr/>
        </p:nvCxnSpPr>
        <p:spPr>
          <a:xfrm flipV="1">
            <a:off x="2271600" y="721800"/>
            <a:ext cx="9921240" cy="15120"/>
          </a:xfrm>
          <a:prstGeom prst="straightConnector1">
            <a:avLst/>
          </a:prstGeom>
          <a:ln w="28575">
            <a:solidFill>
              <a:srgbClr val="4f4e6b"/>
            </a:solidFill>
            <a:round/>
          </a:ln>
        </p:spPr>
      </p:cxnSp>
      <p:grpSp>
        <p:nvGrpSpPr>
          <p:cNvPr id="768" name="Groupe 8"/>
          <p:cNvGrpSpPr/>
          <p:nvPr/>
        </p:nvGrpSpPr>
        <p:grpSpPr>
          <a:xfrm>
            <a:off x="500760" y="1539720"/>
            <a:ext cx="10495440" cy="5124240"/>
            <a:chOff x="500760" y="1539720"/>
            <a:chExt cx="10495440" cy="5124240"/>
          </a:xfrm>
        </p:grpSpPr>
        <p:pic>
          <p:nvPicPr>
            <p:cNvPr id="769" name="Image 9" descr=""/>
            <p:cNvPicPr/>
            <p:nvPr/>
          </p:nvPicPr>
          <p:blipFill>
            <a:blip r:embed="rId2"/>
            <a:stretch/>
          </p:blipFill>
          <p:spPr>
            <a:xfrm>
              <a:off x="500760" y="1539720"/>
              <a:ext cx="10495080" cy="5124240"/>
            </a:xfrm>
            <a:prstGeom prst="rect">
              <a:avLst/>
            </a:prstGeom>
            <a:ln w="0">
              <a:noFill/>
            </a:ln>
          </p:spPr>
        </p:pic>
        <p:sp>
          <p:nvSpPr>
            <p:cNvPr id="770" name="Rectangle 10"/>
            <p:cNvSpPr/>
            <p:nvPr/>
          </p:nvSpPr>
          <p:spPr>
            <a:xfrm>
              <a:off x="892800" y="3994200"/>
              <a:ext cx="3472920" cy="26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400" spc="-1" strike="noStrike">
                <a:solidFill>
                  <a:schemeClr val="lt1"/>
                </a:solidFill>
                <a:latin typeface="Arial"/>
                <a:ea typeface="Arial"/>
              </a:endParaRPr>
            </a:p>
          </p:txBody>
        </p:sp>
        <p:sp>
          <p:nvSpPr>
            <p:cNvPr id="771" name="Rectangle 11"/>
            <p:cNvSpPr/>
            <p:nvPr/>
          </p:nvSpPr>
          <p:spPr>
            <a:xfrm>
              <a:off x="9073440" y="4461840"/>
              <a:ext cx="1922760" cy="1797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400" spc="-1" strike="noStrike">
                <a:solidFill>
                  <a:schemeClr val="lt1"/>
                </a:solidFill>
                <a:latin typeface="Arial"/>
                <a:ea typeface="Arial"/>
              </a:endParaRPr>
            </a:p>
          </p:txBody>
        </p:sp>
        <p:sp>
          <p:nvSpPr>
            <p:cNvPr id="772" name="Rectangle 12"/>
            <p:cNvSpPr/>
            <p:nvPr/>
          </p:nvSpPr>
          <p:spPr>
            <a:xfrm>
              <a:off x="9073440" y="2047680"/>
              <a:ext cx="1922760" cy="109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400" spc="-1" strike="noStrike">
                <a:solidFill>
                  <a:schemeClr val="lt1"/>
                </a:solidFill>
                <a:latin typeface="Arial"/>
                <a:ea typeface="Arial"/>
              </a:endParaRPr>
            </a:p>
          </p:txBody>
        </p:sp>
      </p:grpSp>
      <p:sp>
        <p:nvSpPr>
          <p:cNvPr id="773" name="Google Shape;115;p5"/>
          <p:cNvSpPr/>
          <p:nvPr/>
        </p:nvSpPr>
        <p:spPr>
          <a:xfrm>
            <a:off x="198720" y="4126680"/>
            <a:ext cx="3765240" cy="17222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L’histogramme présente la répartition des pixels en fonction de leur niveau de gris. Il fournit diverses informations comme les statistiques d’ordre.</a:t>
            </a:r>
            <a:endParaRPr b="0" lang="en-US" sz="2200" spc="-1" strike="noStrike">
              <a:solidFill>
                <a:srgbClr val="000000"/>
              </a:solidFill>
              <a:latin typeface="Calibri"/>
            </a:endParaRPr>
          </a:p>
        </p:txBody>
      </p:sp>
      <p:sp>
        <p:nvSpPr>
          <p:cNvPr id="774" name="Google Shape;115;p5"/>
          <p:cNvSpPr/>
          <p:nvPr/>
        </p:nvSpPr>
        <p:spPr>
          <a:xfrm>
            <a:off x="8867520" y="2040840"/>
            <a:ext cx="2822400" cy="1051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est le nombre de pixels dont le niveau de gris est égal à </a:t>
            </a:r>
            <a:endParaRPr b="0" lang="en-US" sz="2200" spc="-1" strike="noStrike">
              <a:solidFill>
                <a:srgbClr val="000000"/>
              </a:solidFill>
              <a:latin typeface="Calibri"/>
            </a:endParaRPr>
          </a:p>
        </p:txBody>
      </p:sp>
      <p:sp>
        <p:nvSpPr>
          <p:cNvPr id="775" name="Google Shape;115;p5"/>
          <p:cNvSpPr/>
          <p:nvPr/>
        </p:nvSpPr>
        <p:spPr>
          <a:xfrm>
            <a:off x="8867520" y="4489920"/>
            <a:ext cx="2822400" cy="1722240"/>
          </a:xfrm>
          <a:prstGeom prst="rect">
            <a:avLst/>
          </a:prstGeom>
          <a:noFill/>
          <a:ln w="0">
            <a:noFill/>
          </a:ln>
        </p:spPr>
        <p:style>
          <a:lnRef idx="0"/>
          <a:fillRef idx="0"/>
          <a:effectRef idx="0"/>
          <a:fontRef idx="minor"/>
        </p:style>
        <p:txBody>
          <a:bodyPr lIns="0" rIns="0" tIns="46800" bIns="0" anchor="t">
            <a:spAutoFit/>
          </a:bodyPr>
          <a:p>
            <a:pPr algn="just">
              <a:lnSpc>
                <a:spcPct val="100000"/>
              </a:lnSpc>
            </a:pPr>
            <a:endParaRPr b="0" lang="en-US" sz="2200" spc="-1" strike="noStrike">
              <a:solidFill>
                <a:srgbClr val="000000"/>
              </a:solidFill>
              <a:latin typeface="Calibri"/>
            </a:endParaRPr>
          </a:p>
          <a:p>
            <a:pPr marL="31680" algn="just">
              <a:lnSpc>
                <a:spcPct val="100000"/>
              </a:lnSpc>
            </a:pPr>
            <a:endParaRPr b="0" lang="en-US" sz="2200" spc="-1" strike="noStrike">
              <a:solidFill>
                <a:srgbClr val="000000"/>
              </a:solidFill>
              <a:latin typeface="Calibri"/>
            </a:endParaRPr>
          </a:p>
          <a:p>
            <a:pPr marL="31680" algn="just">
              <a:lnSpc>
                <a:spcPct val="100000"/>
              </a:lnSpc>
            </a:pPr>
            <a:r>
              <a:rPr b="0" lang="fr-FR" sz="2200" spc="-1" strike="noStrike">
                <a:solidFill>
                  <a:schemeClr val="dk1"/>
                </a:solidFill>
                <a:latin typeface="Times New Roman"/>
                <a:ea typeface="Calibri"/>
              </a:rPr>
              <a:t> </a:t>
            </a:r>
            <a:r>
              <a:rPr b="0" lang="fr-FR" sz="2200" spc="-1" strike="noStrike">
                <a:solidFill>
                  <a:schemeClr val="dk1"/>
                </a:solidFill>
                <a:latin typeface="Times New Roman"/>
                <a:ea typeface="Calibri"/>
              </a:rPr>
              <a:t>est le taux de pixels dont le niveau de gris est inférieur à </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77" name="PlaceHolder 1"/>
          <p:cNvSpPr>
            <a:spLocks noGrp="1"/>
          </p:cNvSpPr>
          <p:nvPr>
            <p:ph type="title"/>
          </p:nvPr>
        </p:nvSpPr>
        <p:spPr>
          <a:xfrm>
            <a:off x="322920" y="688320"/>
            <a:ext cx="8242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Traitement à base d'histogramme</a:t>
            </a:r>
            <a:endParaRPr b="0" lang="en-US" sz="3200" spc="-1" strike="noStrike">
              <a:solidFill>
                <a:srgbClr val="000000"/>
              </a:solidFill>
              <a:latin typeface="Calibri"/>
            </a:endParaRPr>
          </a:p>
        </p:txBody>
      </p:sp>
      <p:sp>
        <p:nvSpPr>
          <p:cNvPr id="778" name="Google Shape;115;p5"/>
          <p:cNvSpPr/>
          <p:nvPr/>
        </p:nvSpPr>
        <p:spPr>
          <a:xfrm>
            <a:off x="195840" y="1739160"/>
            <a:ext cx="1182096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présente dans la suite quelques traitement d’analyse effectués uniquement à partir de l’histogramme. Certains e ces traitement sont souvent calculés au niveau des capteurs, et qu’en général leur pertinence est très intimement liée aux conditions d’acquisition.</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584280" indent="-343080" algn="just">
              <a:lnSpc>
                <a:spcPct val="150000"/>
              </a:lnSpc>
              <a:buClr>
                <a:srgbClr val="000000"/>
              </a:buClr>
              <a:buFont typeface="Wingdings" charset="2"/>
              <a:buChar char=""/>
            </a:pPr>
            <a:r>
              <a:rPr b="1" lang="fr-FR" sz="2400" spc="-1" strike="noStrike">
                <a:solidFill>
                  <a:schemeClr val="accent1">
                    <a:lumMod val="50000"/>
                  </a:schemeClr>
                </a:solidFill>
                <a:latin typeface="Times New Roman"/>
                <a:ea typeface="Calibri"/>
              </a:rPr>
              <a:t>Normalisation: </a:t>
            </a:r>
            <a:r>
              <a:rPr b="0" lang="fr-FR" sz="2400" spc="-1" strike="noStrike">
                <a:solidFill>
                  <a:schemeClr val="dk1"/>
                </a:solidFill>
                <a:latin typeface="Times New Roman"/>
                <a:ea typeface="Calibri"/>
              </a:rPr>
              <a:t>exploiter toute la dynamique de codage;</a:t>
            </a:r>
            <a:endParaRPr b="0" lang="en-US" sz="2400" spc="-1" strike="noStrike">
              <a:solidFill>
                <a:srgbClr val="000000"/>
              </a:solidFill>
              <a:latin typeface="Calibri"/>
            </a:endParaRPr>
          </a:p>
          <a:p>
            <a:pPr marL="584280" indent="-343080" algn="just">
              <a:lnSpc>
                <a:spcPct val="150000"/>
              </a:lnSpc>
              <a:buClr>
                <a:srgbClr val="000000"/>
              </a:buClr>
              <a:buFont typeface="Wingdings" charset="2"/>
              <a:buChar char=""/>
            </a:pPr>
            <a:r>
              <a:rPr b="1" lang="fr-FR" sz="2400" spc="-1" strike="noStrike">
                <a:solidFill>
                  <a:schemeClr val="accent1">
                    <a:lumMod val="50000"/>
                  </a:schemeClr>
                </a:solidFill>
                <a:latin typeface="Times New Roman"/>
                <a:ea typeface="Calibri"/>
              </a:rPr>
              <a:t>Égalisation: </a:t>
            </a:r>
            <a:r>
              <a:rPr b="0" lang="fr-FR" sz="2400" spc="-1" strike="noStrike">
                <a:solidFill>
                  <a:schemeClr val="dk1"/>
                </a:solidFill>
                <a:latin typeface="Times New Roman"/>
                <a:ea typeface="Calibri"/>
              </a:rPr>
              <a:t>équilibrer la dynamique de codage et augmenter le contraste;</a:t>
            </a:r>
            <a:endParaRPr b="0" lang="en-US" sz="2400" spc="-1" strike="noStrike">
              <a:solidFill>
                <a:srgbClr val="000000"/>
              </a:solidFill>
              <a:latin typeface="Calibri"/>
            </a:endParaRPr>
          </a:p>
          <a:p>
            <a:pPr marL="584280" indent="-343080" algn="just">
              <a:lnSpc>
                <a:spcPct val="150000"/>
              </a:lnSpc>
              <a:buClr>
                <a:srgbClr val="000000"/>
              </a:buClr>
              <a:buFont typeface="Wingdings" charset="2"/>
              <a:buChar char=""/>
            </a:pPr>
            <a:r>
              <a:rPr b="1" lang="fr-FR" sz="2400" spc="-1" strike="noStrike">
                <a:solidFill>
                  <a:schemeClr val="accent1">
                    <a:lumMod val="50000"/>
                  </a:schemeClr>
                </a:solidFill>
                <a:latin typeface="Times New Roman"/>
                <a:ea typeface="Calibri"/>
              </a:rPr>
              <a:t>Segmentation: </a:t>
            </a:r>
            <a:r>
              <a:rPr b="0" lang="fr-FR" sz="2400" spc="-1" strike="noStrike">
                <a:solidFill>
                  <a:schemeClr val="dk1"/>
                </a:solidFill>
                <a:latin typeface="Times New Roman"/>
                <a:ea typeface="Calibri"/>
              </a:rPr>
              <a:t>simplifier l’image en regroupant les pixels selon leurs valeurs.</a:t>
            </a:r>
            <a:endParaRPr b="0" lang="en-US" sz="2400" spc="-1" strike="noStrike">
              <a:solidFill>
                <a:srgbClr val="000000"/>
              </a:solidFill>
              <a:latin typeface="Calibri"/>
            </a:endParaRPr>
          </a:p>
        </p:txBody>
      </p:sp>
      <p:pic>
        <p:nvPicPr>
          <p:cNvPr id="779" name="Google Shape;118;p5" descr=""/>
          <p:cNvPicPr/>
          <p:nvPr/>
        </p:nvPicPr>
        <p:blipFill>
          <a:blip r:embed="rId1"/>
          <a:stretch/>
        </p:blipFill>
        <p:spPr>
          <a:xfrm>
            <a:off x="0" y="-118800"/>
            <a:ext cx="2198880" cy="1184400"/>
          </a:xfrm>
          <a:prstGeom prst="rect">
            <a:avLst/>
          </a:prstGeom>
          <a:ln w="0">
            <a:noFill/>
          </a:ln>
        </p:spPr>
      </p:pic>
      <p:sp>
        <p:nvSpPr>
          <p:cNvPr id="78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8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83" name="PlaceHolder 1"/>
          <p:cNvSpPr>
            <a:spLocks noGrp="1"/>
          </p:cNvSpPr>
          <p:nvPr>
            <p:ph type="title"/>
          </p:nvPr>
        </p:nvSpPr>
        <p:spPr>
          <a:xfrm>
            <a:off x="322920" y="688320"/>
            <a:ext cx="8242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Histogramme: Normalisation</a:t>
            </a:r>
            <a:endParaRPr b="0" lang="en-US" sz="3200" spc="-1" strike="noStrike">
              <a:solidFill>
                <a:srgbClr val="000000"/>
              </a:solidFill>
              <a:latin typeface="Calibri"/>
            </a:endParaRPr>
          </a:p>
        </p:txBody>
      </p:sp>
      <p:sp>
        <p:nvSpPr>
          <p:cNvPr id="784" name="Google Shape;115;p5"/>
          <p:cNvSpPr/>
          <p:nvPr/>
        </p:nvSpPr>
        <p:spPr>
          <a:xfrm>
            <a:off x="119880" y="1739160"/>
            <a:ext cx="119512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a:t>
            </a:r>
            <a:r>
              <a:rPr b="0" lang="fr-FR" sz="2400" spc="-1" strike="noStrike">
                <a:solidFill>
                  <a:schemeClr val="accent1"/>
                </a:solidFill>
                <a:latin typeface="Times New Roman"/>
                <a:ea typeface="Calibri"/>
              </a:rPr>
              <a:t>normalisation d’histogramme </a:t>
            </a:r>
            <a:r>
              <a:rPr b="0" lang="fr-FR" sz="2400" spc="-1" strike="noStrike">
                <a:solidFill>
                  <a:schemeClr val="dk1"/>
                </a:solidFill>
                <a:latin typeface="Times New Roman"/>
                <a:ea typeface="Calibri"/>
              </a:rPr>
              <a:t>ou </a:t>
            </a:r>
            <a:r>
              <a:rPr b="0" lang="fr-FR" sz="2400" spc="-1" strike="noStrike">
                <a:solidFill>
                  <a:schemeClr val="accent1"/>
                </a:solidFill>
                <a:latin typeface="Times New Roman"/>
                <a:ea typeface="Calibri"/>
              </a:rPr>
              <a:t>expansion de dynamique </a:t>
            </a:r>
            <a:r>
              <a:rPr b="0" lang="fr-FR" sz="2400" spc="-1" strike="noStrike">
                <a:solidFill>
                  <a:schemeClr val="dk1"/>
                </a:solidFill>
                <a:latin typeface="Times New Roman"/>
                <a:ea typeface="Calibri"/>
              </a:rPr>
              <a:t>est une </a:t>
            </a:r>
            <a:r>
              <a:rPr b="0" lang="fr-FR" sz="2400" spc="-1" strike="noStrike">
                <a:solidFill>
                  <a:schemeClr val="accent1"/>
                </a:solidFill>
                <a:latin typeface="Times New Roman"/>
                <a:ea typeface="Calibri"/>
              </a:rPr>
              <a:t>transformation affine </a:t>
            </a:r>
            <a:r>
              <a:rPr b="0" lang="fr-FR" sz="2400" spc="-1" strike="noStrike">
                <a:solidFill>
                  <a:schemeClr val="dk1"/>
                </a:solidFill>
                <a:latin typeface="Times New Roman"/>
                <a:ea typeface="Calibri"/>
              </a:rPr>
              <a:t>du niveau de gris des pixels de telle sorte que l’image utilise </a:t>
            </a:r>
            <a:r>
              <a:rPr b="0" lang="fr-FR" sz="2400" spc="-1" strike="noStrike">
                <a:solidFill>
                  <a:schemeClr val="accent1"/>
                </a:solidFill>
                <a:latin typeface="Times New Roman"/>
                <a:ea typeface="Calibri"/>
              </a:rPr>
              <a:t>toute la dynamique </a:t>
            </a:r>
            <a:r>
              <a:rPr b="0" lang="fr-FR" sz="2400" spc="-1" strike="noStrike">
                <a:solidFill>
                  <a:schemeClr val="dk1"/>
                </a:solidFill>
                <a:latin typeface="Times New Roman"/>
                <a:ea typeface="Calibri"/>
              </a:rPr>
              <a:t>de représentation.</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dynamique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la plus petite valeur dans l’image.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la plus grande valeur dans l’image</a:t>
            </a:r>
            <a:endParaRPr b="0" lang="en-US" sz="2400" spc="-1" strike="noStrike">
              <a:solidFill>
                <a:srgbClr val="000000"/>
              </a:solidFill>
              <a:latin typeface="Calibri"/>
            </a:endParaRPr>
          </a:p>
        </p:txBody>
      </p:sp>
      <p:pic>
        <p:nvPicPr>
          <p:cNvPr id="785" name="Google Shape;118;p5" descr=""/>
          <p:cNvPicPr/>
          <p:nvPr/>
        </p:nvPicPr>
        <p:blipFill>
          <a:blip r:embed="rId1"/>
          <a:stretch/>
        </p:blipFill>
        <p:spPr>
          <a:xfrm>
            <a:off x="0" y="-118800"/>
            <a:ext cx="2198880" cy="1184400"/>
          </a:xfrm>
          <a:prstGeom prst="rect">
            <a:avLst/>
          </a:prstGeom>
          <a:ln w="0">
            <a:noFill/>
          </a:ln>
        </p:spPr>
      </p:pic>
      <p:sp>
        <p:nvSpPr>
          <p:cNvPr id="78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8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89" name="Google Shape;115;p5"/>
          <p:cNvSpPr/>
          <p:nvPr/>
        </p:nvSpPr>
        <p:spPr>
          <a:xfrm>
            <a:off x="130680" y="955440"/>
            <a:ext cx="11886120" cy="22410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Pour rendre la normalisation moins sensible aux valeurs marginales (oublier), on utilise généralement un paramètre   et on prend:</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790" name="Google Shape;118;p5" descr=""/>
          <p:cNvPicPr/>
          <p:nvPr/>
        </p:nvPicPr>
        <p:blipFill>
          <a:blip r:embed="rId1"/>
          <a:stretch/>
        </p:blipFill>
        <p:spPr>
          <a:xfrm>
            <a:off x="0" y="-118800"/>
            <a:ext cx="2198880" cy="1184400"/>
          </a:xfrm>
          <a:prstGeom prst="rect">
            <a:avLst/>
          </a:prstGeom>
          <a:ln w="0">
            <a:noFill/>
          </a:ln>
        </p:spPr>
      </p:pic>
      <p:sp>
        <p:nvSpPr>
          <p:cNvPr id="79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792" name="Google Shape;120;p5"/>
          <p:cNvCxnSpPr/>
          <p:nvPr/>
        </p:nvCxnSpPr>
        <p:spPr>
          <a:xfrm flipV="1">
            <a:off x="2271600" y="721800"/>
            <a:ext cx="9921240" cy="15120"/>
          </a:xfrm>
          <a:prstGeom prst="straightConnector1">
            <a:avLst/>
          </a:prstGeom>
          <a:ln w="28575">
            <a:solidFill>
              <a:srgbClr val="4f4e6b"/>
            </a:solidFill>
            <a:round/>
          </a:ln>
        </p:spPr>
      </p:cxnSp>
      <p:pic>
        <p:nvPicPr>
          <p:cNvPr id="793" name="Image 4" descr=""/>
          <p:cNvPicPr/>
          <p:nvPr/>
        </p:nvPicPr>
        <p:blipFill>
          <a:blip r:embed="rId2"/>
          <a:stretch/>
        </p:blipFill>
        <p:spPr>
          <a:xfrm>
            <a:off x="1161720" y="3574800"/>
            <a:ext cx="3430440" cy="2941200"/>
          </a:xfrm>
          <a:prstGeom prst="rect">
            <a:avLst/>
          </a:prstGeom>
          <a:ln w="0">
            <a:noFill/>
          </a:ln>
        </p:spPr>
      </p:pic>
      <p:pic>
        <p:nvPicPr>
          <p:cNvPr id="794" name="Image 6" descr=""/>
          <p:cNvPicPr/>
          <p:nvPr/>
        </p:nvPicPr>
        <p:blipFill>
          <a:blip r:embed="rId3"/>
          <a:stretch/>
        </p:blipFill>
        <p:spPr>
          <a:xfrm>
            <a:off x="5383080" y="3683520"/>
            <a:ext cx="5645880" cy="28904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796" name="PlaceHolder 1"/>
          <p:cNvSpPr>
            <a:spLocks noGrp="1"/>
          </p:cNvSpPr>
          <p:nvPr>
            <p:ph type="title"/>
          </p:nvPr>
        </p:nvSpPr>
        <p:spPr>
          <a:xfrm>
            <a:off x="322920" y="688320"/>
            <a:ext cx="8242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Histogramme: égalisation</a:t>
            </a:r>
            <a:endParaRPr b="0" lang="en-US" sz="3200" spc="-1" strike="noStrike">
              <a:solidFill>
                <a:srgbClr val="000000"/>
              </a:solidFill>
              <a:latin typeface="Calibri"/>
            </a:endParaRPr>
          </a:p>
        </p:txBody>
      </p:sp>
      <p:sp>
        <p:nvSpPr>
          <p:cNvPr id="797" name="Google Shape;115;p5"/>
          <p:cNvSpPr/>
          <p:nvPr/>
        </p:nvSpPr>
        <p:spPr>
          <a:xfrm>
            <a:off x="108720" y="1739160"/>
            <a:ext cx="119404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accent1"/>
                </a:solidFill>
                <a:latin typeface="Times New Roman"/>
                <a:ea typeface="Calibri"/>
              </a:rPr>
              <a:t>L’égalisation d’histogramme </a:t>
            </a:r>
            <a:r>
              <a:rPr b="0" lang="fr-FR" sz="2400" spc="-1" strike="noStrike">
                <a:solidFill>
                  <a:schemeClr val="dk1"/>
                </a:solidFill>
                <a:latin typeface="Times New Roman"/>
                <a:ea typeface="Calibri"/>
              </a:rPr>
              <a:t>est une transformation des niveaux de gris dont le principe est d’équilibrer le mieux possible la distribution des pixels dans la dynamique (idéalement, on cherche à obtenir un </a:t>
            </a:r>
            <a:r>
              <a:rPr b="0" lang="fr-FR" sz="2400" spc="-1" strike="noStrike">
                <a:solidFill>
                  <a:schemeClr val="accent1"/>
                </a:solidFill>
                <a:latin typeface="Times New Roman"/>
                <a:ea typeface="Calibri"/>
              </a:rPr>
              <a:t>histogramme plat</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technique classique consiste à rendre « le plus linéaire possible » l’histogramme cumulé de l’image en utilisant la transformation suivante: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dimension de l’image et  est l’histogramme cumulé </a:t>
            </a:r>
            <a:endParaRPr b="0" lang="en-US" sz="2400" spc="-1" strike="noStrike">
              <a:solidFill>
                <a:srgbClr val="000000"/>
              </a:solidFill>
              <a:latin typeface="Calibri"/>
            </a:endParaRPr>
          </a:p>
        </p:txBody>
      </p:sp>
      <p:pic>
        <p:nvPicPr>
          <p:cNvPr id="798" name="Google Shape;118;p5" descr=""/>
          <p:cNvPicPr/>
          <p:nvPr/>
        </p:nvPicPr>
        <p:blipFill>
          <a:blip r:embed="rId1"/>
          <a:stretch/>
        </p:blipFill>
        <p:spPr>
          <a:xfrm>
            <a:off x="0" y="-118800"/>
            <a:ext cx="2198880" cy="1184400"/>
          </a:xfrm>
          <a:prstGeom prst="rect">
            <a:avLst/>
          </a:prstGeom>
          <a:ln w="0">
            <a:noFill/>
          </a:ln>
        </p:spPr>
      </p:pic>
      <p:sp>
        <p:nvSpPr>
          <p:cNvPr id="799"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0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802" name="Google Shape;118;p5" descr=""/>
          <p:cNvPicPr/>
          <p:nvPr/>
        </p:nvPicPr>
        <p:blipFill>
          <a:blip r:embed="rId1"/>
          <a:stretch/>
        </p:blipFill>
        <p:spPr>
          <a:xfrm>
            <a:off x="0" y="-118800"/>
            <a:ext cx="2198880" cy="1184400"/>
          </a:xfrm>
          <a:prstGeom prst="rect">
            <a:avLst/>
          </a:prstGeom>
          <a:ln w="0">
            <a:noFill/>
          </a:ln>
        </p:spPr>
      </p:pic>
      <p:sp>
        <p:nvSpPr>
          <p:cNvPr id="80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04" name="Google Shape;120;p5"/>
          <p:cNvCxnSpPr/>
          <p:nvPr/>
        </p:nvCxnSpPr>
        <p:spPr>
          <a:xfrm flipV="1">
            <a:off x="2271600" y="721800"/>
            <a:ext cx="9921240" cy="15120"/>
          </a:xfrm>
          <a:prstGeom prst="straightConnector1">
            <a:avLst/>
          </a:prstGeom>
          <a:ln w="28575">
            <a:solidFill>
              <a:srgbClr val="4f4e6b"/>
            </a:solidFill>
            <a:round/>
          </a:ln>
        </p:spPr>
      </p:cxnSp>
      <p:pic>
        <p:nvPicPr>
          <p:cNvPr id="805" name="Image 4" descr=""/>
          <p:cNvPicPr/>
          <p:nvPr/>
        </p:nvPicPr>
        <p:blipFill>
          <a:blip r:embed="rId2"/>
          <a:stretch/>
        </p:blipFill>
        <p:spPr>
          <a:xfrm>
            <a:off x="163440" y="1066680"/>
            <a:ext cx="5245920" cy="3174480"/>
          </a:xfrm>
          <a:prstGeom prst="rect">
            <a:avLst/>
          </a:prstGeom>
          <a:ln w="0">
            <a:noFill/>
          </a:ln>
        </p:spPr>
      </p:pic>
      <p:pic>
        <p:nvPicPr>
          <p:cNvPr id="806" name="Image 6" descr=""/>
          <p:cNvPicPr/>
          <p:nvPr/>
        </p:nvPicPr>
        <p:blipFill>
          <a:blip r:embed="rId3"/>
          <a:stretch/>
        </p:blipFill>
        <p:spPr>
          <a:xfrm>
            <a:off x="6366240" y="1066680"/>
            <a:ext cx="5245920" cy="3175560"/>
          </a:xfrm>
          <a:prstGeom prst="rect">
            <a:avLst/>
          </a:prstGeom>
          <a:ln w="0">
            <a:noFill/>
          </a:ln>
        </p:spPr>
      </p:pic>
      <p:sp>
        <p:nvSpPr>
          <p:cNvPr id="807" name="Google Shape;115;p5"/>
          <p:cNvSpPr/>
          <p:nvPr/>
        </p:nvSpPr>
        <p:spPr>
          <a:xfrm>
            <a:off x="163440" y="4699800"/>
            <a:ext cx="1184256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résultat est une </a:t>
            </a:r>
            <a:r>
              <a:rPr b="0" lang="fr-FR" sz="2400" spc="-1" strike="noStrike">
                <a:solidFill>
                  <a:schemeClr val="accent1"/>
                </a:solidFill>
                <a:latin typeface="Times New Roman"/>
                <a:ea typeface="Calibri"/>
              </a:rPr>
              <a:t>augmentation</a:t>
            </a:r>
            <a:r>
              <a:rPr b="0" lang="fr-FR" sz="2400" spc="-1" strike="noStrike">
                <a:solidFill>
                  <a:schemeClr val="dk1"/>
                </a:solidFill>
                <a:latin typeface="Times New Roman"/>
                <a:ea typeface="Calibri"/>
              </a:rPr>
              <a:t> globale du </a:t>
            </a:r>
            <a:r>
              <a:rPr b="0" lang="fr-FR" sz="2400" spc="-1" strike="noStrike">
                <a:solidFill>
                  <a:schemeClr val="accent1"/>
                </a:solidFill>
                <a:latin typeface="Times New Roman"/>
                <a:ea typeface="Calibri"/>
              </a:rPr>
              <a:t>contraste </a:t>
            </a:r>
            <a:r>
              <a:rPr b="0" lang="fr-FR" sz="2400" spc="-1" strike="noStrike">
                <a:solidFill>
                  <a:schemeClr val="dk1"/>
                </a:solidFill>
                <a:latin typeface="Times New Roman"/>
                <a:ea typeface="Calibri"/>
              </a:rPr>
              <a:t>dans l’image. Notez dans l’exemple ci-dessus l’</a:t>
            </a:r>
            <a:r>
              <a:rPr b="0" lang="fr-FR" sz="2400" spc="-1" strike="noStrike">
                <a:solidFill>
                  <a:schemeClr val="accent1"/>
                </a:solidFill>
                <a:latin typeface="Times New Roman"/>
                <a:ea typeface="Calibri"/>
              </a:rPr>
              <a:t>accentuation</a:t>
            </a:r>
            <a:r>
              <a:rPr b="0" lang="fr-FR" sz="2400" spc="-1" strike="noStrike">
                <a:solidFill>
                  <a:schemeClr val="dk1"/>
                </a:solidFill>
                <a:latin typeface="Times New Roman"/>
                <a:ea typeface="Calibri"/>
              </a:rPr>
              <a:t> des défauts avec la mise en évidence du </a:t>
            </a:r>
            <a:r>
              <a:rPr b="0" lang="fr-FR" sz="2400" spc="-1" strike="noStrike">
                <a:solidFill>
                  <a:schemeClr val="accent1"/>
                </a:solidFill>
                <a:latin typeface="Times New Roman"/>
                <a:ea typeface="Calibri"/>
              </a:rPr>
              <a:t>bruit</a:t>
            </a:r>
            <a:r>
              <a:rPr b="0" lang="fr-FR" sz="2400" spc="-1" strike="noStrike">
                <a:solidFill>
                  <a:schemeClr val="dk1"/>
                </a:solidFill>
                <a:latin typeface="Times New Roman"/>
                <a:ea typeface="Calibri"/>
              </a:rPr>
              <a:t> spatial fixe (effet de tramage) de l’imageur infra-rouge.</a:t>
            </a:r>
            <a:endParaRPr b="0" lang="en-US" sz="2400" spc="-1" strike="noStrike">
              <a:solidFill>
                <a:srgbClr val="000000"/>
              </a:solidFill>
              <a:latin typeface="Calibri"/>
            </a:endParaRPr>
          </a:p>
        </p:txBody>
      </p:sp>
      <p:pic>
        <p:nvPicPr>
          <p:cNvPr id="808" name="Image 9" descr=""/>
          <p:cNvPicPr/>
          <p:nvPr/>
        </p:nvPicPr>
        <p:blipFill>
          <a:blip r:embed="rId4"/>
          <a:stretch/>
        </p:blipFill>
        <p:spPr>
          <a:xfrm>
            <a:off x="163440" y="2836800"/>
            <a:ext cx="11679120" cy="570240"/>
          </a:xfrm>
          <a:prstGeom prst="rect">
            <a:avLst/>
          </a:prstGeom>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10" name="PlaceHolder 1"/>
          <p:cNvSpPr>
            <a:spLocks noGrp="1"/>
          </p:cNvSpPr>
          <p:nvPr>
            <p:ph type="title"/>
          </p:nvPr>
        </p:nvSpPr>
        <p:spPr>
          <a:xfrm>
            <a:off x="322920" y="688320"/>
            <a:ext cx="53802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Histogramme: segmentation </a:t>
            </a:r>
            <a:endParaRPr b="0" lang="en-US" sz="3200" spc="-1" strike="noStrike">
              <a:solidFill>
                <a:srgbClr val="000000"/>
              </a:solidFill>
              <a:latin typeface="Calibri"/>
            </a:endParaRPr>
          </a:p>
        </p:txBody>
      </p:sp>
      <p:sp>
        <p:nvSpPr>
          <p:cNvPr id="811" name="Google Shape;115;p5"/>
          <p:cNvSpPr/>
          <p:nvPr/>
        </p:nvSpPr>
        <p:spPr>
          <a:xfrm>
            <a:off x="1014480" y="2056680"/>
            <a:ext cx="1201572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Il existe des techniques de segmentation basées sur un regroupement des niveaux de gris à partir de l’histogramme. Ces techniques sont rarement efficaces car elles ne considèrent que la valeur des pixels sans tenir compte de critères géométriques ou topologiques (cette partie sera détaillée dans le cours de segmentation).</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Par exemple, la méthode ci-dessous calcule un certain nombre de quantiles à partir de l’histogramme cumulé, les regroupe par classes en fonction d’un critère de distance, puis attribut la même étiquette aux pixels dont la valeur est la plus proche d’une classe donnée</a:t>
            </a:r>
            <a:endParaRPr b="0" lang="en-US" sz="2400" spc="-1" strike="noStrike">
              <a:solidFill>
                <a:srgbClr val="000000"/>
              </a:solidFill>
              <a:latin typeface="Calibri"/>
            </a:endParaRPr>
          </a:p>
        </p:txBody>
      </p:sp>
      <p:pic>
        <p:nvPicPr>
          <p:cNvPr id="812" name="Google Shape;118;p5" descr=""/>
          <p:cNvPicPr/>
          <p:nvPr/>
        </p:nvPicPr>
        <p:blipFill>
          <a:blip r:embed="rId1"/>
          <a:stretch/>
        </p:blipFill>
        <p:spPr>
          <a:xfrm>
            <a:off x="0" y="-118800"/>
            <a:ext cx="2198880" cy="1184400"/>
          </a:xfrm>
          <a:prstGeom prst="rect">
            <a:avLst/>
          </a:prstGeom>
          <a:ln w="0">
            <a:noFill/>
          </a:ln>
        </p:spPr>
      </p:pic>
      <p:sp>
        <p:nvSpPr>
          <p:cNvPr id="81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1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816" name="Google Shape;118;p5" descr=""/>
          <p:cNvPicPr/>
          <p:nvPr/>
        </p:nvPicPr>
        <p:blipFill>
          <a:blip r:embed="rId1"/>
          <a:stretch/>
        </p:blipFill>
        <p:spPr>
          <a:xfrm>
            <a:off x="0" y="-118800"/>
            <a:ext cx="2198880" cy="1184400"/>
          </a:xfrm>
          <a:prstGeom prst="rect">
            <a:avLst/>
          </a:prstGeom>
          <a:ln w="0">
            <a:noFill/>
          </a:ln>
        </p:spPr>
      </p:pic>
      <p:sp>
        <p:nvSpPr>
          <p:cNvPr id="81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18" name="Google Shape;120;p5"/>
          <p:cNvCxnSpPr/>
          <p:nvPr/>
        </p:nvCxnSpPr>
        <p:spPr>
          <a:xfrm flipV="1">
            <a:off x="2271600" y="721800"/>
            <a:ext cx="9921240" cy="15120"/>
          </a:xfrm>
          <a:prstGeom prst="straightConnector1">
            <a:avLst/>
          </a:prstGeom>
          <a:ln w="28575">
            <a:solidFill>
              <a:srgbClr val="4f4e6b"/>
            </a:solidFill>
            <a:round/>
          </a:ln>
        </p:spPr>
      </p:cxnSp>
      <p:pic>
        <p:nvPicPr>
          <p:cNvPr id="819" name="Image 4" descr=""/>
          <p:cNvPicPr/>
          <p:nvPr/>
        </p:nvPicPr>
        <p:blipFill>
          <a:blip r:embed="rId2"/>
          <a:stretch/>
        </p:blipFill>
        <p:spPr>
          <a:xfrm>
            <a:off x="220320" y="1734120"/>
            <a:ext cx="11703960" cy="35053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8" name="Google Shape;115;p5"/>
          <p:cNvSpPr/>
          <p:nvPr/>
        </p:nvSpPr>
        <p:spPr>
          <a:xfrm>
            <a:off x="130680" y="1771560"/>
            <a:ext cx="119512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Une difficulté fondamentale de la vision artificielle vient du manque de connaissance profonde des mécanismes qui régissent la compréhension des images dans la nature. La </a:t>
            </a:r>
            <a:r>
              <a:rPr b="0" lang="fr-FR" sz="2400" spc="-1" strike="noStrike">
                <a:solidFill>
                  <a:schemeClr val="accent1"/>
                </a:solidFill>
                <a:latin typeface="Times New Roman"/>
                <a:ea typeface="Arial"/>
              </a:rPr>
              <a:t>vision humaine </a:t>
            </a:r>
            <a:r>
              <a:rPr b="0" lang="fr-FR" sz="2400" spc="-1" strike="noStrike">
                <a:solidFill>
                  <a:srgbClr val="000000"/>
                </a:solidFill>
                <a:latin typeface="Times New Roman"/>
                <a:ea typeface="Arial"/>
              </a:rPr>
              <a:t>est en effet extrêmement </a:t>
            </a:r>
            <a:r>
              <a:rPr b="0" lang="fr-FR" sz="2400" spc="-1" strike="noStrike">
                <a:solidFill>
                  <a:schemeClr val="accent1"/>
                </a:solidFill>
                <a:latin typeface="Times New Roman"/>
                <a:ea typeface="Arial"/>
              </a:rPr>
              <a:t>performante</a:t>
            </a: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déplacement, lecture, reconnaissance</a:t>
            </a:r>
            <a:r>
              <a:rPr b="0" lang="fr-FR" sz="2400" spc="-1" strike="noStrike">
                <a:solidFill>
                  <a:srgbClr val="000000"/>
                </a:solidFill>
                <a:latin typeface="Times New Roman"/>
                <a:ea typeface="Arial"/>
              </a:rPr>
              <a:t>), mais nous n'avons aucun retour conscient sur la mécanismes mis en jeu (à la différence du jeu d'échec par exemple). En cela l'étude des mécanismes physiologiques et psychologiques de la vision sont une source très importante d'information, et d'inspiration.</a:t>
            </a:r>
            <a:endParaRPr b="0" lang="en-US" sz="2400" spc="-1" strike="noStrike">
              <a:solidFill>
                <a:srgbClr val="000000"/>
              </a:solidFill>
              <a:latin typeface="Calibri"/>
            </a:endParaRPr>
          </a:p>
        </p:txBody>
      </p:sp>
      <p:pic>
        <p:nvPicPr>
          <p:cNvPr id="149" name="Google Shape;118;p5" descr=""/>
          <p:cNvPicPr/>
          <p:nvPr/>
        </p:nvPicPr>
        <p:blipFill>
          <a:blip r:embed="rId1"/>
          <a:stretch/>
        </p:blipFill>
        <p:spPr>
          <a:xfrm>
            <a:off x="0" y="-118800"/>
            <a:ext cx="2198880" cy="1184400"/>
          </a:xfrm>
          <a:prstGeom prst="rect">
            <a:avLst/>
          </a:prstGeom>
          <a:ln w="0">
            <a:noFill/>
          </a:ln>
        </p:spPr>
      </p:pic>
      <p:sp>
        <p:nvSpPr>
          <p:cNvPr id="15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5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21"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4. Le modèle différentiel </a:t>
            </a:r>
            <a:endParaRPr b="0" lang="en-US" sz="3000" spc="-1" strike="noStrike">
              <a:solidFill>
                <a:srgbClr val="000000"/>
              </a:solidFill>
              <a:latin typeface="Calibri"/>
            </a:endParaRPr>
          </a:p>
        </p:txBody>
      </p:sp>
      <p:sp>
        <p:nvSpPr>
          <p:cNvPr id="822" name="Google Shape;115;p5"/>
          <p:cNvSpPr/>
          <p:nvPr/>
        </p:nvSpPr>
        <p:spPr>
          <a:xfrm>
            <a:off x="141480" y="1771560"/>
            <a:ext cx="1187532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en-US" sz="2400" spc="-1" strike="noStrike">
                <a:solidFill>
                  <a:schemeClr val="dk1"/>
                </a:solidFill>
                <a:latin typeface="Times New Roman"/>
                <a:ea typeface="Calibri"/>
              </a:rPr>
              <a:t>Dans le modèle différentiel, on considère l’image comme une </a:t>
            </a:r>
            <a:r>
              <a:rPr b="0" lang="en-US" sz="2400" spc="-1" strike="noStrike">
                <a:solidFill>
                  <a:schemeClr val="accent1"/>
                </a:solidFill>
                <a:latin typeface="Times New Roman"/>
                <a:ea typeface="Calibri"/>
              </a:rPr>
              <a:t>fonction continue</a:t>
            </a:r>
            <a:r>
              <a:rPr b="0" lang="en-US" sz="2400" spc="-1" strike="noStrike">
                <a:solidFill>
                  <a:schemeClr val="dk1"/>
                </a:solidFill>
                <a:latin typeface="Times New Roman"/>
                <a:ea typeface="Calibri"/>
              </a:rPr>
              <a:t> </a:t>
            </a:r>
            <a:r>
              <a:rPr b="0" lang="fr-FR" sz="2400" spc="-1" strike="noStrike">
                <a:solidFill>
                  <a:schemeClr val="dk1"/>
                </a:solidFill>
                <a:latin typeface="Times New Roman"/>
                <a:ea typeface="Calibri"/>
              </a:rPr>
              <a:t> dont on étudie le comportement local à l’aide de ses </a:t>
            </a:r>
            <a:r>
              <a:rPr b="0" lang="fr-FR" sz="2400" spc="-1" strike="noStrike">
                <a:solidFill>
                  <a:schemeClr val="accent1"/>
                </a:solidFill>
                <a:latin typeface="Times New Roman"/>
                <a:ea typeface="Calibri"/>
              </a:rPr>
              <a:t>dérivées</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Une telle étude, fondée sur la formule de Taylor, n’a de sens que si la fonction  a une certaine régularité, ce qui constitue le problème clef des méthodes différentielles.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Au premier ordre, on peut ainsi associer à chaque point  un repère propre où le vecteur  donne la direction de l’isophote (ligne de variation minimale) et  la direction orthogonale, celle du gradient.</a:t>
            </a:r>
            <a:endParaRPr b="0" lang="en-US" sz="2400" spc="-1" strike="noStrike">
              <a:solidFill>
                <a:srgbClr val="000000"/>
              </a:solidFill>
              <a:latin typeface="Calibri"/>
            </a:endParaRPr>
          </a:p>
        </p:txBody>
      </p:sp>
      <p:pic>
        <p:nvPicPr>
          <p:cNvPr id="823" name="Google Shape;118;p5" descr=""/>
          <p:cNvPicPr/>
          <p:nvPr/>
        </p:nvPicPr>
        <p:blipFill>
          <a:blip r:embed="rId1"/>
          <a:stretch/>
        </p:blipFill>
        <p:spPr>
          <a:xfrm>
            <a:off x="0" y="-118800"/>
            <a:ext cx="2198880" cy="1184400"/>
          </a:xfrm>
          <a:prstGeom prst="rect">
            <a:avLst/>
          </a:prstGeom>
          <a:ln w="0">
            <a:noFill/>
          </a:ln>
        </p:spPr>
      </p:pic>
      <p:sp>
        <p:nvSpPr>
          <p:cNvPr id="82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2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27" name="Google Shape;115;p5"/>
          <p:cNvSpPr/>
          <p:nvPr/>
        </p:nvSpPr>
        <p:spPr>
          <a:xfrm>
            <a:off x="152280" y="956520"/>
            <a:ext cx="11918880" cy="22410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rgbClr val="000000"/>
                </a:solidFill>
                <a:latin typeface="Times New Roman"/>
                <a:ea typeface="Calibri"/>
              </a:rPr>
              <a:t>Grâce</a:t>
            </a:r>
            <a:r>
              <a:rPr b="0" lang="en-US" sz="2400" spc="-1" strike="noStrike">
                <a:solidFill>
                  <a:schemeClr val="dk1"/>
                </a:solidFill>
                <a:latin typeface="Times New Roman"/>
                <a:ea typeface="Calibri"/>
              </a:rPr>
              <a:t> au plongement dans le continu, le modèle différentiel permet en outre d’éxprimer un grand nombre d’operations d’analyse en termes d’équations </a:t>
            </a:r>
            <a:r>
              <a:rPr b="0" lang="en-US" sz="2400" spc="-1" strike="noStrike">
                <a:solidFill>
                  <a:schemeClr val="accent1"/>
                </a:solidFill>
                <a:latin typeface="Times New Roman"/>
                <a:ea typeface="Calibri"/>
              </a:rPr>
              <a:t>aux dérivées partielles </a:t>
            </a:r>
            <a:r>
              <a:rPr b="0" lang="en-US" sz="2400" spc="-1" strike="noStrike">
                <a:solidFill>
                  <a:schemeClr val="dk1"/>
                </a:solidFill>
                <a:latin typeface="Times New Roman"/>
                <a:ea typeface="Calibri"/>
              </a:rPr>
              <a:t>(EDP), ce qui permet de donner un fondement mathématique satisfaisant aux traitements et aussi de fournir des méthodes pour les calculer, par des schémas numériques de résolution. </a:t>
            </a:r>
            <a:endParaRPr b="0" lang="en-US" sz="2400" spc="-1" strike="noStrike">
              <a:solidFill>
                <a:srgbClr val="000000"/>
              </a:solidFill>
              <a:latin typeface="Calibri"/>
            </a:endParaRPr>
          </a:p>
        </p:txBody>
      </p:sp>
      <p:pic>
        <p:nvPicPr>
          <p:cNvPr id="828" name="Google Shape;118;p5" descr=""/>
          <p:cNvPicPr/>
          <p:nvPr/>
        </p:nvPicPr>
        <p:blipFill>
          <a:blip r:embed="rId1"/>
          <a:stretch/>
        </p:blipFill>
        <p:spPr>
          <a:xfrm>
            <a:off x="0" y="-118800"/>
            <a:ext cx="2198880" cy="1184400"/>
          </a:xfrm>
          <a:prstGeom prst="rect">
            <a:avLst/>
          </a:prstGeom>
          <a:ln w="0">
            <a:noFill/>
          </a:ln>
        </p:spPr>
      </p:pic>
      <p:sp>
        <p:nvSpPr>
          <p:cNvPr id="82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30" name="Google Shape;120;p5"/>
          <p:cNvCxnSpPr/>
          <p:nvPr/>
        </p:nvCxnSpPr>
        <p:spPr>
          <a:xfrm flipV="1">
            <a:off x="2271600" y="721800"/>
            <a:ext cx="9921240" cy="15120"/>
          </a:xfrm>
          <a:prstGeom prst="straightConnector1">
            <a:avLst/>
          </a:prstGeom>
          <a:ln w="28575">
            <a:solidFill>
              <a:srgbClr val="4f4e6b"/>
            </a:solidFill>
            <a:round/>
          </a:ln>
        </p:spPr>
      </p:cxnSp>
      <p:pic>
        <p:nvPicPr>
          <p:cNvPr id="831" name="Image 6" descr=""/>
          <p:cNvPicPr/>
          <p:nvPr/>
        </p:nvPicPr>
        <p:blipFill>
          <a:blip r:embed="rId2"/>
          <a:stretch/>
        </p:blipFill>
        <p:spPr>
          <a:xfrm>
            <a:off x="4517280" y="3436560"/>
            <a:ext cx="2720520" cy="293256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33"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5. Le modèle ensembliste</a:t>
            </a:r>
            <a:endParaRPr b="0" lang="en-US" sz="3000" spc="-1" strike="noStrike">
              <a:solidFill>
                <a:srgbClr val="000000"/>
              </a:solidFill>
              <a:latin typeface="Calibri"/>
            </a:endParaRPr>
          </a:p>
        </p:txBody>
      </p:sp>
      <p:sp>
        <p:nvSpPr>
          <p:cNvPr id="834" name="Google Shape;115;p5"/>
          <p:cNvSpPr/>
          <p:nvPr/>
        </p:nvSpPr>
        <p:spPr>
          <a:xfrm>
            <a:off x="130680" y="1575720"/>
            <a:ext cx="1194048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En morphologie mathématiques, l’image est considérée comme un </a:t>
            </a:r>
            <a:r>
              <a:rPr b="0" lang="fr-FR" sz="2400" spc="-1" strike="noStrike">
                <a:solidFill>
                  <a:schemeClr val="accent1"/>
                </a:solidFill>
                <a:latin typeface="Times New Roman"/>
                <a:ea typeface="Calibri"/>
              </a:rPr>
              <a:t>ensemble</a:t>
            </a:r>
            <a:r>
              <a:rPr b="0" lang="fr-FR" sz="2400" spc="-1" strike="noStrike">
                <a:solidFill>
                  <a:schemeClr val="dk1"/>
                </a:solidFill>
                <a:latin typeface="Times New Roman"/>
                <a:ea typeface="Calibri"/>
              </a:rPr>
              <a:t>, dont on étudie les propriétés en fonction de relations locales avec un ensemble de référence (élément structurant) en termes d’intersection et d’inclusion (relations en tout-ou-rien).</a:t>
            </a:r>
            <a:endParaRPr b="0" lang="en-US" sz="2400" spc="-1" strike="noStrike">
              <a:solidFill>
                <a:srgbClr val="000000"/>
              </a:solidFill>
              <a:latin typeface="Calibri"/>
            </a:endParaRPr>
          </a:p>
        </p:txBody>
      </p:sp>
      <p:pic>
        <p:nvPicPr>
          <p:cNvPr id="835" name="Google Shape;118;p5" descr=""/>
          <p:cNvPicPr/>
          <p:nvPr/>
        </p:nvPicPr>
        <p:blipFill>
          <a:blip r:embed="rId1"/>
          <a:stretch/>
        </p:blipFill>
        <p:spPr>
          <a:xfrm>
            <a:off x="0" y="-118800"/>
            <a:ext cx="2198880" cy="1184400"/>
          </a:xfrm>
          <a:prstGeom prst="rect">
            <a:avLst/>
          </a:prstGeom>
          <a:ln w="0">
            <a:noFill/>
          </a:ln>
        </p:spPr>
      </p:pic>
      <p:sp>
        <p:nvSpPr>
          <p:cNvPr id="83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37" name="Google Shape;120;p5"/>
          <p:cNvCxnSpPr/>
          <p:nvPr/>
        </p:nvCxnSpPr>
        <p:spPr>
          <a:xfrm flipV="1">
            <a:off x="2271600" y="721800"/>
            <a:ext cx="9921240" cy="15120"/>
          </a:xfrm>
          <a:prstGeom prst="straightConnector1">
            <a:avLst/>
          </a:prstGeom>
          <a:ln w="28575">
            <a:solidFill>
              <a:srgbClr val="4f4e6b"/>
            </a:solidFill>
            <a:round/>
          </a:ln>
        </p:spPr>
      </p:cxnSp>
      <p:pic>
        <p:nvPicPr>
          <p:cNvPr id="838" name="Image 3" descr=""/>
          <p:cNvPicPr/>
          <p:nvPr/>
        </p:nvPicPr>
        <p:blipFill>
          <a:blip r:embed="rId2"/>
          <a:stretch/>
        </p:blipFill>
        <p:spPr>
          <a:xfrm>
            <a:off x="3727800" y="3429000"/>
            <a:ext cx="5033520" cy="3210120"/>
          </a:xfrm>
          <a:prstGeom prst="rect">
            <a:avLst/>
          </a:prstGeom>
          <a:ln w="0">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40"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Érosion et Dilatation</a:t>
            </a:r>
            <a:endParaRPr b="0" lang="en-US" sz="3200" spc="-1" strike="noStrike">
              <a:solidFill>
                <a:srgbClr val="000000"/>
              </a:solidFill>
              <a:latin typeface="Calibri"/>
            </a:endParaRPr>
          </a:p>
        </p:txBody>
      </p:sp>
      <p:sp>
        <p:nvSpPr>
          <p:cNvPr id="841" name="Google Shape;115;p5"/>
          <p:cNvSpPr/>
          <p:nvPr/>
        </p:nvSpPr>
        <p:spPr>
          <a:xfrm>
            <a:off x="185040" y="1771560"/>
            <a:ext cx="1187532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transformations morphologiques sont définies à partir des 2 opérateurs ensemblistes de base que sont l’</a:t>
            </a:r>
            <a:r>
              <a:rPr b="0" lang="fr-FR" sz="2400" spc="-1" strike="noStrike">
                <a:solidFill>
                  <a:schemeClr val="accent1"/>
                </a:solidFill>
                <a:latin typeface="Times New Roman"/>
                <a:ea typeface="Calibri"/>
              </a:rPr>
              <a:t>érosion</a:t>
            </a:r>
            <a:r>
              <a:rPr b="0" lang="fr-FR" sz="2400" spc="-1" strike="noStrike">
                <a:solidFill>
                  <a:schemeClr val="dk1"/>
                </a:solidFill>
                <a:latin typeface="Times New Roman"/>
                <a:ea typeface="Calibri"/>
              </a:rPr>
              <a:t> et la </a:t>
            </a:r>
            <a:r>
              <a:rPr b="0" lang="fr-FR" sz="2400" spc="-1" strike="noStrike">
                <a:solidFill>
                  <a:schemeClr val="accent1"/>
                </a:solidFill>
                <a:latin typeface="Times New Roman"/>
                <a:ea typeface="Calibri"/>
              </a:rPr>
              <a:t>dilatation</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p:txBody>
      </p:sp>
      <p:pic>
        <p:nvPicPr>
          <p:cNvPr id="842" name="Google Shape;118;p5" descr=""/>
          <p:cNvPicPr/>
          <p:nvPr/>
        </p:nvPicPr>
        <p:blipFill>
          <a:blip r:embed="rId1"/>
          <a:stretch/>
        </p:blipFill>
        <p:spPr>
          <a:xfrm>
            <a:off x="0" y="-118800"/>
            <a:ext cx="2198880" cy="1184400"/>
          </a:xfrm>
          <a:prstGeom prst="rect">
            <a:avLst/>
          </a:prstGeom>
          <a:ln w="0">
            <a:noFill/>
          </a:ln>
        </p:spPr>
      </p:pic>
      <p:sp>
        <p:nvSpPr>
          <p:cNvPr id="84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44" name="Google Shape;120;p5"/>
          <p:cNvCxnSpPr/>
          <p:nvPr/>
        </p:nvCxnSpPr>
        <p:spPr>
          <a:xfrm flipV="1">
            <a:off x="2271600" y="721800"/>
            <a:ext cx="9921240" cy="15120"/>
          </a:xfrm>
          <a:prstGeom prst="straightConnector1">
            <a:avLst/>
          </a:prstGeom>
          <a:ln w="28575">
            <a:solidFill>
              <a:srgbClr val="4f4e6b"/>
            </a:solidFill>
            <a:round/>
          </a:ln>
        </p:spPr>
      </p:cxnSp>
      <p:grpSp>
        <p:nvGrpSpPr>
          <p:cNvPr id="845" name="Groupe 13"/>
          <p:cNvGrpSpPr/>
          <p:nvPr/>
        </p:nvGrpSpPr>
        <p:grpSpPr>
          <a:xfrm>
            <a:off x="1878840" y="2881800"/>
            <a:ext cx="9539280" cy="3766680"/>
            <a:chOff x="1878840" y="2881800"/>
            <a:chExt cx="9539280" cy="3766680"/>
          </a:xfrm>
        </p:grpSpPr>
        <p:pic>
          <p:nvPicPr>
            <p:cNvPr id="846" name="Image 4" descr=""/>
            <p:cNvPicPr/>
            <p:nvPr/>
          </p:nvPicPr>
          <p:blipFill>
            <a:blip r:embed="rId2"/>
            <a:stretch/>
          </p:blipFill>
          <p:spPr>
            <a:xfrm>
              <a:off x="1878840" y="2881800"/>
              <a:ext cx="9430200" cy="2786760"/>
            </a:xfrm>
            <a:prstGeom prst="rect">
              <a:avLst/>
            </a:prstGeom>
            <a:ln w="0">
              <a:noFill/>
            </a:ln>
          </p:spPr>
        </p:pic>
        <p:sp>
          <p:nvSpPr>
            <p:cNvPr id="847" name="Rectangle 9"/>
            <p:cNvSpPr/>
            <p:nvPr/>
          </p:nvSpPr>
          <p:spPr>
            <a:xfrm>
              <a:off x="1911600" y="5569920"/>
              <a:ext cx="2506680" cy="329040"/>
            </a:xfrm>
            <a:prstGeom prst="rect">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chemeClr val="dk1"/>
                  </a:solidFill>
                  <a:latin typeface="Times New Roman"/>
                  <a:ea typeface="Arial"/>
                </a:rPr>
                <a:t>Original (Matisse-1952)</a:t>
              </a:r>
              <a:endParaRPr b="0" lang="en-US" sz="1800" spc="-1" strike="noStrike">
                <a:solidFill>
                  <a:srgbClr val="000000"/>
                </a:solidFill>
                <a:latin typeface="Calibri"/>
              </a:endParaRPr>
            </a:p>
          </p:txBody>
        </p:sp>
        <mc:AlternateContent>
          <mc:Choice xmlns:a14="http://schemas.microsoft.com/office/drawing/2010/main" Requires="a14">
            <p:sp>
              <p:nvSpPr>
                <p:cNvPr id="848" name="Rectangle 10"/>
                <p:cNvSpPr txBox="1"/>
                <p:nvPr/>
              </p:nvSpPr>
              <p:spPr>
                <a:xfrm>
                  <a:off x="4959720" y="5559120"/>
                  <a:ext cx="2777760" cy="329040"/>
                </a:xfrm>
                <a:prstGeom prst="rect">
                  <a:avLst/>
                </a:prstGeom>
              </p:spPr>
              <p:txBody>
                <a:bodyPr/>
                <a:p>
                  <a14:m>
                    <m:oMath xmlns:m="http://schemas.openxmlformats.org/officeDocument/2006/math">
                      <m:sSub>
                        <m:e>
                          <m:r>
                            <m:t xml:space="preserve">𝜀</m:t>
                          </m:r>
                        </m:e>
                        <m:sub>
                          <m:r>
                            <m:t xml:space="preserve">𝐵</m:t>
                          </m:r>
                        </m:sub>
                      </m:sSub>
                      <m:d>
                        <m:dPr>
                          <m:begChr m:val="("/>
                          <m:endChr m:val=")"/>
                        </m:dPr>
                        <m:e>
                          <m:r>
                            <m:t xml:space="preserve">𝑋</m:t>
                          </m:r>
                        </m:e>
                      </m:d>
                      <m:r>
                        <m:t xml:space="preserve">=</m:t>
                      </m:r>
                      <m:d>
                        <m:dPr>
                          <m:begChr m:val="{"/>
                          <m:endChr m:val="}"/>
                        </m:dPr>
                        <m:e>
                          <m:r>
                            <m:t xml:space="preserve">𝑥</m:t>
                          </m:r>
                          <m:r>
                            <m:t xml:space="preserve">𝜖</m:t>
                          </m:r>
                          <m:sSup>
                            <m:e>
                              <m:r>
                                <m:t xml:space="preserve">ℝ</m:t>
                              </m:r>
                            </m:e>
                            <m:sup>
                              <m:r>
                                <m:t xml:space="preserve">2</m:t>
                              </m:r>
                            </m:sup>
                          </m:sSup>
                          <m:r>
                            <m:t xml:space="preserve">;</m:t>
                          </m:r>
                          <m:sSub>
                            <m:e>
                              <m:r>
                                <m:t xml:space="preserve">𝐵</m:t>
                              </m:r>
                            </m:e>
                            <m:sub>
                              <m:r>
                                <m:t xml:space="preserve">𝑥</m:t>
                              </m:r>
                            </m:sub>
                          </m:sSub>
                          <m:r>
                            <m:t xml:space="preserve">⊂</m:t>
                          </m:r>
                          <m:r>
                            <m:t xml:space="preserve">𝑋</m:t>
                          </m:r>
                        </m:e>
                      </m:d>
                    </m:oMath>
                  </a14:m>
                </a:p>
              </p:txBody>
            </p:sp>
          </mc:Choice>
          <mc:Fallback/>
        </mc:AlternateContent>
        <mc:AlternateContent>
          <mc:Choice xmlns:a14="http://schemas.microsoft.com/office/drawing/2010/main" Requires="a14">
            <p:sp>
              <p:nvSpPr>
                <p:cNvPr id="849" name="Rectangle 11"/>
                <p:cNvSpPr txBox="1"/>
                <p:nvPr/>
              </p:nvSpPr>
              <p:spPr>
                <a:xfrm>
                  <a:off x="8443080" y="5580720"/>
                  <a:ext cx="2975040" cy="329040"/>
                </a:xfrm>
                <a:prstGeom prst="rect">
                  <a:avLst/>
                </a:prstGeom>
              </p:spPr>
              <p:txBody>
                <a:bodyPr/>
                <a:p>
                  <a14:m>
                    <m:oMath xmlns:m="http://schemas.openxmlformats.org/officeDocument/2006/math">
                      <m:sSub>
                        <m:e>
                          <m:r>
                            <m:t xml:space="preserve">𝛿</m:t>
                          </m:r>
                        </m:e>
                        <m:sub>
                          <m:r>
                            <m:t xml:space="preserve">𝐵</m:t>
                          </m:r>
                        </m:sub>
                      </m:sSub>
                      <m:d>
                        <m:dPr>
                          <m:begChr m:val="("/>
                          <m:endChr m:val=")"/>
                        </m:dPr>
                        <m:e>
                          <m:r>
                            <m:t xml:space="preserve">𝑋</m:t>
                          </m:r>
                        </m:e>
                      </m:d>
                      <m:r>
                        <m:t xml:space="preserve">=</m:t>
                      </m:r>
                      <m:d>
                        <m:dPr>
                          <m:begChr m:val="{"/>
                          <m:endChr m:val="}"/>
                        </m:dPr>
                        <m:e>
                          <m:r>
                            <m:t xml:space="preserve">𝑥</m:t>
                          </m:r>
                          <m:r>
                            <m:t xml:space="preserve">𝜖</m:t>
                          </m:r>
                          <m:sSup>
                            <m:e>
                              <m:r>
                                <m:t xml:space="preserve">ℝ</m:t>
                              </m:r>
                            </m:e>
                            <m:sup>
                              <m:r>
                                <m:t xml:space="preserve">2</m:t>
                              </m:r>
                            </m:sup>
                          </m:sSup>
                          <m:r>
                            <m:t xml:space="preserve">;</m:t>
                          </m:r>
                          <m:sSub>
                            <m:e>
                              <m:r>
                                <m:t xml:space="preserve">𝐵</m:t>
                              </m:r>
                            </m:e>
                            <m:sub>
                              <m:r>
                                <m:t xml:space="preserve">𝑥</m:t>
                              </m:r>
                            </m:sub>
                          </m:sSub>
                          <m:r>
                            <m:t xml:space="preserve">∩</m:t>
                          </m:r>
                          <m:r>
                            <m:t xml:space="preserve">𝑋</m:t>
                          </m:r>
                          <m:r>
                            <m:t xml:space="preserve">≠</m:t>
                          </m:r>
                          <m:r>
                            <m:t xml:space="preserve">∅</m:t>
                          </m:r>
                        </m:e>
                      </m:d>
                    </m:oMath>
                  </a14:m>
                </a:p>
              </p:txBody>
            </p:sp>
          </mc:Choice>
          <mc:Fallback/>
        </mc:AlternateContent>
        <p:sp>
          <p:nvSpPr>
            <p:cNvPr id="850" name="Rectangle 12"/>
            <p:cNvSpPr/>
            <p:nvPr/>
          </p:nvSpPr>
          <p:spPr>
            <a:xfrm>
              <a:off x="4118040" y="6049440"/>
              <a:ext cx="3954600" cy="599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chemeClr val="dk1"/>
                  </a:solidFill>
                  <a:latin typeface="Times New Roman"/>
                  <a:ea typeface="Arial"/>
                </a:rPr>
                <a:t>Élément structurant: disque</a:t>
              </a:r>
              <a:endParaRPr b="0" lang="en-US" sz="2400" spc="-1" strike="noStrike">
                <a:solidFill>
                  <a:srgbClr val="000000"/>
                </a:solidFill>
                <a:latin typeface="Calibri"/>
              </a:endParaRPr>
            </a:p>
          </p:txBody>
        </p:sp>
      </p:gr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52" name="Google Shape;115;p5"/>
          <p:cNvSpPr/>
          <p:nvPr/>
        </p:nvSpPr>
        <p:spPr>
          <a:xfrm>
            <a:off x="76320" y="955440"/>
            <a:ext cx="1196244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L’érosion et la dilatation est une suite de transformations morphologiques, se généralisent des ensembles (images binaires) aux fonctions (images en niveaux de gris) par l’intermédiaire des ensembles de niveaux:           </a:t>
            </a:r>
            <a:endParaRPr b="0" lang="en-US" sz="2400" spc="-1" strike="noStrike">
              <a:solidFill>
                <a:srgbClr val="000000"/>
              </a:solidFill>
              <a:latin typeface="Calibri"/>
            </a:endParaRPr>
          </a:p>
        </p:txBody>
      </p:sp>
      <p:pic>
        <p:nvPicPr>
          <p:cNvPr id="853" name="Google Shape;118;p5" descr=""/>
          <p:cNvPicPr/>
          <p:nvPr/>
        </p:nvPicPr>
        <p:blipFill>
          <a:blip r:embed="rId1"/>
          <a:stretch/>
        </p:blipFill>
        <p:spPr>
          <a:xfrm>
            <a:off x="0" y="-118800"/>
            <a:ext cx="2198880" cy="1184400"/>
          </a:xfrm>
          <a:prstGeom prst="rect">
            <a:avLst/>
          </a:prstGeom>
          <a:ln w="0">
            <a:noFill/>
          </a:ln>
        </p:spPr>
      </p:pic>
      <p:sp>
        <p:nvSpPr>
          <p:cNvPr id="85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55" name="Google Shape;120;p5"/>
          <p:cNvCxnSpPr/>
          <p:nvPr/>
        </p:nvCxnSpPr>
        <p:spPr>
          <a:xfrm flipV="1">
            <a:off x="2271600" y="721800"/>
            <a:ext cx="9921240" cy="15120"/>
          </a:xfrm>
          <a:prstGeom prst="straightConnector1">
            <a:avLst/>
          </a:prstGeom>
          <a:ln w="28575">
            <a:solidFill>
              <a:srgbClr val="4f4e6b"/>
            </a:solidFill>
            <a:round/>
          </a:ln>
        </p:spPr>
      </p:cxnSp>
      <p:grpSp>
        <p:nvGrpSpPr>
          <p:cNvPr id="856" name="Groupe 13"/>
          <p:cNvGrpSpPr/>
          <p:nvPr/>
        </p:nvGrpSpPr>
        <p:grpSpPr>
          <a:xfrm>
            <a:off x="1164600" y="2881080"/>
            <a:ext cx="9861480" cy="3877560"/>
            <a:chOff x="1164600" y="2881080"/>
            <a:chExt cx="9861480" cy="3877560"/>
          </a:xfrm>
        </p:grpSpPr>
        <p:pic>
          <p:nvPicPr>
            <p:cNvPr id="857" name="Image 6" descr=""/>
            <p:cNvPicPr/>
            <p:nvPr/>
          </p:nvPicPr>
          <p:blipFill>
            <a:blip r:embed="rId2"/>
            <a:stretch/>
          </p:blipFill>
          <p:spPr>
            <a:xfrm>
              <a:off x="1164600" y="2881080"/>
              <a:ext cx="9861480" cy="2892960"/>
            </a:xfrm>
            <a:prstGeom prst="rect">
              <a:avLst/>
            </a:prstGeom>
            <a:ln w="0">
              <a:noFill/>
            </a:ln>
          </p:spPr>
        </p:pic>
        <p:sp>
          <p:nvSpPr>
            <p:cNvPr id="858" name="Rectangle 9"/>
            <p:cNvSpPr/>
            <p:nvPr/>
          </p:nvSpPr>
          <p:spPr>
            <a:xfrm>
              <a:off x="1356480" y="5873040"/>
              <a:ext cx="2757240" cy="330120"/>
            </a:xfrm>
            <a:prstGeom prst="rect">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chemeClr val="dk1"/>
                  </a:solidFill>
                  <a:latin typeface="Times New Roman"/>
                  <a:ea typeface="Arial"/>
                </a:rPr>
                <a:t>Original (Man Ray-1924)</a:t>
              </a:r>
              <a:endParaRPr b="0" lang="en-US" sz="1800" spc="-1" strike="noStrike">
                <a:solidFill>
                  <a:srgbClr val="000000"/>
                </a:solidFill>
                <a:latin typeface="Calibri"/>
              </a:endParaRPr>
            </a:p>
          </p:txBody>
        </p:sp>
        <mc:AlternateContent>
          <mc:Choice xmlns:a14="http://schemas.microsoft.com/office/drawing/2010/main" Requires="a14">
            <p:sp>
              <p:nvSpPr>
                <p:cNvPr id="859" name="Rectangle 10"/>
                <p:cNvSpPr txBox="1"/>
                <p:nvPr/>
              </p:nvSpPr>
              <p:spPr>
                <a:xfrm>
                  <a:off x="4818240" y="5873040"/>
                  <a:ext cx="2506680" cy="329040"/>
                </a:xfrm>
                <a:prstGeom prst="rect">
                  <a:avLst/>
                </a:prstGeom>
              </p:spPr>
              <p:txBody>
                <a:bodyPr/>
                <a:p>
                  <a14:m>
                    <m:oMath xmlns:m="http://schemas.openxmlformats.org/officeDocument/2006/math">
                      <m:sSub>
                        <m:e>
                          <m:r>
                            <m:t xml:space="preserve">𝜀</m:t>
                          </m:r>
                        </m:e>
                        <m:sub>
                          <m:r>
                            <m:t xml:space="preserve">𝐵</m:t>
                          </m:r>
                        </m:sub>
                      </m:sSub>
                      <m:d>
                        <m:dPr>
                          <m:begChr m:val="("/>
                          <m:endChr m:val=")"/>
                        </m:dPr>
                        <m:e>
                          <m:r>
                            <m:t xml:space="preserve">𝐼</m:t>
                          </m:r>
                        </m:e>
                      </m:d>
                    </m:oMath>
                  </a14:m>
                </a:p>
              </p:txBody>
            </p:sp>
          </mc:Choice>
          <mc:Fallback/>
        </mc:AlternateContent>
        <mc:AlternateContent>
          <mc:Choice xmlns:a14="http://schemas.microsoft.com/office/drawing/2010/main" Requires="a14">
            <p:sp>
              <p:nvSpPr>
                <p:cNvPr id="860" name="Rectangle 11"/>
                <p:cNvSpPr txBox="1"/>
                <p:nvPr/>
              </p:nvSpPr>
              <p:spPr>
                <a:xfrm>
                  <a:off x="8247240" y="5873040"/>
                  <a:ext cx="2506680" cy="329040"/>
                </a:xfrm>
                <a:prstGeom prst="rect">
                  <a:avLst/>
                </a:prstGeom>
              </p:spPr>
              <p:txBody>
                <a:bodyPr/>
                <a:p>
                  <a14:m>
                    <m:oMath xmlns:m="http://schemas.openxmlformats.org/officeDocument/2006/math">
                      <m:sSub>
                        <m:e>
                          <m:r>
                            <m:t xml:space="preserve">𝛿</m:t>
                          </m:r>
                        </m:e>
                        <m:sub>
                          <m:r>
                            <m:t xml:space="preserve">𝐵</m:t>
                          </m:r>
                        </m:sub>
                      </m:sSub>
                      <m:d>
                        <m:dPr>
                          <m:begChr m:val="("/>
                          <m:endChr m:val=")"/>
                        </m:dPr>
                        <m:e>
                          <m:r>
                            <m:t xml:space="preserve">𝐼</m:t>
                          </m:r>
                        </m:e>
                      </m:d>
                    </m:oMath>
                  </a14:m>
                </a:p>
              </p:txBody>
            </p:sp>
          </mc:Choice>
          <mc:Fallback/>
        </mc:AlternateContent>
        <p:sp>
          <p:nvSpPr>
            <p:cNvPr id="861" name="Rectangle 12"/>
            <p:cNvSpPr/>
            <p:nvPr/>
          </p:nvSpPr>
          <p:spPr>
            <a:xfrm>
              <a:off x="4118040" y="6288840"/>
              <a:ext cx="3954600" cy="4698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chemeClr val="dk1"/>
                  </a:solidFill>
                  <a:latin typeface="Times New Roman"/>
                  <a:ea typeface="Arial"/>
                </a:rPr>
                <a:t>Élément structurant: losange</a:t>
              </a:r>
              <a:endParaRPr b="0" lang="en-US" sz="2400" spc="-1" strike="noStrike">
                <a:solidFill>
                  <a:srgbClr val="000000"/>
                </a:solidFill>
                <a:latin typeface="Calibri"/>
              </a:endParaRPr>
            </a:p>
          </p:txBody>
        </p:sp>
      </p:gr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63"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6. Le modèle discret </a:t>
            </a:r>
            <a:endParaRPr b="0" lang="en-US" sz="3200" spc="-1" strike="noStrike">
              <a:solidFill>
                <a:srgbClr val="000000"/>
              </a:solidFill>
              <a:latin typeface="Calibri"/>
            </a:endParaRPr>
          </a:p>
        </p:txBody>
      </p:sp>
      <p:sp>
        <p:nvSpPr>
          <p:cNvPr id="864"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géométrie discrète est une discipline au moins aussi ancienne que le traitement d’images. Alors que le modèle différentiel considère les structures géométriques (courbes, surfaces, droites,…) comme des approximations numériques de leurs homologues continues, ou que le modèle fréquentiel traduit la discrétisation en termes de perte d’information, le modèle discret lui intègre l’espace échantillonné comme cadre mathématique, et s’efforce de donner un cadre formel aux structures géométriques discrètes: définition, propriétés, théorèmes,…</a:t>
            </a:r>
            <a:endParaRPr b="0" lang="en-US" sz="2400" spc="-1" strike="noStrike">
              <a:solidFill>
                <a:srgbClr val="000000"/>
              </a:solidFill>
              <a:latin typeface="Calibri"/>
            </a:endParaRPr>
          </a:p>
        </p:txBody>
      </p:sp>
      <p:pic>
        <p:nvPicPr>
          <p:cNvPr id="865" name="Google Shape;118;p5" descr=""/>
          <p:cNvPicPr/>
          <p:nvPr/>
        </p:nvPicPr>
        <p:blipFill>
          <a:blip r:embed="rId1"/>
          <a:stretch/>
        </p:blipFill>
        <p:spPr>
          <a:xfrm>
            <a:off x="0" y="-118800"/>
            <a:ext cx="2198880" cy="1184400"/>
          </a:xfrm>
          <a:prstGeom prst="rect">
            <a:avLst/>
          </a:prstGeom>
          <a:ln w="0">
            <a:noFill/>
          </a:ln>
        </p:spPr>
      </p:pic>
      <p:sp>
        <p:nvSpPr>
          <p:cNvPr id="86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6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869" name="Google Shape;118;p5" descr=""/>
          <p:cNvPicPr/>
          <p:nvPr/>
        </p:nvPicPr>
        <p:blipFill>
          <a:blip r:embed="rId1"/>
          <a:stretch/>
        </p:blipFill>
        <p:spPr>
          <a:xfrm>
            <a:off x="0" y="-118800"/>
            <a:ext cx="2198880" cy="1184400"/>
          </a:xfrm>
          <a:prstGeom prst="rect">
            <a:avLst/>
          </a:prstGeom>
          <a:ln w="0">
            <a:noFill/>
          </a:ln>
        </p:spPr>
      </p:pic>
      <p:sp>
        <p:nvSpPr>
          <p:cNvPr id="87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71" name="Google Shape;120;p5"/>
          <p:cNvCxnSpPr/>
          <p:nvPr/>
        </p:nvCxnSpPr>
        <p:spPr>
          <a:xfrm flipV="1">
            <a:off x="2271600" y="721800"/>
            <a:ext cx="9921240" cy="15120"/>
          </a:xfrm>
          <a:prstGeom prst="straightConnector1">
            <a:avLst/>
          </a:prstGeom>
          <a:ln w="28575">
            <a:solidFill>
              <a:srgbClr val="4f4e6b"/>
            </a:solidFill>
            <a:round/>
          </a:ln>
        </p:spPr>
      </p:cxnSp>
      <p:pic>
        <p:nvPicPr>
          <p:cNvPr id="872" name="Image 4" descr=""/>
          <p:cNvPicPr/>
          <p:nvPr/>
        </p:nvPicPr>
        <p:blipFill>
          <a:blip r:embed="rId2"/>
          <a:stretch/>
        </p:blipFill>
        <p:spPr>
          <a:xfrm>
            <a:off x="457200" y="2049840"/>
            <a:ext cx="10982520" cy="3065400"/>
          </a:xfrm>
          <a:prstGeom prst="rect">
            <a:avLst/>
          </a:prstGeom>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74"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Pavages du plan</a:t>
            </a:r>
            <a:endParaRPr b="0" lang="en-US" sz="3200" spc="-1" strike="noStrike">
              <a:solidFill>
                <a:srgbClr val="000000"/>
              </a:solidFill>
              <a:latin typeface="Calibri"/>
            </a:endParaRPr>
          </a:p>
        </p:txBody>
      </p:sp>
      <p:sp>
        <p:nvSpPr>
          <p:cNvPr id="875" name="Google Shape;115;p5"/>
          <p:cNvSpPr/>
          <p:nvPr/>
        </p:nvSpPr>
        <p:spPr>
          <a:xfrm>
            <a:off x="100440" y="1771560"/>
            <a:ext cx="119530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 pavage du plan est une partition du plan en cellules élémentaires (pixels). Il n’existe que 3 pavages réguliers du plan:</a:t>
            </a:r>
            <a:endParaRPr b="0" lang="en-US" sz="2400" spc="-1" strike="noStrike">
              <a:solidFill>
                <a:srgbClr val="000000"/>
              </a:solidFill>
              <a:latin typeface="Calibri"/>
            </a:endParaRPr>
          </a:p>
        </p:txBody>
      </p:sp>
      <p:pic>
        <p:nvPicPr>
          <p:cNvPr id="876" name="Google Shape;118;p5" descr=""/>
          <p:cNvPicPr/>
          <p:nvPr/>
        </p:nvPicPr>
        <p:blipFill>
          <a:blip r:embed="rId1"/>
          <a:stretch/>
        </p:blipFill>
        <p:spPr>
          <a:xfrm>
            <a:off x="0" y="-118800"/>
            <a:ext cx="2198880" cy="1184400"/>
          </a:xfrm>
          <a:prstGeom prst="rect">
            <a:avLst/>
          </a:prstGeom>
          <a:ln w="0">
            <a:noFill/>
          </a:ln>
        </p:spPr>
      </p:pic>
      <p:sp>
        <p:nvSpPr>
          <p:cNvPr id="87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Modèles et outils fondamentaux</a:t>
            </a:r>
            <a:endParaRPr b="0" lang="en-US" sz="2800" spc="-1" strike="noStrike">
              <a:solidFill>
                <a:srgbClr val="000000"/>
              </a:solidFill>
              <a:latin typeface="Calibri"/>
            </a:endParaRPr>
          </a:p>
        </p:txBody>
      </p:sp>
      <p:cxnSp>
        <p:nvCxnSpPr>
          <p:cNvPr id="878" name="Google Shape;120;p5"/>
          <p:cNvCxnSpPr/>
          <p:nvPr/>
        </p:nvCxnSpPr>
        <p:spPr>
          <a:xfrm flipV="1">
            <a:off x="2271600" y="721800"/>
            <a:ext cx="9921240" cy="15120"/>
          </a:xfrm>
          <a:prstGeom prst="straightConnector1">
            <a:avLst/>
          </a:prstGeom>
          <a:ln w="28575">
            <a:solidFill>
              <a:srgbClr val="4f4e6b"/>
            </a:solidFill>
            <a:round/>
          </a:ln>
        </p:spPr>
      </p:cxnSp>
      <p:pic>
        <p:nvPicPr>
          <p:cNvPr id="879" name="Image 4" descr=""/>
          <p:cNvPicPr/>
          <p:nvPr/>
        </p:nvPicPr>
        <p:blipFill>
          <a:blip r:embed="rId2"/>
          <a:stretch/>
        </p:blipFill>
        <p:spPr>
          <a:xfrm>
            <a:off x="658080" y="3345480"/>
            <a:ext cx="10369440" cy="2225520"/>
          </a:xfrm>
          <a:prstGeom prst="rect">
            <a:avLst/>
          </a:prstGeom>
          <a:ln w="0">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81" name="Google Shape;115;p5"/>
          <p:cNvSpPr/>
          <p:nvPr/>
        </p:nvSpPr>
        <p:spPr>
          <a:xfrm>
            <a:off x="145080" y="901800"/>
            <a:ext cx="11841480" cy="412200"/>
          </a:xfrm>
          <a:prstGeom prst="rect">
            <a:avLst/>
          </a:prstGeom>
          <a:noFill/>
          <a:ln w="0">
            <a:noFill/>
          </a:ln>
        </p:spPr>
        <p:style>
          <a:lnRef idx="0"/>
          <a:fillRef idx="0"/>
          <a:effectRef idx="0"/>
          <a:fontRef idx="minor"/>
        </p:style>
        <p:txBody>
          <a:bodyPr lIns="0" rIns="0" tIns="46800" bIns="0" anchor="t">
            <a:spAutoFit/>
          </a:bodyPr>
          <a:p>
            <a:pPr marL="374760" indent="-343080">
              <a:lnSpc>
                <a:spcPct val="100000"/>
              </a:lnSpc>
              <a:buClr>
                <a:srgbClr val="000000"/>
              </a:buClr>
              <a:buFont typeface="Arial"/>
              <a:buChar char="•"/>
            </a:pPr>
            <a:r>
              <a:rPr b="0" lang="fr-FR" sz="2400" spc="-1" strike="noStrike">
                <a:solidFill>
                  <a:schemeClr val="dk1"/>
                </a:solidFill>
                <a:latin typeface="Times New Roman"/>
                <a:ea typeface="Calibri"/>
              </a:rPr>
              <a:t>Aussi de nombreux pavages irréguliers:</a:t>
            </a:r>
            <a:endParaRPr b="0" lang="en-US" sz="2400" spc="-1" strike="noStrike">
              <a:solidFill>
                <a:srgbClr val="000000"/>
              </a:solidFill>
              <a:latin typeface="Calibri"/>
            </a:endParaRPr>
          </a:p>
        </p:txBody>
      </p:sp>
      <p:pic>
        <p:nvPicPr>
          <p:cNvPr id="882" name="Google Shape;118;p5" descr=""/>
          <p:cNvPicPr/>
          <p:nvPr/>
        </p:nvPicPr>
        <p:blipFill>
          <a:blip r:embed="rId1"/>
          <a:stretch/>
        </p:blipFill>
        <p:spPr>
          <a:xfrm>
            <a:off x="0" y="-118800"/>
            <a:ext cx="2198880" cy="1184400"/>
          </a:xfrm>
          <a:prstGeom prst="rect">
            <a:avLst/>
          </a:prstGeom>
          <a:ln w="0">
            <a:noFill/>
          </a:ln>
        </p:spPr>
      </p:pic>
      <p:sp>
        <p:nvSpPr>
          <p:cNvPr id="88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84" name="Google Shape;120;p5"/>
          <p:cNvCxnSpPr/>
          <p:nvPr/>
        </p:nvCxnSpPr>
        <p:spPr>
          <a:xfrm flipV="1">
            <a:off x="2271600" y="721800"/>
            <a:ext cx="9921240" cy="15120"/>
          </a:xfrm>
          <a:prstGeom prst="straightConnector1">
            <a:avLst/>
          </a:prstGeom>
          <a:ln w="28575">
            <a:solidFill>
              <a:srgbClr val="4f4e6b"/>
            </a:solidFill>
            <a:round/>
          </a:ln>
        </p:spPr>
      </p:cxnSp>
      <p:grpSp>
        <p:nvGrpSpPr>
          <p:cNvPr id="885" name="Groupe 12"/>
          <p:cNvGrpSpPr/>
          <p:nvPr/>
        </p:nvGrpSpPr>
        <p:grpSpPr>
          <a:xfrm>
            <a:off x="500760" y="1974600"/>
            <a:ext cx="11374560" cy="3270960"/>
            <a:chOff x="500760" y="1974600"/>
            <a:chExt cx="11374560" cy="3270960"/>
          </a:xfrm>
        </p:grpSpPr>
        <p:pic>
          <p:nvPicPr>
            <p:cNvPr id="886" name="Image 10" descr=""/>
            <p:cNvPicPr/>
            <p:nvPr/>
          </p:nvPicPr>
          <p:blipFill>
            <a:blip r:embed="rId2"/>
            <a:stretch/>
          </p:blipFill>
          <p:spPr>
            <a:xfrm>
              <a:off x="500760" y="2247480"/>
              <a:ext cx="11374560" cy="2998080"/>
            </a:xfrm>
            <a:prstGeom prst="rect">
              <a:avLst/>
            </a:prstGeom>
            <a:ln w="0">
              <a:noFill/>
            </a:ln>
          </p:spPr>
        </p:pic>
        <p:sp>
          <p:nvSpPr>
            <p:cNvPr id="887" name="Rectangle 11"/>
            <p:cNvSpPr/>
            <p:nvPr/>
          </p:nvSpPr>
          <p:spPr>
            <a:xfrm>
              <a:off x="907920" y="1974600"/>
              <a:ext cx="5012640" cy="408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400" spc="-1" strike="noStrike">
                <a:solidFill>
                  <a:schemeClr val="lt1"/>
                </a:solidFill>
                <a:latin typeface="Arial"/>
                <a:ea typeface="Arial"/>
              </a:endParaRPr>
            </a:p>
          </p:txBody>
        </p:sp>
      </p:gr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89" name="Google Shape;115;p5"/>
          <p:cNvSpPr/>
          <p:nvPr/>
        </p:nvSpPr>
        <p:spPr>
          <a:xfrm>
            <a:off x="108720" y="938520"/>
            <a:ext cx="11907720" cy="412200"/>
          </a:xfrm>
          <a:prstGeom prst="rect">
            <a:avLst/>
          </a:prstGeom>
          <a:noFill/>
          <a:ln w="0">
            <a:noFill/>
          </a:ln>
        </p:spPr>
        <p:style>
          <a:lnRef idx="0"/>
          <a:fillRef idx="0"/>
          <a:effectRef idx="0"/>
          <a:fontRef idx="minor"/>
        </p:style>
        <p:txBody>
          <a:bodyPr lIns="0" rIns="0" tIns="46800" bIns="0" anchor="t">
            <a:spAutoFit/>
          </a:bodyPr>
          <a:p>
            <a:pPr marL="241200" indent="-209520">
              <a:lnSpc>
                <a:spcPct val="100000"/>
              </a:lnSpc>
              <a:buClr>
                <a:srgbClr val="000000"/>
              </a:buClr>
              <a:buFont typeface="Arial"/>
              <a:buChar char="•"/>
            </a:pPr>
            <a:r>
              <a:rPr b="0" lang="fr-FR" sz="2400" spc="-1" strike="noStrike">
                <a:solidFill>
                  <a:schemeClr val="dk1"/>
                </a:solidFill>
                <a:latin typeface="Times New Roman"/>
                <a:ea typeface="Calibri"/>
              </a:rPr>
              <a:t>D’autres pavages irréguliers: </a:t>
            </a:r>
            <a:endParaRPr b="0" lang="en-US" sz="2400" spc="-1" strike="noStrike">
              <a:solidFill>
                <a:srgbClr val="000000"/>
              </a:solidFill>
              <a:latin typeface="Calibri"/>
            </a:endParaRPr>
          </a:p>
        </p:txBody>
      </p:sp>
      <p:pic>
        <p:nvPicPr>
          <p:cNvPr id="890" name="Google Shape;118;p5" descr=""/>
          <p:cNvPicPr/>
          <p:nvPr/>
        </p:nvPicPr>
        <p:blipFill>
          <a:blip r:embed="rId1"/>
          <a:stretch/>
        </p:blipFill>
        <p:spPr>
          <a:xfrm>
            <a:off x="0" y="-118800"/>
            <a:ext cx="2198880" cy="1184400"/>
          </a:xfrm>
          <a:prstGeom prst="rect">
            <a:avLst/>
          </a:prstGeom>
          <a:ln w="0">
            <a:noFill/>
          </a:ln>
        </p:spPr>
      </p:pic>
      <p:sp>
        <p:nvSpPr>
          <p:cNvPr id="89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892" name="Google Shape;120;p5"/>
          <p:cNvCxnSpPr/>
          <p:nvPr/>
        </p:nvCxnSpPr>
        <p:spPr>
          <a:xfrm flipV="1">
            <a:off x="2271600" y="721800"/>
            <a:ext cx="9921240" cy="15120"/>
          </a:xfrm>
          <a:prstGeom prst="straightConnector1">
            <a:avLst/>
          </a:prstGeom>
          <a:ln w="28575">
            <a:solidFill>
              <a:srgbClr val="4f4e6b"/>
            </a:solidFill>
            <a:round/>
          </a:ln>
        </p:spPr>
      </p:cxnSp>
      <p:pic>
        <p:nvPicPr>
          <p:cNvPr id="893" name="Image 4" descr=""/>
          <p:cNvPicPr/>
          <p:nvPr/>
        </p:nvPicPr>
        <p:blipFill>
          <a:blip r:embed="rId2"/>
          <a:stretch/>
        </p:blipFill>
        <p:spPr>
          <a:xfrm>
            <a:off x="1412280" y="1883160"/>
            <a:ext cx="3931560" cy="3515040"/>
          </a:xfrm>
          <a:prstGeom prst="rect">
            <a:avLst/>
          </a:prstGeom>
          <a:ln w="0">
            <a:noFill/>
          </a:ln>
        </p:spPr>
      </p:pic>
      <p:pic>
        <p:nvPicPr>
          <p:cNvPr id="894" name="Image 6" descr=""/>
          <p:cNvPicPr/>
          <p:nvPr/>
        </p:nvPicPr>
        <p:blipFill>
          <a:blip r:embed="rId3"/>
          <a:stretch/>
        </p:blipFill>
        <p:spPr>
          <a:xfrm>
            <a:off x="6528240" y="1883160"/>
            <a:ext cx="4730040" cy="3515040"/>
          </a:xfrm>
          <a:prstGeom prst="rect">
            <a:avLst/>
          </a:prstGeom>
          <a:ln w="0">
            <a:noFill/>
          </a:ln>
        </p:spPr>
      </p:pic>
      <p:sp>
        <p:nvSpPr>
          <p:cNvPr id="895" name="Rectangle 9"/>
          <p:cNvSpPr/>
          <p:nvPr/>
        </p:nvSpPr>
        <p:spPr>
          <a:xfrm>
            <a:off x="1393200" y="5519160"/>
            <a:ext cx="3931560" cy="511560"/>
          </a:xfrm>
          <a:prstGeom prst="rect">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200" spc="-1" strike="noStrike">
                <a:solidFill>
                  <a:schemeClr val="dk1"/>
                </a:solidFill>
                <a:latin typeface="Times New Roman"/>
                <a:ea typeface="Arial"/>
              </a:rPr>
              <a:t>Pavage apériodique de Penrose </a:t>
            </a:r>
            <a:endParaRPr b="0" lang="en-US" sz="2200" spc="-1" strike="noStrike">
              <a:solidFill>
                <a:srgbClr val="000000"/>
              </a:solidFill>
              <a:latin typeface="Calibri"/>
            </a:endParaRPr>
          </a:p>
        </p:txBody>
      </p:sp>
      <p:sp>
        <p:nvSpPr>
          <p:cNvPr id="896" name="Rectangle 10"/>
          <p:cNvSpPr/>
          <p:nvPr/>
        </p:nvSpPr>
        <p:spPr>
          <a:xfrm>
            <a:off x="6912360" y="5508000"/>
            <a:ext cx="3931560" cy="511560"/>
          </a:xfrm>
          <a:prstGeom prst="rect">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200" spc="-1" strike="noStrike">
                <a:solidFill>
                  <a:schemeClr val="dk1"/>
                </a:solidFill>
                <a:latin typeface="Times New Roman"/>
                <a:ea typeface="Arial"/>
              </a:rPr>
              <a:t>Pavage périodique d’Escher  </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3" name="Google Shape;115;p5"/>
          <p:cNvSpPr/>
          <p:nvPr/>
        </p:nvSpPr>
        <p:spPr>
          <a:xfrm>
            <a:off x="228600" y="1771560"/>
            <a:ext cx="540900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Exemple: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L’illusion de l’échiquier.</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Plusieurs mécanismes sont en jeu, du très bas niveau (renforcement local des contrastes) au très haut niveau (interprétation de l’ombre et reconnaissance d’un échiquier). </a:t>
            </a:r>
            <a:endParaRPr b="0" lang="en-US" sz="2400" spc="-1" strike="noStrike">
              <a:solidFill>
                <a:srgbClr val="000000"/>
              </a:solidFill>
              <a:latin typeface="Calibri"/>
            </a:endParaRPr>
          </a:p>
        </p:txBody>
      </p:sp>
      <p:pic>
        <p:nvPicPr>
          <p:cNvPr id="154" name="Google Shape;118;p5" descr=""/>
          <p:cNvPicPr/>
          <p:nvPr/>
        </p:nvPicPr>
        <p:blipFill>
          <a:blip r:embed="rId1"/>
          <a:stretch/>
        </p:blipFill>
        <p:spPr>
          <a:xfrm>
            <a:off x="0" y="-118800"/>
            <a:ext cx="2198880" cy="1184400"/>
          </a:xfrm>
          <a:prstGeom prst="rect">
            <a:avLst/>
          </a:prstGeom>
          <a:ln w="0">
            <a:noFill/>
          </a:ln>
        </p:spPr>
      </p:pic>
      <p:sp>
        <p:nvSpPr>
          <p:cNvPr id="15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56" name="Google Shape;120;p5"/>
          <p:cNvCxnSpPr/>
          <p:nvPr/>
        </p:nvCxnSpPr>
        <p:spPr>
          <a:xfrm flipV="1">
            <a:off x="2271600" y="721800"/>
            <a:ext cx="9921240" cy="15120"/>
          </a:xfrm>
          <a:prstGeom prst="straightConnector1">
            <a:avLst/>
          </a:prstGeom>
          <a:ln w="28575">
            <a:solidFill>
              <a:srgbClr val="4f4e6b"/>
            </a:solidFill>
            <a:round/>
          </a:ln>
        </p:spPr>
      </p:cxnSp>
      <p:pic>
        <p:nvPicPr>
          <p:cNvPr id="157" name="Image 7" descr=""/>
          <p:cNvPicPr/>
          <p:nvPr/>
        </p:nvPicPr>
        <p:blipFill>
          <a:blip r:embed="rId2"/>
          <a:stretch/>
        </p:blipFill>
        <p:spPr>
          <a:xfrm>
            <a:off x="5910840" y="1429200"/>
            <a:ext cx="6171120" cy="4926600"/>
          </a:xfrm>
          <a:prstGeom prst="rect">
            <a:avLst/>
          </a:prstGeom>
          <a:ln w="0">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898"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Pavages et maillages </a:t>
            </a:r>
            <a:endParaRPr b="0" lang="en-US" sz="3200" spc="-1" strike="noStrike">
              <a:solidFill>
                <a:srgbClr val="000000"/>
              </a:solidFill>
              <a:latin typeface="Calibri"/>
            </a:endParaRPr>
          </a:p>
        </p:txBody>
      </p:sp>
      <p:sp>
        <p:nvSpPr>
          <p:cNvPr id="899" name="Google Shape;115;p5"/>
          <p:cNvSpPr/>
          <p:nvPr/>
        </p:nvSpPr>
        <p:spPr>
          <a:xfrm>
            <a:off x="130680" y="1771560"/>
            <a:ext cx="1192968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A tout pavage du plan on peut associer un graphe où les </a:t>
            </a:r>
            <a:r>
              <a:rPr b="0" lang="fr-FR" sz="2400" spc="-1" strike="noStrike">
                <a:solidFill>
                  <a:schemeClr val="accent1"/>
                </a:solidFill>
                <a:latin typeface="Times New Roman"/>
                <a:ea typeface="Calibri"/>
              </a:rPr>
              <a:t>sommets</a:t>
            </a:r>
            <a:r>
              <a:rPr b="0" lang="fr-FR" sz="2400" spc="-1" strike="noStrike">
                <a:solidFill>
                  <a:schemeClr val="dk1"/>
                </a:solidFill>
                <a:latin typeface="Times New Roman"/>
                <a:ea typeface="Calibri"/>
              </a:rPr>
              <a:t> (nœuds) représentent les cellules élémentaires, et où les arêtes représentent la relation d’</a:t>
            </a:r>
            <a:r>
              <a:rPr b="0" lang="fr-FR" sz="2400" spc="-1" strike="noStrike">
                <a:solidFill>
                  <a:schemeClr val="accent1"/>
                </a:solidFill>
                <a:latin typeface="Times New Roman"/>
                <a:ea typeface="Calibri"/>
              </a:rPr>
              <a:t>adjacence</a:t>
            </a:r>
            <a:r>
              <a:rPr b="0" lang="fr-FR" sz="2400" spc="-1" strike="noStrike">
                <a:solidFill>
                  <a:schemeClr val="dk1"/>
                </a:solidFill>
                <a:latin typeface="Times New Roman"/>
                <a:ea typeface="Calibri"/>
              </a:rPr>
              <a:t> entre les cellules (2 cellules sont adjacentes si elles ont un côté en commun). Un tel graphe est un maillage du plan.</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pavages et les maillages réguliers sont duaux:  </a:t>
            </a:r>
            <a:endParaRPr b="0" lang="en-US" sz="2400" spc="-1" strike="noStrike">
              <a:solidFill>
                <a:srgbClr val="000000"/>
              </a:solidFill>
              <a:latin typeface="Calibri"/>
            </a:endParaRPr>
          </a:p>
        </p:txBody>
      </p:sp>
      <p:pic>
        <p:nvPicPr>
          <p:cNvPr id="900" name="Google Shape;118;p5" descr=""/>
          <p:cNvPicPr/>
          <p:nvPr/>
        </p:nvPicPr>
        <p:blipFill>
          <a:blip r:embed="rId1"/>
          <a:stretch/>
        </p:blipFill>
        <p:spPr>
          <a:xfrm>
            <a:off x="0" y="-118800"/>
            <a:ext cx="2198880" cy="1184400"/>
          </a:xfrm>
          <a:prstGeom prst="rect">
            <a:avLst/>
          </a:prstGeom>
          <a:ln w="0">
            <a:noFill/>
          </a:ln>
        </p:spPr>
      </p:pic>
      <p:sp>
        <p:nvSpPr>
          <p:cNvPr id="90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0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04" name="Google Shape;115;p5"/>
          <p:cNvSpPr/>
          <p:nvPr/>
        </p:nvSpPr>
        <p:spPr>
          <a:xfrm>
            <a:off x="2743200" y="4843800"/>
            <a:ext cx="6704640" cy="16066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1" lang="en-US" sz="2400" spc="-1" strike="noStrike">
                <a:solidFill>
                  <a:schemeClr val="dk1"/>
                </a:solidFill>
                <a:latin typeface="Times New Roman"/>
                <a:ea typeface="Calibri"/>
              </a:rPr>
              <a:t>Questions:</a:t>
            </a: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0" lang="en-US" sz="2400" spc="-1" strike="noStrike">
                <a:solidFill>
                  <a:schemeClr val="dk1"/>
                </a:solidFill>
                <a:latin typeface="Times New Roman"/>
                <a:ea typeface="Calibri"/>
              </a:rPr>
              <a:t>Représentation dans </a:t>
            </a: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0" lang="en-US" sz="2400" spc="-1" strike="noStrike">
                <a:solidFill>
                  <a:schemeClr val="dk1"/>
                </a:solidFill>
                <a:latin typeface="Times New Roman"/>
                <a:ea typeface="Calibri"/>
              </a:rPr>
              <a:t>Combien de directions?</a:t>
            </a:r>
            <a:endParaRPr b="0" lang="en-US" sz="2400" spc="-1" strike="noStrike">
              <a:solidFill>
                <a:srgbClr val="000000"/>
              </a:solidFill>
              <a:latin typeface="Calibri"/>
            </a:endParaRPr>
          </a:p>
          <a:p>
            <a:pPr lvl="1" marL="698400" indent="-235440">
              <a:lnSpc>
                <a:spcPct val="100000"/>
              </a:lnSpc>
              <a:spcBef>
                <a:spcPts val="255"/>
              </a:spcBef>
              <a:buClr>
                <a:srgbClr val="000000"/>
              </a:buClr>
              <a:buFont typeface="Arial"/>
              <a:buChar char="•"/>
            </a:pPr>
            <a:r>
              <a:rPr b="0" lang="en-US" sz="2400" spc="-1" strike="noStrike">
                <a:solidFill>
                  <a:schemeClr val="dk1"/>
                </a:solidFill>
                <a:latin typeface="Times New Roman"/>
                <a:ea typeface="Calibri"/>
              </a:rPr>
              <a:t>Récursivité?</a:t>
            </a:r>
            <a:endParaRPr b="0" lang="en-US" sz="2400" spc="-1" strike="noStrike">
              <a:solidFill>
                <a:srgbClr val="000000"/>
              </a:solidFill>
              <a:latin typeface="Calibri"/>
            </a:endParaRPr>
          </a:p>
        </p:txBody>
      </p:sp>
      <p:pic>
        <p:nvPicPr>
          <p:cNvPr id="905" name="Google Shape;118;p5" descr=""/>
          <p:cNvPicPr/>
          <p:nvPr/>
        </p:nvPicPr>
        <p:blipFill>
          <a:blip r:embed="rId1"/>
          <a:stretch/>
        </p:blipFill>
        <p:spPr>
          <a:xfrm>
            <a:off x="0" y="-118800"/>
            <a:ext cx="2198880" cy="1184400"/>
          </a:xfrm>
          <a:prstGeom prst="rect">
            <a:avLst/>
          </a:prstGeom>
          <a:ln w="0">
            <a:noFill/>
          </a:ln>
        </p:spPr>
      </p:pic>
      <p:sp>
        <p:nvSpPr>
          <p:cNvPr id="9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07" name="Google Shape;120;p5"/>
          <p:cNvCxnSpPr/>
          <p:nvPr/>
        </p:nvCxnSpPr>
        <p:spPr>
          <a:xfrm flipV="1">
            <a:off x="2271600" y="721800"/>
            <a:ext cx="9921240" cy="15120"/>
          </a:xfrm>
          <a:prstGeom prst="straightConnector1">
            <a:avLst/>
          </a:prstGeom>
          <a:ln w="28575">
            <a:solidFill>
              <a:srgbClr val="4f4e6b"/>
            </a:solidFill>
            <a:round/>
          </a:ln>
        </p:spPr>
      </p:cxnSp>
      <p:pic>
        <p:nvPicPr>
          <p:cNvPr id="908" name="Image 4" descr=""/>
          <p:cNvPicPr/>
          <p:nvPr/>
        </p:nvPicPr>
        <p:blipFill>
          <a:blip r:embed="rId2"/>
          <a:stretch/>
        </p:blipFill>
        <p:spPr>
          <a:xfrm>
            <a:off x="838080" y="973800"/>
            <a:ext cx="10590840" cy="3741840"/>
          </a:xfrm>
          <a:prstGeom prst="rect">
            <a:avLst/>
          </a:prstGeom>
          <a:ln w="0">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10"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Maillage et connexité </a:t>
            </a:r>
            <a:endParaRPr b="0" lang="en-US" sz="3200" spc="-1" strike="noStrike">
              <a:solidFill>
                <a:srgbClr val="000000"/>
              </a:solidFill>
              <a:latin typeface="Calibri"/>
            </a:endParaRPr>
          </a:p>
        </p:txBody>
      </p:sp>
      <p:sp>
        <p:nvSpPr>
          <p:cNvPr id="911" name="Google Shape;115;p5"/>
          <p:cNvSpPr/>
          <p:nvPr/>
        </p:nvSpPr>
        <p:spPr>
          <a:xfrm>
            <a:off x="163440" y="1771560"/>
            <a:ext cx="1190772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relations topologiques dans les images discrètes sont définies à partir de la relation de connexité induite par le graphe du maillage , où  représente les sommets et  les arêtes.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Soient  et  2 points de par définition  et  sont voisins si:</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912" name="Google Shape;118;p5" descr=""/>
          <p:cNvPicPr/>
          <p:nvPr/>
        </p:nvPicPr>
        <p:blipFill>
          <a:blip r:embed="rId1"/>
          <a:stretch/>
        </p:blipFill>
        <p:spPr>
          <a:xfrm>
            <a:off x="0" y="-118800"/>
            <a:ext cx="2198880" cy="1184400"/>
          </a:xfrm>
          <a:prstGeom prst="rect">
            <a:avLst/>
          </a:prstGeom>
          <a:ln w="0">
            <a:noFill/>
          </a:ln>
        </p:spPr>
      </p:pic>
      <p:sp>
        <p:nvSpPr>
          <p:cNvPr id="91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14" name="Google Shape;120;p5"/>
          <p:cNvCxnSpPr/>
          <p:nvPr/>
        </p:nvCxnSpPr>
        <p:spPr>
          <a:xfrm flipV="1">
            <a:off x="2271600" y="721800"/>
            <a:ext cx="9921240" cy="15120"/>
          </a:xfrm>
          <a:prstGeom prst="straightConnector1">
            <a:avLst/>
          </a:prstGeom>
          <a:ln w="28575">
            <a:solidFill>
              <a:srgbClr val="4f4e6b"/>
            </a:solidFill>
            <a:round/>
          </a:ln>
        </p:spPr>
      </p:cxnSp>
      <p:pic>
        <p:nvPicPr>
          <p:cNvPr id="915" name="Image 6" descr=""/>
          <p:cNvPicPr/>
          <p:nvPr/>
        </p:nvPicPr>
        <p:blipFill>
          <a:blip r:embed="rId2"/>
          <a:stretch/>
        </p:blipFill>
        <p:spPr>
          <a:xfrm>
            <a:off x="2199960" y="4956480"/>
            <a:ext cx="8053200" cy="1552320"/>
          </a:xfrm>
          <a:prstGeom prst="rect">
            <a:avLst/>
          </a:prstGeom>
          <a:ln w="0">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17" name="Google Shape;115;p5"/>
          <p:cNvSpPr/>
          <p:nvPr/>
        </p:nvSpPr>
        <p:spPr>
          <a:xfrm>
            <a:off x="97920" y="911880"/>
            <a:ext cx="1196244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clôture transitive de la relation de voisinage est une relation d’équivalence « il existe un chemin connexe entre  et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classes d’équivalence de cette relation s’appellent les composantes connexes de </a:t>
            </a:r>
            <a:endParaRPr b="0" lang="en-US" sz="2400" spc="-1" strike="noStrike">
              <a:solidFill>
                <a:srgbClr val="000000"/>
              </a:solidFill>
              <a:latin typeface="Calibri"/>
            </a:endParaRPr>
          </a:p>
        </p:txBody>
      </p:sp>
      <p:pic>
        <p:nvPicPr>
          <p:cNvPr id="918" name="Google Shape;118;p5" descr=""/>
          <p:cNvPicPr/>
          <p:nvPr/>
        </p:nvPicPr>
        <p:blipFill>
          <a:blip r:embed="rId1"/>
          <a:stretch/>
        </p:blipFill>
        <p:spPr>
          <a:xfrm>
            <a:off x="0" y="-118800"/>
            <a:ext cx="2198880" cy="1184400"/>
          </a:xfrm>
          <a:prstGeom prst="rect">
            <a:avLst/>
          </a:prstGeom>
          <a:ln w="0">
            <a:noFill/>
          </a:ln>
        </p:spPr>
      </p:pic>
      <p:sp>
        <p:nvSpPr>
          <p:cNvPr id="91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2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22" name="PlaceHolder 1"/>
          <p:cNvSpPr>
            <a:spLocks noGrp="1"/>
          </p:cNvSpPr>
          <p:nvPr>
            <p:ph type="title"/>
          </p:nvPr>
        </p:nvSpPr>
        <p:spPr>
          <a:xfrm>
            <a:off x="322920" y="688320"/>
            <a:ext cx="63378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Topologie dans la maille carrée</a:t>
            </a:r>
            <a:endParaRPr b="0" lang="en-US" sz="3200" spc="-1" strike="noStrike">
              <a:solidFill>
                <a:srgbClr val="000000"/>
              </a:solidFill>
              <a:latin typeface="Calibri"/>
            </a:endParaRPr>
          </a:p>
        </p:txBody>
      </p:sp>
      <p:sp>
        <p:nvSpPr>
          <p:cNvPr id="923" name="Google Shape;115;p5"/>
          <p:cNvSpPr/>
          <p:nvPr/>
        </p:nvSpPr>
        <p:spPr>
          <a:xfrm>
            <a:off x="76320" y="1771560"/>
            <a:ext cx="119296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la maille carrée, la notion de trou dans un objet  qui doit correspondre à une composante connexe finie du complémentaire  n’est pas bien définie…</a:t>
            </a:r>
            <a:endParaRPr b="0" lang="en-US" sz="2400" spc="-1" strike="noStrike">
              <a:solidFill>
                <a:srgbClr val="000000"/>
              </a:solidFill>
              <a:latin typeface="Calibri"/>
            </a:endParaRPr>
          </a:p>
        </p:txBody>
      </p:sp>
      <p:pic>
        <p:nvPicPr>
          <p:cNvPr id="924" name="Google Shape;118;p5" descr=""/>
          <p:cNvPicPr/>
          <p:nvPr/>
        </p:nvPicPr>
        <p:blipFill>
          <a:blip r:embed="rId1"/>
          <a:stretch/>
        </p:blipFill>
        <p:spPr>
          <a:xfrm>
            <a:off x="0" y="-118800"/>
            <a:ext cx="2198880" cy="1184400"/>
          </a:xfrm>
          <a:prstGeom prst="rect">
            <a:avLst/>
          </a:prstGeom>
          <a:ln w="0">
            <a:noFill/>
          </a:ln>
        </p:spPr>
      </p:pic>
      <p:sp>
        <p:nvSpPr>
          <p:cNvPr id="925"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26" name="Google Shape;120;p5"/>
          <p:cNvCxnSpPr/>
          <p:nvPr/>
        </p:nvCxnSpPr>
        <p:spPr>
          <a:xfrm flipV="1">
            <a:off x="2271600" y="721800"/>
            <a:ext cx="9921240" cy="15120"/>
          </a:xfrm>
          <a:prstGeom prst="straightConnector1">
            <a:avLst/>
          </a:prstGeom>
          <a:ln w="28575">
            <a:solidFill>
              <a:srgbClr val="4f4e6b"/>
            </a:solidFill>
            <a:round/>
          </a:ln>
        </p:spPr>
      </p:cxnSp>
      <p:pic>
        <p:nvPicPr>
          <p:cNvPr id="927" name="Image 4" descr=""/>
          <p:cNvPicPr/>
          <p:nvPr/>
        </p:nvPicPr>
        <p:blipFill>
          <a:blip r:embed="rId2"/>
          <a:stretch/>
        </p:blipFill>
        <p:spPr>
          <a:xfrm>
            <a:off x="470160" y="3521880"/>
            <a:ext cx="4830120" cy="2464200"/>
          </a:xfrm>
          <a:prstGeom prst="rect">
            <a:avLst/>
          </a:prstGeom>
          <a:ln w="0">
            <a:noFill/>
          </a:ln>
        </p:spPr>
      </p:pic>
      <p:sp>
        <p:nvSpPr>
          <p:cNvPr id="928" name="Google Shape;115;p5"/>
          <p:cNvSpPr/>
          <p:nvPr/>
        </p:nvSpPr>
        <p:spPr>
          <a:xfrm>
            <a:off x="5910840" y="3516120"/>
            <a:ext cx="6094800" cy="22410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Ce problème est lié à la validité du théorème de Jordan, selon lequel une courbe simple fermée sépare le plan en 2 composantes connexes, dont une bornée.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30" name="Google Shape;115;p5"/>
          <p:cNvSpPr/>
          <p:nvPr/>
        </p:nvSpPr>
        <p:spPr>
          <a:xfrm>
            <a:off x="171000" y="947880"/>
            <a:ext cx="11848680" cy="412200"/>
          </a:xfrm>
          <a:prstGeom prst="rect">
            <a:avLst/>
          </a:prstGeom>
          <a:noFill/>
          <a:ln w="0">
            <a:noFill/>
          </a:ln>
        </p:spPr>
        <p:style>
          <a:lnRef idx="0"/>
          <a:fillRef idx="0"/>
          <a:effectRef idx="0"/>
          <a:fontRef idx="minor"/>
        </p:style>
        <p:txBody>
          <a:bodyPr lIns="0" rIns="0" tIns="46800" bIns="0" anchor="t">
            <a:spAutoFit/>
          </a:bodyPr>
          <a:p>
            <a:pPr marL="31680">
              <a:lnSpc>
                <a:spcPct val="10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sauf si on considère des connexités différentes pour  et pour </a:t>
            </a:r>
            <a:endParaRPr b="0" lang="en-US" sz="2400" spc="-1" strike="noStrike">
              <a:solidFill>
                <a:srgbClr val="000000"/>
              </a:solidFill>
              <a:latin typeface="Calibri"/>
            </a:endParaRPr>
          </a:p>
        </p:txBody>
      </p:sp>
      <p:pic>
        <p:nvPicPr>
          <p:cNvPr id="931" name="Google Shape;118;p5" descr=""/>
          <p:cNvPicPr/>
          <p:nvPr/>
        </p:nvPicPr>
        <p:blipFill>
          <a:blip r:embed="rId1"/>
          <a:stretch/>
        </p:blipFill>
        <p:spPr>
          <a:xfrm>
            <a:off x="0" y="-118800"/>
            <a:ext cx="2198880" cy="1184400"/>
          </a:xfrm>
          <a:prstGeom prst="rect">
            <a:avLst/>
          </a:prstGeom>
          <a:ln w="0">
            <a:noFill/>
          </a:ln>
        </p:spPr>
      </p:pic>
      <p:sp>
        <p:nvSpPr>
          <p:cNvPr id="93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33" name="Google Shape;120;p5"/>
          <p:cNvCxnSpPr/>
          <p:nvPr/>
        </p:nvCxnSpPr>
        <p:spPr>
          <a:xfrm flipV="1">
            <a:off x="2271600" y="721800"/>
            <a:ext cx="9921240" cy="15120"/>
          </a:xfrm>
          <a:prstGeom prst="straightConnector1">
            <a:avLst/>
          </a:prstGeom>
          <a:ln w="28575">
            <a:solidFill>
              <a:srgbClr val="4f4e6b"/>
            </a:solidFill>
            <a:round/>
          </a:ln>
        </p:spPr>
      </p:cxnSp>
      <p:pic>
        <p:nvPicPr>
          <p:cNvPr id="934" name="Image 6" descr=""/>
          <p:cNvPicPr/>
          <p:nvPr/>
        </p:nvPicPr>
        <p:blipFill>
          <a:blip r:embed="rId2"/>
          <a:stretch/>
        </p:blipFill>
        <p:spPr>
          <a:xfrm>
            <a:off x="1315440" y="1793160"/>
            <a:ext cx="4485960" cy="2175120"/>
          </a:xfrm>
          <a:prstGeom prst="rect">
            <a:avLst/>
          </a:prstGeom>
          <a:ln w="0">
            <a:noFill/>
          </a:ln>
        </p:spPr>
      </p:pic>
      <p:sp>
        <p:nvSpPr>
          <p:cNvPr id="935" name="Google Shape;115;p5"/>
          <p:cNvSpPr/>
          <p:nvPr/>
        </p:nvSpPr>
        <p:spPr>
          <a:xfrm>
            <a:off x="1634760" y="4071960"/>
            <a:ext cx="3956400" cy="777960"/>
          </a:xfrm>
          <a:prstGeom prst="rect">
            <a:avLst/>
          </a:prstGeom>
          <a:noFill/>
          <a:ln w="0">
            <a:solidFill>
              <a:srgbClr val="5b9bd5"/>
            </a:solidFill>
          </a:ln>
        </p:spPr>
        <p:style>
          <a:lnRef idx="0"/>
          <a:fillRef idx="0"/>
          <a:effectRef idx="0"/>
          <a:fontRef idx="minor"/>
        </p:style>
        <p:txBody>
          <a:bodyPr lIns="0" rIns="0" tIns="46800" bIns="0" anchor="t">
            <a:spAutoFit/>
          </a:bodyPr>
          <a:p>
            <a:pPr marL="31680">
              <a:lnSpc>
                <a:spcPct val="100000"/>
              </a:lnSpc>
            </a:pPr>
            <a:r>
              <a:rPr b="0" lang="fr-FR" sz="2400" spc="-1" strike="noStrike">
                <a:solidFill>
                  <a:schemeClr val="dk1"/>
                </a:solidFill>
                <a:latin typeface="Times New Roman"/>
                <a:ea typeface="Calibri"/>
              </a:rPr>
              <a:t>Le théorème de Jordan est vérifié pour ces connexités.</a:t>
            </a:r>
            <a:endParaRPr b="0" lang="en-US" sz="2400" spc="-1" strike="noStrike">
              <a:solidFill>
                <a:srgbClr val="000000"/>
              </a:solidFill>
              <a:latin typeface="Calibri"/>
            </a:endParaRPr>
          </a:p>
        </p:txBody>
      </p:sp>
      <p:pic>
        <p:nvPicPr>
          <p:cNvPr id="936" name="Image 11" descr=""/>
          <p:cNvPicPr/>
          <p:nvPr/>
        </p:nvPicPr>
        <p:blipFill>
          <a:blip r:embed="rId3"/>
          <a:stretch/>
        </p:blipFill>
        <p:spPr>
          <a:xfrm>
            <a:off x="7513920" y="1793160"/>
            <a:ext cx="3218400" cy="2428560"/>
          </a:xfrm>
          <a:prstGeom prst="rect">
            <a:avLst/>
          </a:prstGeom>
          <a:ln w="0">
            <a:noFill/>
          </a:ln>
        </p:spPr>
      </p:pic>
      <p:sp>
        <p:nvSpPr>
          <p:cNvPr id="937" name="Google Shape;115;p5"/>
          <p:cNvSpPr/>
          <p:nvPr/>
        </p:nvSpPr>
        <p:spPr>
          <a:xfrm>
            <a:off x="214560" y="5182200"/>
            <a:ext cx="11848680" cy="1509480"/>
          </a:xfrm>
          <a:prstGeom prst="rect">
            <a:avLst/>
          </a:prstGeom>
          <a:noFill/>
          <a:ln w="0">
            <a:noFill/>
          </a:ln>
        </p:spPr>
        <p:style>
          <a:lnRef idx="0"/>
          <a:fillRef idx="0"/>
          <a:effectRef idx="0"/>
          <a:fontRef idx="minor"/>
        </p:style>
        <p:txBody>
          <a:bodyPr lIns="0" rIns="0" tIns="46800" bIns="0" anchor="t">
            <a:spAutoFit/>
          </a:bodyPr>
          <a:p>
            <a:pPr marL="374760" indent="-343080">
              <a:lnSpc>
                <a:spcPct val="100000"/>
              </a:lnSpc>
              <a:buClr>
                <a:srgbClr val="000000"/>
              </a:buClr>
              <a:buFont typeface="Arial"/>
              <a:buChar char="•"/>
            </a:pPr>
            <a:r>
              <a:rPr b="1" lang="fr-FR" sz="2400" spc="-1" strike="noStrike">
                <a:solidFill>
                  <a:schemeClr val="dk1"/>
                </a:solidFill>
                <a:latin typeface="Times New Roman"/>
                <a:ea typeface="Calibri"/>
              </a:rPr>
              <a:t>Questions:</a:t>
            </a:r>
            <a:endParaRPr b="0" lang="en-US" sz="2400" spc="-1" strike="noStrike">
              <a:solidFill>
                <a:srgbClr val="000000"/>
              </a:solidFill>
              <a:latin typeface="Calibri"/>
            </a:endParaRPr>
          </a:p>
          <a:p>
            <a:pPr marL="31680">
              <a:lnSpc>
                <a:spcPct val="100000"/>
              </a:lnSpc>
            </a:pPr>
            <a:r>
              <a:rPr b="0" lang="fr-FR" sz="2400" spc="-1" strike="noStrike">
                <a:solidFill>
                  <a:schemeClr val="dk1"/>
                </a:solidFill>
                <a:latin typeface="Times New Roman"/>
                <a:ea typeface="Calibri"/>
              </a:rPr>
              <a:t>Combien de composantes connexes, combien de trous compte l’image ci-contre?</a:t>
            </a:r>
            <a:endParaRPr b="0" lang="en-US" sz="2400" spc="-1" strike="noStrike">
              <a:solidFill>
                <a:srgbClr val="000000"/>
              </a:solidFill>
              <a:latin typeface="Calibri"/>
            </a:endParaRPr>
          </a:p>
          <a:p>
            <a:pPr marL="31680">
              <a:lnSpc>
                <a:spcPct val="10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en (8,4) connexité?</a:t>
            </a:r>
            <a:endParaRPr b="0" lang="en-US" sz="2400" spc="-1" strike="noStrike">
              <a:solidFill>
                <a:srgbClr val="000000"/>
              </a:solidFill>
              <a:latin typeface="Calibri"/>
            </a:endParaRPr>
          </a:p>
          <a:p>
            <a:pPr marL="31680">
              <a:lnSpc>
                <a:spcPct val="10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en (4,8) connexité?</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39" name="PlaceHolder 1"/>
          <p:cNvSpPr>
            <a:spLocks noGrp="1"/>
          </p:cNvSpPr>
          <p:nvPr>
            <p:ph type="title"/>
          </p:nvPr>
        </p:nvSpPr>
        <p:spPr>
          <a:xfrm>
            <a:off x="322920" y="688320"/>
            <a:ext cx="6795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Métrique dans la maille carrée</a:t>
            </a:r>
            <a:endParaRPr b="0" lang="en-US" sz="3200" spc="-1" strike="noStrike">
              <a:solidFill>
                <a:srgbClr val="000000"/>
              </a:solidFill>
              <a:latin typeface="Calibri"/>
            </a:endParaRPr>
          </a:p>
        </p:txBody>
      </p:sp>
      <p:sp>
        <p:nvSpPr>
          <p:cNvPr id="940" name="Google Shape;115;p5"/>
          <p:cNvSpPr/>
          <p:nvPr/>
        </p:nvSpPr>
        <p:spPr>
          <a:xfrm>
            <a:off x="108720" y="1771560"/>
            <a:ext cx="1197324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graphe du maillage induit également une distance dans le plan discret, la distance entre 2 points  et  étant définie par la longueur du plus court chemin connecté entre  et . En pondérant toutes les arêtes du maillage par la valeur 1, On trouve:</a:t>
            </a:r>
            <a:endParaRPr b="0" lang="en-US" sz="2400" spc="-1" strike="noStrike">
              <a:solidFill>
                <a:srgbClr val="000000"/>
              </a:solidFill>
              <a:latin typeface="Calibri"/>
            </a:endParaRPr>
          </a:p>
        </p:txBody>
      </p:sp>
      <p:pic>
        <p:nvPicPr>
          <p:cNvPr id="941" name="Google Shape;118;p5" descr=""/>
          <p:cNvPicPr/>
          <p:nvPr/>
        </p:nvPicPr>
        <p:blipFill>
          <a:blip r:embed="rId1"/>
          <a:stretch/>
        </p:blipFill>
        <p:spPr>
          <a:xfrm>
            <a:off x="0" y="-118800"/>
            <a:ext cx="2198880" cy="1184400"/>
          </a:xfrm>
          <a:prstGeom prst="rect">
            <a:avLst/>
          </a:prstGeom>
          <a:ln w="0">
            <a:noFill/>
          </a:ln>
        </p:spPr>
      </p:pic>
      <p:sp>
        <p:nvSpPr>
          <p:cNvPr id="94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43" name="Google Shape;120;p5"/>
          <p:cNvCxnSpPr/>
          <p:nvPr/>
        </p:nvCxnSpPr>
        <p:spPr>
          <a:xfrm flipV="1">
            <a:off x="2271600" y="721800"/>
            <a:ext cx="9921240" cy="15120"/>
          </a:xfrm>
          <a:prstGeom prst="straightConnector1">
            <a:avLst/>
          </a:prstGeom>
          <a:ln w="28575">
            <a:solidFill>
              <a:srgbClr val="4f4e6b"/>
            </a:solidFill>
            <a:round/>
          </a:ln>
        </p:spPr>
      </p:cxnSp>
      <p:pic>
        <p:nvPicPr>
          <p:cNvPr id="944" name="Image 4" descr=""/>
          <p:cNvPicPr/>
          <p:nvPr/>
        </p:nvPicPr>
        <p:blipFill>
          <a:blip r:embed="rId2"/>
          <a:stretch/>
        </p:blipFill>
        <p:spPr>
          <a:xfrm>
            <a:off x="3816000" y="4392000"/>
            <a:ext cx="3911760" cy="1618200"/>
          </a:xfrm>
          <a:prstGeom prst="rect">
            <a:avLst/>
          </a:prstGeom>
          <a:ln w="0">
            <a:noFill/>
          </a:ln>
        </p:spPr>
      </p:pic>
      <p:sp>
        <p:nvSpPr>
          <p:cNvPr id="945" name="Google Shape;115;p5"/>
          <p:cNvSpPr/>
          <p:nvPr/>
        </p:nvSpPr>
        <p:spPr>
          <a:xfrm>
            <a:off x="21600" y="4640760"/>
            <a:ext cx="3989160" cy="1051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200" spc="-1" strike="noStrike">
                <a:solidFill>
                  <a:schemeClr val="dk1"/>
                </a:solidFill>
                <a:latin typeface="Times New Roman"/>
                <a:ea typeface="Calibri"/>
              </a:rPr>
              <a:t>Distance de la 4-connexité</a:t>
            </a:r>
            <a:endParaRPr b="0" lang="en-US" sz="2200" spc="-1" strike="noStrike">
              <a:solidFill>
                <a:srgbClr val="000000"/>
              </a:solidFill>
              <a:latin typeface="Calibri"/>
            </a:endParaRPr>
          </a:p>
          <a:p>
            <a:pPr marL="31680" algn="just">
              <a:lnSpc>
                <a:spcPct val="150000"/>
              </a:lnSpc>
            </a:pPr>
            <a:endParaRPr b="0" lang="en-US" sz="2200" spc="-1" strike="noStrike">
              <a:solidFill>
                <a:srgbClr val="000000"/>
              </a:solidFill>
              <a:latin typeface="Calibri"/>
            </a:endParaRPr>
          </a:p>
        </p:txBody>
      </p:sp>
      <p:sp>
        <p:nvSpPr>
          <p:cNvPr id="946" name="Google Shape;115;p5"/>
          <p:cNvSpPr/>
          <p:nvPr/>
        </p:nvSpPr>
        <p:spPr>
          <a:xfrm>
            <a:off x="7718040" y="4640760"/>
            <a:ext cx="4421880" cy="1051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200" spc="-1" strike="noStrike">
                <a:solidFill>
                  <a:schemeClr val="dk1"/>
                </a:solidFill>
                <a:latin typeface="Times New Roman"/>
                <a:ea typeface="Calibri"/>
              </a:rPr>
              <a:t>Distance de la 8-connexité</a:t>
            </a:r>
            <a:endParaRPr b="0" lang="en-US" sz="2200" spc="-1" strike="noStrike">
              <a:solidFill>
                <a:srgbClr val="000000"/>
              </a:solidFill>
              <a:latin typeface="Calibri"/>
            </a:endParaRPr>
          </a:p>
          <a:p>
            <a:pPr marL="31680" algn="just">
              <a:lnSpc>
                <a:spcPct val="150000"/>
              </a:lnSpc>
            </a:pP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48" name="Google Shape;115;p5"/>
          <p:cNvSpPr/>
          <p:nvPr/>
        </p:nvSpPr>
        <p:spPr>
          <a:xfrm>
            <a:off x="217800" y="922680"/>
            <a:ext cx="1180980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peut aussi pondérer différemment les arêtes du maillage 8 connexe, voire utiliser des maillages plus complexes (des voisinages plus grands):</a:t>
            </a:r>
            <a:endParaRPr b="0" lang="en-US" sz="2400" spc="-1" strike="noStrike">
              <a:solidFill>
                <a:srgbClr val="000000"/>
              </a:solidFill>
              <a:latin typeface="Calibri"/>
            </a:endParaRPr>
          </a:p>
        </p:txBody>
      </p:sp>
      <p:pic>
        <p:nvPicPr>
          <p:cNvPr id="949" name="Google Shape;118;p5" descr=""/>
          <p:cNvPicPr/>
          <p:nvPr/>
        </p:nvPicPr>
        <p:blipFill>
          <a:blip r:embed="rId1"/>
          <a:stretch/>
        </p:blipFill>
        <p:spPr>
          <a:xfrm>
            <a:off x="0" y="-118800"/>
            <a:ext cx="2198880" cy="1184400"/>
          </a:xfrm>
          <a:prstGeom prst="rect">
            <a:avLst/>
          </a:prstGeom>
          <a:ln w="0">
            <a:noFill/>
          </a:ln>
        </p:spPr>
      </p:pic>
      <p:sp>
        <p:nvSpPr>
          <p:cNvPr id="95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Modèles et outils fondamentaux</a:t>
            </a:r>
            <a:endParaRPr b="0" lang="en-US" sz="3200" spc="-1" strike="noStrike">
              <a:solidFill>
                <a:srgbClr val="000000"/>
              </a:solidFill>
              <a:latin typeface="Calibri"/>
            </a:endParaRPr>
          </a:p>
        </p:txBody>
      </p:sp>
      <p:cxnSp>
        <p:nvCxnSpPr>
          <p:cNvPr id="951" name="Google Shape;120;p5"/>
          <p:cNvCxnSpPr/>
          <p:nvPr/>
        </p:nvCxnSpPr>
        <p:spPr>
          <a:xfrm flipV="1">
            <a:off x="2271600" y="721800"/>
            <a:ext cx="9921240" cy="15120"/>
          </a:xfrm>
          <a:prstGeom prst="straightConnector1">
            <a:avLst/>
          </a:prstGeom>
          <a:ln w="28575">
            <a:solidFill>
              <a:srgbClr val="4f4e6b"/>
            </a:solidFill>
            <a:round/>
          </a:ln>
        </p:spPr>
      </p:cxnSp>
      <p:pic>
        <p:nvPicPr>
          <p:cNvPr id="952" name="Image 6" descr=""/>
          <p:cNvPicPr/>
          <p:nvPr/>
        </p:nvPicPr>
        <p:blipFill>
          <a:blip r:embed="rId2"/>
          <a:stretch/>
        </p:blipFill>
        <p:spPr>
          <a:xfrm>
            <a:off x="994680" y="2375640"/>
            <a:ext cx="6280200" cy="1610640"/>
          </a:xfrm>
          <a:prstGeom prst="rect">
            <a:avLst/>
          </a:prstGeom>
          <a:ln w="0">
            <a:noFill/>
          </a:ln>
        </p:spPr>
      </p:pic>
      <p:pic>
        <p:nvPicPr>
          <p:cNvPr id="953" name="Image 8" descr=""/>
          <p:cNvPicPr/>
          <p:nvPr/>
        </p:nvPicPr>
        <p:blipFill>
          <a:blip r:embed="rId3"/>
          <a:stretch/>
        </p:blipFill>
        <p:spPr>
          <a:xfrm>
            <a:off x="8741160" y="3522240"/>
            <a:ext cx="3286440" cy="2594520"/>
          </a:xfrm>
          <a:prstGeom prst="rect">
            <a:avLst/>
          </a:prstGeom>
          <a:ln w="0">
            <a:noFill/>
          </a:ln>
        </p:spPr>
      </p:pic>
      <p:sp>
        <p:nvSpPr>
          <p:cNvPr id="954" name="Google Shape;115;p5"/>
          <p:cNvSpPr/>
          <p:nvPr/>
        </p:nvSpPr>
        <p:spPr>
          <a:xfrm>
            <a:off x="217800" y="4242600"/>
            <a:ext cx="794556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Questions: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Calculer les distances entre les points  et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956"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957"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958" name="Google Shape;118;p5" descr=""/>
          <p:cNvPicPr/>
          <p:nvPr/>
        </p:nvPicPr>
        <p:blipFill>
          <a:blip r:embed="rId3"/>
          <a:stretch/>
        </p:blipFill>
        <p:spPr>
          <a:xfrm>
            <a:off x="0" y="-118800"/>
            <a:ext cx="2198880" cy="1184400"/>
          </a:xfrm>
          <a:prstGeom prst="rect">
            <a:avLst/>
          </a:prstGeom>
          <a:ln w="0">
            <a:noFill/>
          </a:ln>
        </p:spPr>
      </p:pic>
      <p:sp>
        <p:nvSpPr>
          <p:cNvPr id="959" name="PlaceHolder 1"/>
          <p:cNvSpPr>
            <a:spLocks noGrp="1"/>
          </p:cNvSpPr>
          <p:nvPr>
            <p:ph type="title"/>
          </p:nvPr>
        </p:nvSpPr>
        <p:spPr>
          <a:xfrm>
            <a:off x="1099800" y="2433240"/>
            <a:ext cx="10057320" cy="1324440"/>
          </a:xfrm>
          <a:prstGeom prst="rect">
            <a:avLst/>
          </a:prstGeom>
          <a:noFill/>
          <a:ln w="0">
            <a:noFill/>
          </a:ln>
        </p:spPr>
        <p:txBody>
          <a:bodyPr lIns="90000" rIns="90000" tIns="45000" bIns="45000" anchor="ctr">
            <a:noAutofit/>
          </a:bodyPr>
          <a:p>
            <a:pPr indent="0" algn="ctr">
              <a:lnSpc>
                <a:spcPct val="90000"/>
              </a:lnSpc>
              <a:buNone/>
              <a:tabLst>
                <a:tab algn="l" pos="0"/>
              </a:tabLst>
            </a:pPr>
            <a:r>
              <a:rPr b="1" lang="fr-FR" sz="4400" spc="-1" strike="noStrike">
                <a:solidFill>
                  <a:schemeClr val="accent1">
                    <a:lumMod val="50000"/>
                  </a:schemeClr>
                </a:solidFill>
                <a:latin typeface="Times New Roman"/>
                <a:ea typeface="Calibri"/>
              </a:rPr>
              <a:t>Filtrage et restauration</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61"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Plan de cette partie</a:t>
            </a:r>
            <a:endParaRPr b="0" lang="en-US" sz="3200" spc="-1" strike="noStrike">
              <a:solidFill>
                <a:srgbClr val="000000"/>
              </a:solidFill>
              <a:latin typeface="Calibri"/>
            </a:endParaRPr>
          </a:p>
        </p:txBody>
      </p:sp>
      <p:pic>
        <p:nvPicPr>
          <p:cNvPr id="962" name="Google Shape;118;p5" descr=""/>
          <p:cNvPicPr/>
          <p:nvPr/>
        </p:nvPicPr>
        <p:blipFill>
          <a:blip r:embed="rId1"/>
          <a:stretch/>
        </p:blipFill>
        <p:spPr>
          <a:xfrm>
            <a:off x="0" y="-118800"/>
            <a:ext cx="2198880" cy="1184400"/>
          </a:xfrm>
          <a:prstGeom prst="rect">
            <a:avLst/>
          </a:prstGeom>
          <a:ln w="0">
            <a:noFill/>
          </a:ln>
        </p:spPr>
      </p:pic>
      <p:sp>
        <p:nvSpPr>
          <p:cNvPr id="96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64" name="Google Shape;120;p5"/>
          <p:cNvCxnSpPr/>
          <p:nvPr/>
        </p:nvCxnSpPr>
        <p:spPr>
          <a:xfrm flipV="1">
            <a:off x="2271600" y="721800"/>
            <a:ext cx="9921240" cy="15120"/>
          </a:xfrm>
          <a:prstGeom prst="straightConnector1">
            <a:avLst/>
          </a:prstGeom>
          <a:ln w="28575">
            <a:solidFill>
              <a:srgbClr val="4f4e6b"/>
            </a:solidFill>
            <a:round/>
          </a:ln>
        </p:spPr>
      </p:cxnSp>
      <p:sp>
        <p:nvSpPr>
          <p:cNvPr id="965" name="Espace réservé du contenu 2"/>
          <p:cNvSpPr/>
          <p:nvPr/>
        </p:nvSpPr>
        <p:spPr>
          <a:xfrm>
            <a:off x="3052440" y="1460520"/>
            <a:ext cx="5861160" cy="5280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tabLst>
                <a:tab algn="l" pos="0"/>
              </a:tabLst>
            </a:pPr>
            <a:r>
              <a:rPr b="0" i="1" lang="fr-FR" sz="2400" spc="-1" strike="noStrike">
                <a:solidFill>
                  <a:srgbClr val="ff0000"/>
                </a:solidFill>
                <a:latin typeface="Times New Roman"/>
                <a:ea typeface="Calibri"/>
              </a:rPr>
              <a:t>I- Filtres de lissage</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I-1 Filtrage dans le domaine de Fourier</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I-2 Filtrage par convolution</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I-3 Implantation des filtres linéaires</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I-4 Bruit multiplicatif</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I-5 Filtres non linéaires</a:t>
            </a:r>
            <a:endParaRPr b="0" lang="en-US" sz="2400" spc="-1" strike="noStrike">
              <a:solidFill>
                <a:srgbClr val="000000"/>
              </a:solidFill>
              <a:latin typeface="Calibri"/>
            </a:endParaRPr>
          </a:p>
          <a:p>
            <a:pPr>
              <a:lnSpc>
                <a:spcPct val="90000"/>
              </a:lnSpc>
              <a:spcBef>
                <a:spcPts val="1001"/>
              </a:spcBef>
              <a:tabLst>
                <a:tab algn="l" pos="0"/>
              </a:tabLst>
            </a:pPr>
            <a:endParaRPr b="0" lang="en-US" sz="2400" spc="-1" strike="noStrike">
              <a:solidFill>
                <a:srgbClr val="000000"/>
              </a:solidFill>
              <a:latin typeface="Calibri"/>
            </a:endParaRPr>
          </a:p>
          <a:p>
            <a:pPr>
              <a:lnSpc>
                <a:spcPct val="90000"/>
              </a:lnSpc>
              <a:spcBef>
                <a:spcPts val="1001"/>
              </a:spcBef>
              <a:tabLst>
                <a:tab algn="l" pos="0"/>
              </a:tabLst>
            </a:pPr>
            <a:r>
              <a:rPr b="0" i="1" lang="fr-FR" sz="2400" spc="-1" strike="noStrike">
                <a:solidFill>
                  <a:srgbClr val="ff0000"/>
                </a:solidFill>
                <a:latin typeface="Times New Roman"/>
                <a:ea typeface="Calibri"/>
              </a:rPr>
              <a:t>II- Filtres dérivateurs</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II-1 Filtrage dans le domaine de Fourier</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II-2 Filtrage par convolution</a:t>
            </a:r>
            <a:endParaRPr b="0" lang="en-US" sz="2400" spc="-1" strike="noStrike">
              <a:solidFill>
                <a:srgbClr val="000000"/>
              </a:solidFill>
              <a:latin typeface="Calibri"/>
            </a:endParaRPr>
          </a:p>
          <a:p>
            <a:pPr marL="457200" indent="-343080">
              <a:lnSpc>
                <a:spcPct val="9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II-3 Filtres non linéaires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9"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Formation des images</a:t>
            </a:r>
            <a:endParaRPr b="0" lang="en-US" sz="3000" spc="-1" strike="noStrike">
              <a:solidFill>
                <a:srgbClr val="000000"/>
              </a:solidFill>
              <a:latin typeface="Calibri"/>
            </a:endParaRPr>
          </a:p>
        </p:txBody>
      </p:sp>
      <p:sp>
        <p:nvSpPr>
          <p:cNvPr id="160" name="Google Shape;115;p5"/>
          <p:cNvSpPr/>
          <p:nvPr/>
        </p:nvSpPr>
        <p:spPr>
          <a:xfrm>
            <a:off x="87120" y="1771560"/>
            <a:ext cx="11973240" cy="3886920"/>
          </a:xfrm>
          <a:prstGeom prst="rect">
            <a:avLst/>
          </a:prstGeom>
          <a:noFill/>
          <a:ln w="0">
            <a:noFill/>
          </a:ln>
        </p:spPr>
        <p:style>
          <a:lnRef idx="0"/>
          <a:fillRef idx="0"/>
          <a:effectRef idx="0"/>
          <a:fontRef idx="minor"/>
        </p:style>
        <p:txBody>
          <a:bodyPr lIns="0" rIns="0" tIns="46800" bIns="0" anchor="t">
            <a:spAutoFit/>
          </a:bodyPr>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Une  image est  obtenue  par </a:t>
            </a:r>
            <a:r>
              <a:rPr b="0" lang="fr-FR" sz="2400" spc="-1" strike="noStrike">
                <a:solidFill>
                  <a:schemeClr val="accent1"/>
                </a:solidFill>
                <a:latin typeface="Times New Roman"/>
                <a:ea typeface="Arial"/>
              </a:rPr>
              <a:t>transformation d’une scène  réelle  </a:t>
            </a:r>
            <a:r>
              <a:rPr b="0" lang="fr-FR" sz="2400" spc="-1" strike="noStrike">
                <a:solidFill>
                  <a:srgbClr val="000000"/>
                </a:solidFill>
                <a:latin typeface="Times New Roman"/>
                <a:ea typeface="Arial"/>
              </a:rPr>
              <a:t>par un </a:t>
            </a:r>
            <a:r>
              <a:rPr b="0" lang="fr-FR" sz="2400" spc="-1" strike="noStrike">
                <a:solidFill>
                  <a:schemeClr val="accent1"/>
                </a:solidFill>
                <a:latin typeface="Times New Roman"/>
                <a:ea typeface="Arial"/>
              </a:rPr>
              <a:t>capteur</a:t>
            </a:r>
            <a:r>
              <a:rPr b="0" lang="fr-FR" sz="2400" spc="-1" strike="noStrike">
                <a:solidFill>
                  <a:srgbClr val="000000"/>
                </a:solidFill>
                <a:latin typeface="Times New Roman"/>
                <a:ea typeface="Arial"/>
              </a:rPr>
              <a:t>.  Dans une scène à imager, les objets soit émettent une onde électromagnétique, ce sont des  sources,  soit  reflètent  ou  réfractent  une  onde  électromagnétique.  </a:t>
            </a:r>
            <a:endParaRPr b="0" lang="en-US" sz="2400" spc="-1" strike="noStrike">
              <a:solidFill>
                <a:srgbClr val="000000"/>
              </a:solidFill>
              <a:latin typeface="Calibri"/>
            </a:endParaRPr>
          </a:p>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Bien sûr,  nous  pensons  aux  ondes  électromagnétiques  dont  les  longueurs  d’onde se  situent  dans  le  visible  (de  400µm  à  800µm)  mais  il  ne  faut  pas  oublier les autres longueurs d’ondes en infrarouge ou ultra-violet. L’imagerie infrarouge est utilisée pour détecter  des zones émettant de la chaleur</a:t>
            </a:r>
            <a:endParaRPr b="0" lang="en-US" sz="2400" spc="-1" strike="noStrike">
              <a:solidFill>
                <a:srgbClr val="000000"/>
              </a:solidFill>
              <a:latin typeface="Calibri"/>
            </a:endParaRPr>
          </a:p>
        </p:txBody>
      </p:sp>
      <p:pic>
        <p:nvPicPr>
          <p:cNvPr id="161" name="Google Shape;118;p5" descr=""/>
          <p:cNvPicPr/>
          <p:nvPr/>
        </p:nvPicPr>
        <p:blipFill>
          <a:blip r:embed="rId1"/>
          <a:stretch/>
        </p:blipFill>
        <p:spPr>
          <a:xfrm>
            <a:off x="0" y="-118800"/>
            <a:ext cx="2198880" cy="1184400"/>
          </a:xfrm>
          <a:prstGeom prst="rect">
            <a:avLst/>
          </a:prstGeom>
          <a:ln w="0">
            <a:noFill/>
          </a:ln>
        </p:spPr>
      </p:pic>
      <p:sp>
        <p:nvSpPr>
          <p:cNvPr id="16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6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67"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Introduction </a:t>
            </a:r>
            <a:endParaRPr b="0" lang="en-US" sz="3200" spc="-1" strike="noStrike">
              <a:solidFill>
                <a:srgbClr val="000000"/>
              </a:solidFill>
              <a:latin typeface="Calibri"/>
            </a:endParaRPr>
          </a:p>
        </p:txBody>
      </p:sp>
      <p:sp>
        <p:nvSpPr>
          <p:cNvPr id="968" name="Google Shape;115;p5"/>
          <p:cNvSpPr/>
          <p:nvPr/>
        </p:nvSpPr>
        <p:spPr>
          <a:xfrm>
            <a:off x="163440" y="1771560"/>
            <a:ext cx="119188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notion de </a:t>
            </a:r>
            <a:r>
              <a:rPr b="0" lang="fr-FR" sz="2400" spc="-1" strike="noStrike">
                <a:solidFill>
                  <a:schemeClr val="accent1"/>
                </a:solidFill>
                <a:latin typeface="Times New Roman"/>
                <a:ea typeface="Arial"/>
              </a:rPr>
              <a:t>filtre</a:t>
            </a:r>
            <a:r>
              <a:rPr b="0" lang="fr-FR" sz="2400" spc="-1" strike="noStrike">
                <a:solidFill>
                  <a:srgbClr val="000000"/>
                </a:solidFill>
                <a:latin typeface="Times New Roman"/>
                <a:ea typeface="Arial"/>
              </a:rPr>
              <a:t> est la même que celle utilisée en physique pour le traitement du signal. Un signal (électrique, électromagnétique, image,...) peut être représenté par son spectre fréquentiel dont il est possible, grâce à </a:t>
            </a:r>
            <a:r>
              <a:rPr b="0" lang="fr-FR" sz="2400" spc="-1" strike="noStrike">
                <a:solidFill>
                  <a:schemeClr val="accent1"/>
                </a:solidFill>
                <a:latin typeface="Times New Roman"/>
                <a:ea typeface="Arial"/>
              </a:rPr>
              <a:t>un filtre, de supprimer certaines fréquences</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Par exemple, </a:t>
            </a:r>
            <a:r>
              <a:rPr b="0" lang="fr-FR" sz="2400" spc="-1" strike="noStrike">
                <a:solidFill>
                  <a:schemeClr val="accent1"/>
                </a:solidFill>
                <a:latin typeface="Times New Roman"/>
                <a:ea typeface="Arial"/>
              </a:rPr>
              <a:t>un filtre passe-bas atténue les composantes du spectre dont les valeurs sont supérieures à une valeur seuil</a:t>
            </a:r>
            <a:r>
              <a:rPr b="0" lang="fr-FR" sz="2400" spc="-1" strike="noStrike">
                <a:solidFill>
                  <a:srgbClr val="000000"/>
                </a:solidFill>
                <a:latin typeface="Times New Roman"/>
                <a:ea typeface="Arial"/>
              </a:rPr>
              <a:t>. La fonction de transfert associée au filtre correspond à une opération mathématique réalisée sur le signal.</a:t>
            </a:r>
            <a:endParaRPr b="0" lang="en-US" sz="2400" spc="-1" strike="noStrike">
              <a:solidFill>
                <a:srgbClr val="000000"/>
              </a:solidFill>
              <a:latin typeface="Calibri"/>
            </a:endParaRPr>
          </a:p>
          <a:p>
            <a:pPr algn="just">
              <a:lnSpc>
                <a:spcPct val="150000"/>
              </a:lnSpc>
            </a:pPr>
            <a:r>
              <a:rPr b="0" lang="fr-FR" sz="2400" spc="-1" strike="noStrike">
                <a:solidFill>
                  <a:schemeClr val="accent1"/>
                </a:solidFill>
                <a:latin typeface="Times New Roman"/>
                <a:ea typeface="Arial"/>
              </a:rPr>
              <a:t>De la même façon, filtrer une image consiste à lui appliquer une transformation mathématique qui modifie la valeur des pixels.</a:t>
            </a:r>
            <a:endParaRPr b="0" lang="en-US" sz="2400" spc="-1" strike="noStrike">
              <a:solidFill>
                <a:srgbClr val="000000"/>
              </a:solidFill>
              <a:latin typeface="Calibri"/>
            </a:endParaRPr>
          </a:p>
        </p:txBody>
      </p:sp>
      <p:pic>
        <p:nvPicPr>
          <p:cNvPr id="969" name="Google Shape;118;p5" descr=""/>
          <p:cNvPicPr/>
          <p:nvPr/>
        </p:nvPicPr>
        <p:blipFill>
          <a:blip r:embed="rId1"/>
          <a:stretch/>
        </p:blipFill>
        <p:spPr>
          <a:xfrm>
            <a:off x="0" y="-118800"/>
            <a:ext cx="2198880" cy="1184400"/>
          </a:xfrm>
          <a:prstGeom prst="rect">
            <a:avLst/>
          </a:prstGeom>
          <a:ln w="0">
            <a:noFill/>
          </a:ln>
        </p:spPr>
      </p:pic>
      <p:sp>
        <p:nvSpPr>
          <p:cNvPr id="97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7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73" name="Google Shape;115;p5"/>
          <p:cNvSpPr/>
          <p:nvPr/>
        </p:nvSpPr>
        <p:spPr>
          <a:xfrm>
            <a:off x="163440" y="922680"/>
            <a:ext cx="119188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cours s'intéresse aux techniques d'</a:t>
            </a:r>
            <a:r>
              <a:rPr b="0" i="1" lang="fr-FR" sz="2400" spc="-1" strike="noStrike">
                <a:solidFill>
                  <a:schemeClr val="accent1"/>
                </a:solidFill>
                <a:latin typeface="Times New Roman"/>
                <a:ea typeface="Arial"/>
              </a:rPr>
              <a:t>amélioration</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des images numériques, pour augmenter la </a:t>
            </a:r>
            <a:r>
              <a:rPr b="0" lang="fr-FR" sz="2400" spc="-1" strike="noStrike">
                <a:solidFill>
                  <a:schemeClr val="accent1"/>
                </a:solidFill>
                <a:latin typeface="Times New Roman"/>
                <a:ea typeface="Arial"/>
              </a:rPr>
              <a:t>qualité</a:t>
            </a:r>
            <a:r>
              <a:rPr b="0" lang="fr-FR" sz="2400" spc="-1" strike="noStrike">
                <a:solidFill>
                  <a:srgbClr val="000000"/>
                </a:solidFill>
                <a:latin typeface="Times New Roman"/>
                <a:ea typeface="Arial"/>
              </a:rPr>
              <a:t> de leur rendu visuel, ou pour </a:t>
            </a:r>
            <a:r>
              <a:rPr b="0" lang="fr-FR" sz="2400" spc="-1" strike="noStrike">
                <a:solidFill>
                  <a:schemeClr val="accent1"/>
                </a:solidFill>
                <a:latin typeface="Times New Roman"/>
                <a:ea typeface="Arial"/>
              </a:rPr>
              <a:t>faciliter leur analyse</a:t>
            </a:r>
            <a:r>
              <a:rPr b="0" lang="fr-FR" sz="2400" spc="-1" strike="noStrike">
                <a:solidFill>
                  <a:srgbClr val="000000"/>
                </a:solidFill>
                <a:latin typeface="Times New Roman"/>
                <a:ea typeface="Arial"/>
              </a:rPr>
              <a:t>. On cherche donc à </a:t>
            </a:r>
            <a:r>
              <a:rPr b="0" lang="fr-FR" sz="2400" spc="-1" strike="noStrike">
                <a:solidFill>
                  <a:schemeClr val="accent1"/>
                </a:solidFill>
                <a:latin typeface="Times New Roman"/>
                <a:ea typeface="Arial"/>
              </a:rPr>
              <a:t>atténuer</a:t>
            </a:r>
            <a:r>
              <a:rPr b="0" lang="fr-FR" sz="2400" spc="-1" strike="noStrike">
                <a:solidFill>
                  <a:srgbClr val="000000"/>
                </a:solidFill>
                <a:latin typeface="Times New Roman"/>
                <a:ea typeface="Arial"/>
              </a:rPr>
              <a:t>, sinon </a:t>
            </a:r>
            <a:r>
              <a:rPr b="0" lang="fr-FR" sz="2400" spc="-1" strike="noStrike">
                <a:solidFill>
                  <a:schemeClr val="accent1"/>
                </a:solidFill>
                <a:latin typeface="Times New Roman"/>
                <a:ea typeface="Arial"/>
              </a:rPr>
              <a:t>supprimer</a:t>
            </a:r>
            <a:r>
              <a:rPr b="0" lang="fr-FR" sz="2400" spc="-1" strike="noStrike">
                <a:solidFill>
                  <a:srgbClr val="000000"/>
                </a:solidFill>
                <a:latin typeface="Times New Roman"/>
                <a:ea typeface="Arial"/>
              </a:rPr>
              <a:t> une certaine </a:t>
            </a:r>
            <a:r>
              <a:rPr b="0" i="1" lang="fr-FR" sz="2400" spc="-1" strike="noStrike">
                <a:solidFill>
                  <a:schemeClr val="accent1"/>
                </a:solidFill>
                <a:latin typeface="Times New Roman"/>
                <a:ea typeface="Arial"/>
              </a:rPr>
              <a:t>dégradation</a:t>
            </a:r>
            <a:r>
              <a:rPr b="0" lang="fr-FR" sz="2400" spc="-1" strike="noStrike">
                <a:solidFill>
                  <a:srgbClr val="000000"/>
                </a:solidFill>
                <a:latin typeface="Times New Roman"/>
                <a:ea typeface="Arial"/>
              </a:rPr>
              <a:t>. Celle-ci n'est pas forcément connue </a:t>
            </a:r>
            <a:r>
              <a:rPr b="0" i="1" lang="fr-FR" sz="2400" spc="-1" strike="noStrike">
                <a:solidFill>
                  <a:srgbClr val="000000"/>
                </a:solidFill>
                <a:latin typeface="Times New Roman"/>
                <a:ea typeface="Arial"/>
              </a:rPr>
              <a:t>a priori</a:t>
            </a:r>
            <a:r>
              <a:rPr b="0" lang="fr-FR" sz="2400" spc="-1" strike="noStrike">
                <a:solidFill>
                  <a:srgbClr val="000000"/>
                </a:solidFill>
                <a:latin typeface="Times New Roman"/>
                <a:ea typeface="Arial"/>
              </a:rPr>
              <a:t>, mais elle peut parfois être estimée </a:t>
            </a:r>
            <a:r>
              <a:rPr b="0" i="1" lang="it-IT" sz="2400" spc="-1" strike="noStrike">
                <a:solidFill>
                  <a:srgbClr val="000000"/>
                </a:solidFill>
                <a:latin typeface="Times New Roman"/>
                <a:ea typeface="Arial"/>
              </a:rPr>
              <a:t>a posteriori</a:t>
            </a:r>
            <a:r>
              <a:rPr b="0" lang="it-IT" sz="2400" spc="-1" strike="noStrike">
                <a:solidFill>
                  <a:srgbClr val="000000"/>
                </a:solidFill>
                <a:latin typeface="Times New Roman"/>
                <a:ea typeface="Arial"/>
              </a:rPr>
              <a:t>. On distinguera ici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dégradations liées au </a:t>
            </a:r>
            <a:r>
              <a:rPr b="0" i="1" lang="fr-FR" sz="2400" spc="-1" strike="noStrike">
                <a:solidFill>
                  <a:schemeClr val="accent1"/>
                </a:solidFill>
                <a:latin typeface="Times New Roman"/>
                <a:ea typeface="Arial"/>
              </a:rPr>
              <a:t>bruit</a:t>
            </a:r>
            <a:r>
              <a:rPr b="0" lang="fr-FR" sz="2400" spc="-1" strike="noStrike">
                <a:solidFill>
                  <a:srgbClr val="000000"/>
                </a:solidFill>
                <a:latin typeface="Times New Roman"/>
                <a:ea typeface="Arial"/>
              </a:rPr>
              <a:t>: , liées au </a:t>
            </a:r>
            <a:r>
              <a:rPr b="0" lang="fr-FR" sz="2400" spc="-1" strike="noStrike">
                <a:solidFill>
                  <a:schemeClr val="accent1"/>
                </a:solidFill>
                <a:latin typeface="Times New Roman"/>
                <a:ea typeface="Arial"/>
              </a:rPr>
              <a:t>capteur</a:t>
            </a:r>
            <a:r>
              <a:rPr b="0" lang="fr-FR" sz="2400" spc="-1" strike="noStrike">
                <a:solidFill>
                  <a:srgbClr val="000000"/>
                </a:solidFill>
                <a:latin typeface="Times New Roman"/>
                <a:ea typeface="Arial"/>
              </a:rPr>
              <a:t>, à 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 à la</a:t>
            </a:r>
            <a:r>
              <a:rPr b="0" lang="fr-FR" sz="2400" spc="-1" strike="noStrike">
                <a:solidFill>
                  <a:schemeClr val="accent1"/>
                </a:solidFill>
                <a:latin typeface="Times New Roman"/>
                <a:ea typeface="Arial"/>
              </a:rPr>
              <a:t> transmission</a:t>
            </a:r>
            <a:r>
              <a:rPr b="0" lang="fr-FR" sz="2400" spc="-1" strike="noStrike">
                <a:solidFill>
                  <a:srgbClr val="000000"/>
                </a:solidFill>
                <a:latin typeface="Times New Roman"/>
                <a:ea typeface="Arial"/>
              </a:rPr>
              <a:t>...  On les traite en tirant parti des informations locales par le </a:t>
            </a:r>
            <a:r>
              <a:rPr b="0" lang="fr-FR" sz="2400" spc="-1" strike="noStrike">
                <a:solidFill>
                  <a:schemeClr val="accent1"/>
                </a:solidFill>
                <a:latin typeface="Times New Roman"/>
                <a:ea typeface="Arial"/>
              </a:rPr>
              <a:t>filtrage</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Par différenciation, les techniques de filtrage permettent en outre de </a:t>
            </a:r>
            <a:r>
              <a:rPr b="0" lang="fr-FR" sz="2400" spc="-1" strike="noStrike">
                <a:solidFill>
                  <a:schemeClr val="accent1"/>
                </a:solidFill>
                <a:latin typeface="Times New Roman"/>
                <a:ea typeface="Arial"/>
              </a:rPr>
              <a:t>calculer ou amplifier les contrastes locaux.</a:t>
            </a:r>
            <a:endParaRPr b="0" lang="en-US" sz="2400" spc="-1" strike="noStrike">
              <a:solidFill>
                <a:srgbClr val="000000"/>
              </a:solidFill>
              <a:latin typeface="Calibri"/>
            </a:endParaRPr>
          </a:p>
        </p:txBody>
      </p:sp>
      <p:pic>
        <p:nvPicPr>
          <p:cNvPr id="974" name="Google Shape;118;p5" descr=""/>
          <p:cNvPicPr/>
          <p:nvPr/>
        </p:nvPicPr>
        <p:blipFill>
          <a:blip r:embed="rId1"/>
          <a:stretch/>
        </p:blipFill>
        <p:spPr>
          <a:xfrm>
            <a:off x="0" y="-118800"/>
            <a:ext cx="2198880" cy="1184400"/>
          </a:xfrm>
          <a:prstGeom prst="rect">
            <a:avLst/>
          </a:prstGeom>
          <a:ln w="0">
            <a:noFill/>
          </a:ln>
        </p:spPr>
      </p:pic>
      <p:sp>
        <p:nvSpPr>
          <p:cNvPr id="97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7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78" name="Google Shape;115;p5"/>
          <p:cNvSpPr/>
          <p:nvPr/>
        </p:nvSpPr>
        <p:spPr>
          <a:xfrm>
            <a:off x="163440" y="1009800"/>
            <a:ext cx="1191888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dégradations </a:t>
            </a:r>
            <a:r>
              <a:rPr b="0" i="1" lang="fr-FR" sz="2400" spc="-1" strike="noStrike">
                <a:solidFill>
                  <a:schemeClr val="accent1"/>
                </a:solidFill>
                <a:latin typeface="Times New Roman"/>
                <a:ea typeface="Arial"/>
              </a:rPr>
              <a:t>convolutives</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 </a:t>
            </a:r>
            <a:r>
              <a:rPr b="0" i="1" lang="fr-FR" sz="2400" spc="-1" strike="noStrike">
                <a:solidFill>
                  <a:srgbClr val="000000"/>
                </a:solidFill>
                <a:latin typeface="Times New Roman"/>
                <a:ea typeface="Arial"/>
              </a:rPr>
              <a:t>g</a:t>
            </a:r>
            <a:r>
              <a:rPr b="0" lang="fr-FR" sz="2400" spc="-1" strike="noStrike">
                <a:solidFill>
                  <a:srgbClr val="000000"/>
                </a:solidFill>
                <a:latin typeface="Times New Roman"/>
                <a:ea typeface="Arial"/>
              </a:rPr>
              <a:t>(</a:t>
            </a:r>
            <a:r>
              <a:rPr b="0" i="1" lang="fr-FR" sz="2400" spc="-1" strike="noStrike">
                <a:solidFill>
                  <a:srgbClr val="000000"/>
                </a:solidFill>
                <a:latin typeface="Times New Roman"/>
                <a:ea typeface="Arial"/>
              </a:rPr>
              <a:t>x</a:t>
            </a:r>
            <a:r>
              <a:rPr b="0" lang="fr-FR" sz="2400" spc="-1" strike="noStrike">
                <a:solidFill>
                  <a:srgbClr val="000000"/>
                </a:solidFill>
                <a:latin typeface="Times New Roman"/>
                <a:ea typeface="Arial"/>
              </a:rPr>
              <a:t>) = </a:t>
            </a:r>
            <a:r>
              <a:rPr b="0" i="1" lang="fr-FR" sz="2400" spc="-1" strike="noStrike">
                <a:solidFill>
                  <a:srgbClr val="000000"/>
                </a:solidFill>
                <a:latin typeface="Times New Roman"/>
                <a:ea typeface="Arial"/>
              </a:rPr>
              <a:t>f</a:t>
            </a:r>
            <a:r>
              <a:rPr b="0" lang="fr-FR" sz="2400" spc="-1" strike="noStrike">
                <a:solidFill>
                  <a:srgbClr val="000000"/>
                </a:solidFill>
                <a:latin typeface="Times New Roman"/>
                <a:ea typeface="Arial"/>
              </a:rPr>
              <a:t>(</a:t>
            </a:r>
            <a:r>
              <a:rPr b="0" i="1" lang="fr-FR" sz="2400" spc="-1" strike="noStrike">
                <a:solidFill>
                  <a:srgbClr val="000000"/>
                </a:solidFill>
                <a:latin typeface="Times New Roman"/>
                <a:ea typeface="Arial"/>
              </a:rPr>
              <a:t>x</a:t>
            </a:r>
            <a:r>
              <a:rPr b="0" lang="fr-FR" sz="2400" spc="-1" strike="noStrike">
                <a:solidFill>
                  <a:srgbClr val="000000"/>
                </a:solidFill>
                <a:latin typeface="Times New Roman"/>
                <a:ea typeface="Arial"/>
              </a:rPr>
              <a:t>)∗</a:t>
            </a:r>
            <a:r>
              <a:rPr b="0" i="1" lang="fr-FR" sz="2400" spc="-1" strike="noStrike">
                <a:solidFill>
                  <a:srgbClr val="000000"/>
                </a:solidFill>
                <a:latin typeface="Times New Roman"/>
                <a:ea typeface="Arial"/>
              </a:rPr>
              <a:t>b</a:t>
            </a:r>
            <a:r>
              <a:rPr b="0" lang="fr-FR" sz="2400" spc="-1" strike="noStrike">
                <a:solidFill>
                  <a:srgbClr val="000000"/>
                </a:solidFill>
                <a:latin typeface="Times New Roman"/>
                <a:ea typeface="Arial"/>
              </a:rPr>
              <a:t>(</a:t>
            </a:r>
            <a:r>
              <a:rPr b="0" i="1" lang="fr-FR" sz="2400" spc="-1" strike="noStrike">
                <a:solidFill>
                  <a:srgbClr val="000000"/>
                </a:solidFill>
                <a:latin typeface="Times New Roman"/>
                <a:ea typeface="Arial"/>
              </a:rPr>
              <a:t>x</a:t>
            </a:r>
            <a:r>
              <a:rPr b="0" lang="fr-FR" sz="2400" spc="-1" strike="noStrike">
                <a:solidFill>
                  <a:srgbClr val="000000"/>
                </a:solidFill>
                <a:latin typeface="Times New Roman"/>
                <a:ea typeface="Arial"/>
              </a:rPr>
              <a:t>) liées à un </a:t>
            </a:r>
            <a:r>
              <a:rPr b="0" lang="fr-FR" sz="2400" spc="-1" strike="noStrike">
                <a:solidFill>
                  <a:schemeClr val="accent1"/>
                </a:solidFill>
                <a:latin typeface="Times New Roman"/>
                <a:ea typeface="Arial"/>
              </a:rPr>
              <a:t>mouvement du capteur ou un défaut de mise au point</a:t>
            </a:r>
            <a:r>
              <a:rPr b="0" lang="fr-FR" sz="2400" spc="-1" strike="noStrike">
                <a:solidFill>
                  <a:srgbClr val="000000"/>
                </a:solidFill>
                <a:latin typeface="Times New Roman"/>
                <a:ea typeface="Arial"/>
              </a:rPr>
              <a:t>. On les traite en inversant un opérateur linéaire, donc supposé connu : ce sont les techniques dites de </a:t>
            </a:r>
            <a:r>
              <a:rPr b="0" lang="fr-FR" sz="2400" spc="-1" strike="noStrike">
                <a:solidFill>
                  <a:schemeClr val="accent1"/>
                </a:solidFill>
                <a:latin typeface="Times New Roman"/>
                <a:ea typeface="Arial"/>
              </a:rPr>
              <a:t>restauration</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p:txBody>
      </p:sp>
      <p:pic>
        <p:nvPicPr>
          <p:cNvPr id="979" name="Google Shape;118;p5" descr=""/>
          <p:cNvPicPr/>
          <p:nvPr/>
        </p:nvPicPr>
        <p:blipFill>
          <a:blip r:embed="rId1"/>
          <a:stretch/>
        </p:blipFill>
        <p:spPr>
          <a:xfrm>
            <a:off x="0" y="-118800"/>
            <a:ext cx="2198880" cy="1184400"/>
          </a:xfrm>
          <a:prstGeom prst="rect">
            <a:avLst/>
          </a:prstGeom>
          <a:ln w="0">
            <a:noFill/>
          </a:ln>
        </p:spPr>
      </p:pic>
      <p:sp>
        <p:nvSpPr>
          <p:cNvPr id="98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81" name="Google Shape;120;p5"/>
          <p:cNvCxnSpPr/>
          <p:nvPr/>
        </p:nvCxnSpPr>
        <p:spPr>
          <a:xfrm flipV="1">
            <a:off x="2271600" y="721800"/>
            <a:ext cx="9921240" cy="15120"/>
          </a:xfrm>
          <a:prstGeom prst="straightConnector1">
            <a:avLst/>
          </a:prstGeom>
          <a:ln w="28575">
            <a:solidFill>
              <a:srgbClr val="4f4e6b"/>
            </a:solidFill>
            <a:round/>
          </a:ln>
        </p:spPr>
      </p:cxnSp>
      <p:pic>
        <p:nvPicPr>
          <p:cNvPr id="982" name="Espace réservé du contenu 6" descr=""/>
          <p:cNvPicPr/>
          <p:nvPr/>
        </p:nvPicPr>
        <p:blipFill>
          <a:blip r:embed="rId2"/>
          <a:stretch/>
        </p:blipFill>
        <p:spPr>
          <a:xfrm>
            <a:off x="223560" y="2997360"/>
            <a:ext cx="11835360" cy="3575160"/>
          </a:xfrm>
          <a:prstGeom prst="rect">
            <a:avLst/>
          </a:prstGeom>
          <a:ln w="0">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84" name="PlaceHolder 1"/>
          <p:cNvSpPr>
            <a:spLocks noGrp="1"/>
          </p:cNvSpPr>
          <p:nvPr>
            <p:ph type="title"/>
          </p:nvPr>
        </p:nvSpPr>
        <p:spPr>
          <a:xfrm>
            <a:off x="322920" y="688320"/>
            <a:ext cx="62290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Comment filtrer une image?</a:t>
            </a:r>
            <a:endParaRPr b="0" lang="en-US" sz="3200" spc="-1" strike="noStrike">
              <a:solidFill>
                <a:srgbClr val="000000"/>
              </a:solidFill>
              <a:latin typeface="Calibri"/>
            </a:endParaRPr>
          </a:p>
        </p:txBody>
      </p:sp>
      <p:sp>
        <p:nvSpPr>
          <p:cNvPr id="985"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De nombreuses </a:t>
            </a:r>
            <a:r>
              <a:rPr b="0" lang="fr-FR" sz="2400" spc="-1" strike="noStrike">
                <a:solidFill>
                  <a:schemeClr val="accent1"/>
                </a:solidFill>
                <a:latin typeface="Times New Roman"/>
                <a:ea typeface="Arial"/>
              </a:rPr>
              <a:t>transformations</a:t>
            </a:r>
            <a:r>
              <a:rPr b="0" lang="fr-FR" sz="2400" spc="-1" strike="noStrike">
                <a:solidFill>
                  <a:srgbClr val="000000"/>
                </a:solidFill>
                <a:latin typeface="Times New Roman"/>
                <a:ea typeface="Arial"/>
              </a:rPr>
              <a:t> d’image se font, </a:t>
            </a:r>
            <a:r>
              <a:rPr b="0" lang="fr-FR" sz="2400" spc="-1" strike="noStrike">
                <a:solidFill>
                  <a:schemeClr val="accent1"/>
                </a:solidFill>
                <a:latin typeface="Times New Roman"/>
                <a:ea typeface="Arial"/>
              </a:rPr>
              <a:t>non pas pixel par pixel</a:t>
            </a:r>
            <a:r>
              <a:rPr b="0" lang="fr-FR" sz="2400" spc="-1" strike="noStrike">
                <a:solidFill>
                  <a:srgbClr val="000000"/>
                </a:solidFill>
                <a:latin typeface="Times New Roman"/>
                <a:ea typeface="Arial"/>
              </a:rPr>
              <a:t>, mais en prenant en compte </a:t>
            </a:r>
            <a:r>
              <a:rPr b="0" lang="fr-FR" sz="2400" spc="-1" strike="noStrike">
                <a:solidFill>
                  <a:schemeClr val="accent1"/>
                </a:solidFill>
                <a:latin typeface="Times New Roman"/>
                <a:ea typeface="Arial"/>
              </a:rPr>
              <a:t>les pixels voisins du pixel à modifier</a:t>
            </a:r>
            <a:r>
              <a:rPr b="0" lang="fr-FR" sz="2400" spc="-1" strike="noStrike">
                <a:solidFill>
                  <a:srgbClr val="000000"/>
                </a:solidFill>
                <a:latin typeface="Times New Roman"/>
                <a:ea typeface="Arial"/>
              </a:rPr>
              <a:t>. La convolution discrète (ainsi nommée en référence au produit de convolution des fonctions, définie par une intégrale) est une opération classique dans ce contexte : soient un </a:t>
            </a:r>
            <a:r>
              <a:rPr b="0" lang="fr-FR" sz="2400" spc="-1" strike="noStrike">
                <a:solidFill>
                  <a:schemeClr val="accent1"/>
                </a:solidFill>
                <a:latin typeface="Times New Roman"/>
                <a:ea typeface="Arial"/>
              </a:rPr>
              <a:t>tableau </a:t>
            </a:r>
            <a:r>
              <a:rPr b="0" i="1" lang="fr-FR" sz="2400" spc="-1" strike="noStrike">
                <a:solidFill>
                  <a:schemeClr val="accent1"/>
                </a:solidFill>
                <a:latin typeface="Times New Roman"/>
                <a:ea typeface="Arial"/>
              </a:rPr>
              <a:t>t </a:t>
            </a:r>
            <a:r>
              <a:rPr b="0" lang="fr-FR" sz="2400" spc="-1" strike="noStrike">
                <a:solidFill>
                  <a:srgbClr val="000000"/>
                </a:solidFill>
                <a:latin typeface="Times New Roman"/>
                <a:ea typeface="Arial"/>
              </a:rPr>
              <a:t>de type (</a:t>
            </a:r>
            <a:r>
              <a:rPr b="0" i="1" lang="fr-FR" sz="2400" spc="-1" strike="noStrike">
                <a:solidFill>
                  <a:srgbClr val="000000"/>
                </a:solidFill>
                <a:latin typeface="Times New Roman"/>
                <a:ea typeface="Arial"/>
              </a:rPr>
              <a:t>n, p</a:t>
            </a:r>
            <a:r>
              <a:rPr b="0" lang="fr-FR" sz="2400" spc="-1" strike="noStrike">
                <a:solidFill>
                  <a:srgbClr val="000000"/>
                </a:solidFill>
                <a:latin typeface="Times New Roman"/>
                <a:ea typeface="Arial"/>
              </a:rPr>
              <a:t>), en général assez grand (ici contenant les niveaux de gris de l’image) et un </a:t>
            </a:r>
            <a:r>
              <a:rPr b="0" lang="fr-FR" sz="2400" spc="-1" strike="noStrike">
                <a:solidFill>
                  <a:schemeClr val="accent1"/>
                </a:solidFill>
                <a:latin typeface="Times New Roman"/>
                <a:ea typeface="Arial"/>
              </a:rPr>
              <a:t>tableau </a:t>
            </a:r>
            <a:r>
              <a:rPr b="0" i="1" lang="fr-FR" sz="2400" spc="-1" strike="noStrike">
                <a:solidFill>
                  <a:schemeClr val="accent1"/>
                </a:solidFill>
                <a:latin typeface="Times New Roman"/>
                <a:ea typeface="Arial"/>
              </a:rPr>
              <a:t>H </a:t>
            </a:r>
            <a:r>
              <a:rPr b="0" lang="fr-FR" sz="2400" spc="-1" strike="noStrike">
                <a:solidFill>
                  <a:srgbClr val="000000"/>
                </a:solidFill>
                <a:latin typeface="Times New Roman"/>
                <a:ea typeface="Arial"/>
              </a:rPr>
              <a:t>ou </a:t>
            </a:r>
            <a:r>
              <a:rPr b="0" i="1" lang="fr-FR" sz="2400" spc="-1" strike="noStrike">
                <a:solidFill>
                  <a:schemeClr val="accent1"/>
                </a:solidFill>
                <a:latin typeface="Times New Roman"/>
                <a:ea typeface="Arial"/>
              </a:rPr>
              <a:t>m</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(on parle parfois de </a:t>
            </a:r>
            <a:r>
              <a:rPr b="0" lang="fr-FR" sz="2400" spc="-1" strike="noStrike">
                <a:solidFill>
                  <a:schemeClr val="accent1"/>
                </a:solidFill>
                <a:latin typeface="Times New Roman"/>
                <a:ea typeface="Arial"/>
              </a:rPr>
              <a:t>masque de convolution ou de filtre</a:t>
            </a:r>
            <a:r>
              <a:rPr b="0" lang="fr-FR" sz="2400" spc="-1" strike="noStrike">
                <a:solidFill>
                  <a:srgbClr val="000000"/>
                </a:solidFill>
                <a:latin typeface="Times New Roman"/>
                <a:ea typeface="Arial"/>
              </a:rPr>
              <a:t>), en général assez petit, carré d’ordre impair.</a:t>
            </a:r>
            <a:endParaRPr b="0" lang="en-US" sz="2400" spc="-1" strike="noStrike">
              <a:solidFill>
                <a:srgbClr val="000000"/>
              </a:solidFill>
              <a:latin typeface="Calibri"/>
            </a:endParaRPr>
          </a:p>
        </p:txBody>
      </p:sp>
      <p:pic>
        <p:nvPicPr>
          <p:cNvPr id="986" name="Google Shape;118;p5" descr=""/>
          <p:cNvPicPr/>
          <p:nvPr/>
        </p:nvPicPr>
        <p:blipFill>
          <a:blip r:embed="rId1"/>
          <a:stretch/>
        </p:blipFill>
        <p:spPr>
          <a:xfrm>
            <a:off x="0" y="-118800"/>
            <a:ext cx="2198880" cy="1184400"/>
          </a:xfrm>
          <a:prstGeom prst="rect">
            <a:avLst/>
          </a:prstGeom>
          <a:ln w="0">
            <a:noFill/>
          </a:ln>
        </p:spPr>
      </p:pic>
      <p:sp>
        <p:nvSpPr>
          <p:cNvPr id="98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8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90" name="Google Shape;115;p5"/>
          <p:cNvSpPr/>
          <p:nvPr/>
        </p:nvSpPr>
        <p:spPr>
          <a:xfrm>
            <a:off x="163440" y="1042200"/>
            <a:ext cx="11918880" cy="384084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Le </a:t>
            </a:r>
            <a:r>
              <a:rPr b="0" lang="fr-FR" sz="2400" spc="-1" strike="noStrike">
                <a:solidFill>
                  <a:schemeClr val="accent1"/>
                </a:solidFill>
                <a:latin typeface="Times New Roman"/>
                <a:ea typeface="Arial"/>
              </a:rPr>
              <a:t>filtre </a:t>
            </a:r>
            <a:r>
              <a:rPr b="0" i="1" lang="fr-FR" sz="2400" spc="-1" strike="noStrike">
                <a:solidFill>
                  <a:schemeClr val="accent1"/>
                </a:solidFill>
                <a:latin typeface="Times New Roman"/>
                <a:ea typeface="Arial"/>
              </a:rPr>
              <a:t>H </a:t>
            </a:r>
            <a:r>
              <a:rPr b="0" lang="fr-FR" sz="2400" spc="-1" strike="noStrike">
                <a:solidFill>
                  <a:schemeClr val="accent1"/>
                </a:solidFill>
                <a:latin typeface="Times New Roman"/>
                <a:ea typeface="Arial"/>
              </a:rPr>
              <a:t>se déplace sur l’image en s’appliquant sur le pixel central dont la nouvelle valeur dépendra de celle de ses voisins</a:t>
            </a:r>
            <a:r>
              <a:rPr b="0" lang="fr-FR" sz="2400" spc="-1" strike="noStrike">
                <a:solidFill>
                  <a:srgbClr val="000000"/>
                </a:solidFill>
                <a:latin typeface="Times New Roman"/>
                <a:ea typeface="Arial"/>
              </a:rPr>
              <a:t>. Soit :</a:t>
            </a:r>
            <a:endParaRPr b="0" lang="en-US" sz="2400" spc="-1" strike="noStrike">
              <a:solidFill>
                <a:srgbClr val="000000"/>
              </a:solidFill>
              <a:latin typeface="Calibri"/>
            </a:endParaRPr>
          </a:p>
          <a:p>
            <a:pPr algn="just">
              <a:lnSpc>
                <a:spcPct val="150000"/>
              </a:lnSpc>
            </a:pPr>
            <a:endParaRPr b="0" lang="en-US" sz="22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Si représente le pixel de coordonnées </a:t>
            </a:r>
            <a:r>
              <a:rPr b="0" i="1" lang="fr-FR" sz="2400" spc="-1" strike="noStrike">
                <a:solidFill>
                  <a:srgbClr val="000000"/>
                </a:solidFill>
                <a:latin typeface="Times New Roman"/>
                <a:ea typeface="Arial"/>
              </a:rPr>
              <a:t>p, q </a:t>
            </a:r>
            <a:r>
              <a:rPr b="0" lang="fr-FR" sz="2400" spc="-1" strike="noStrike">
                <a:solidFill>
                  <a:srgbClr val="000000"/>
                </a:solidFill>
                <a:latin typeface="Times New Roman"/>
                <a:ea typeface="Arial"/>
              </a:rPr>
              <a:t>de la matrice </a:t>
            </a:r>
            <a:r>
              <a:rPr b="0" i="1" lang="fr-FR" sz="2400" spc="-1" strike="noStrike">
                <a:solidFill>
                  <a:srgbClr val="000000"/>
                </a:solidFill>
                <a:latin typeface="Times New Roman"/>
                <a:ea typeface="Arial"/>
              </a:rPr>
              <a:t>A </a:t>
            </a:r>
            <a:r>
              <a:rPr b="0" lang="fr-FR" sz="2400" spc="-1" strike="noStrike">
                <a:solidFill>
                  <a:srgbClr val="000000"/>
                </a:solidFill>
                <a:latin typeface="Times New Roman"/>
                <a:ea typeface="Arial"/>
              </a:rPr>
              <a:t>et si </a:t>
            </a:r>
            <a:r>
              <a:rPr b="0" i="1" lang="fr-FR" sz="2400" spc="-1" strike="noStrike">
                <a:solidFill>
                  <a:srgbClr val="000000"/>
                </a:solidFill>
                <a:latin typeface="Times New Roman"/>
                <a:ea typeface="Arial"/>
              </a:rPr>
              <a:t>H </a:t>
            </a:r>
            <a:r>
              <a:rPr b="0" lang="fr-FR" sz="2400" spc="-1" strike="noStrike">
                <a:solidFill>
                  <a:srgbClr val="000000"/>
                </a:solidFill>
                <a:latin typeface="Times New Roman"/>
                <a:ea typeface="Arial"/>
              </a:rPr>
              <a:t>est la matrice du filtre 3</a:t>
            </a:r>
            <a:r>
              <a:rPr b="0" i="1" lang="fr-FR" sz="2400" spc="-1" strike="noStrike">
                <a:solidFill>
                  <a:srgbClr val="000000"/>
                </a:solidFill>
                <a:latin typeface="Times New Roman"/>
                <a:ea typeface="Arial"/>
              </a:rPr>
              <a:t>×</a:t>
            </a:r>
            <a:r>
              <a:rPr b="0" lang="fr-FR" sz="2400" spc="-1" strike="noStrike">
                <a:solidFill>
                  <a:srgbClr val="000000"/>
                </a:solidFill>
                <a:latin typeface="Times New Roman"/>
                <a:ea typeface="Arial"/>
              </a:rPr>
              <a:t>3 alors l’opération de filtrage s’écrit de la façon suivante, en notant </a:t>
            </a:r>
            <a:r>
              <a:rPr b="0" i="1" lang="fr-FR" sz="2400" spc="-1" strike="noStrike">
                <a:solidFill>
                  <a:srgbClr val="000000"/>
                </a:solidFill>
                <a:latin typeface="Times New Roman"/>
                <a:ea typeface="Arial"/>
              </a:rPr>
              <a:t>bp,q </a:t>
            </a:r>
            <a:r>
              <a:rPr b="0" lang="fr-FR" sz="2400" spc="-1" strike="noStrike">
                <a:solidFill>
                  <a:srgbClr val="000000"/>
                </a:solidFill>
                <a:latin typeface="Times New Roman"/>
                <a:ea typeface="Arial"/>
              </a:rPr>
              <a:t>la valeur du pixel après application du filtre :</a:t>
            </a:r>
            <a:endParaRPr b="0" lang="en-US" sz="2400" spc="-1" strike="noStrike">
              <a:solidFill>
                <a:srgbClr val="000000"/>
              </a:solidFill>
              <a:latin typeface="Calibri"/>
            </a:endParaRPr>
          </a:p>
        </p:txBody>
      </p:sp>
      <p:pic>
        <p:nvPicPr>
          <p:cNvPr id="991" name="Google Shape;118;p5" descr=""/>
          <p:cNvPicPr/>
          <p:nvPr/>
        </p:nvPicPr>
        <p:blipFill>
          <a:blip r:embed="rId1"/>
          <a:stretch/>
        </p:blipFill>
        <p:spPr>
          <a:xfrm>
            <a:off x="0" y="-118800"/>
            <a:ext cx="2198880" cy="1184400"/>
          </a:xfrm>
          <a:prstGeom prst="rect">
            <a:avLst/>
          </a:prstGeom>
          <a:ln w="0">
            <a:noFill/>
          </a:ln>
        </p:spPr>
      </p:pic>
      <p:sp>
        <p:nvSpPr>
          <p:cNvPr id="99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9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995" name="Google Shape;118;p5" descr=""/>
          <p:cNvPicPr/>
          <p:nvPr/>
        </p:nvPicPr>
        <p:blipFill>
          <a:blip r:embed="rId1"/>
          <a:stretch/>
        </p:blipFill>
        <p:spPr>
          <a:xfrm>
            <a:off x="0" y="-118800"/>
            <a:ext cx="2198880" cy="1184400"/>
          </a:xfrm>
          <a:prstGeom prst="rect">
            <a:avLst/>
          </a:prstGeom>
          <a:ln w="0">
            <a:noFill/>
          </a:ln>
        </p:spPr>
      </p:pic>
      <p:sp>
        <p:nvSpPr>
          <p:cNvPr id="99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997" name="Google Shape;120;p5"/>
          <p:cNvCxnSpPr/>
          <p:nvPr/>
        </p:nvCxnSpPr>
        <p:spPr>
          <a:xfrm flipV="1">
            <a:off x="2271600" y="721800"/>
            <a:ext cx="9921240" cy="15120"/>
          </a:xfrm>
          <a:prstGeom prst="straightConnector1">
            <a:avLst/>
          </a:prstGeom>
          <a:ln w="28575">
            <a:solidFill>
              <a:srgbClr val="4f4e6b"/>
            </a:solidFill>
            <a:round/>
          </a:ln>
        </p:spPr>
      </p:cxnSp>
      <p:grpSp>
        <p:nvGrpSpPr>
          <p:cNvPr id="998" name="Groupe 5"/>
          <p:cNvGrpSpPr/>
          <p:nvPr/>
        </p:nvGrpSpPr>
        <p:grpSpPr>
          <a:xfrm>
            <a:off x="217800" y="1092600"/>
            <a:ext cx="11744640" cy="1921680"/>
            <a:chOff x="217800" y="1092600"/>
            <a:chExt cx="11744640" cy="1921680"/>
          </a:xfrm>
        </p:grpSpPr>
        <mc:AlternateContent>
          <mc:Choice xmlns:a14="http://schemas.microsoft.com/office/drawing/2010/main" Requires="a14">
            <p:sp>
              <p:nvSpPr>
                <p:cNvPr id="999" name="Google Shape;115;p5"/>
                <p:cNvSpPr txBox="1"/>
                <p:nvPr/>
              </p:nvSpPr>
              <p:spPr>
                <a:xfrm>
                  <a:off x="217800" y="1092600"/>
                  <a:ext cx="11744640" cy="1921680"/>
                </a:xfrm>
                <a:prstGeom prst="rect">
                  <a:avLst/>
                </a:prstGeom>
              </p:spPr>
              <p:txBody>
                <a:bodyPr/>
                <a:p>
                  <a14:m>
                    <m:oMath xmlns:m="http://schemas.openxmlformats.org/officeDocument/2006/math">
                      <m:sSub>
                        <m:e>
                          <m:r>
                            <m:t xml:space="preserve">𝑎</m:t>
                          </m:r>
                        </m:e>
                        <m:sub>
                          <m:r>
                            <m:t xml:space="preserve">𝑝</m:t>
                          </m:r>
                          <m:r>
                            <m:t xml:space="preserve">,</m:t>
                          </m:r>
                          <m:r>
                            <m:t xml:space="preserve">𝑞</m:t>
                          </m:r>
                        </m:sub>
                      </m:sSub>
                      <m:r>
                        <m:t xml:space="preserve">𝐻</m:t>
                      </m:r>
                      <m:r>
                        <m:t xml:space="preserve">=</m:t>
                      </m:r>
                      <m:d>
                        <m:dPr>
                          <m:begChr m:val="("/>
                          <m:endChr m:val=")"/>
                        </m:dPr>
                        <m:e>
                          <m:eqArr>
                            <m:e>
                              <m:sSub>
                                <m:e>
                                  <m:r>
                                    <m:t xml:space="preserve">h</m:t>
                                  </m:r>
                                </m:e>
                                <m:sub>
                                  <m:r>
                                    <m:t xml:space="preserve">1</m:t>
                                  </m:r>
                                  <m:r>
                                    <m:t xml:space="preserve">,</m:t>
                                  </m:r>
                                  <m:r>
                                    <m:t xml:space="preserve">1</m:t>
                                  </m:r>
                                </m:sub>
                              </m:sSub>
                              <m:sSub>
                                <m:e>
                                  <m:r>
                                    <m:t xml:space="preserve">h</m:t>
                                  </m:r>
                                </m:e>
                                <m:sub>
                                  <m:r>
                                    <m:t xml:space="preserve">1</m:t>
                                  </m:r>
                                  <m:r>
                                    <m:t xml:space="preserve">,</m:t>
                                  </m:r>
                                  <m:r>
                                    <m:t xml:space="preserve">2</m:t>
                                  </m:r>
                                </m:sub>
                              </m:sSub>
                              <m:sSub>
                                <m:e>
                                  <m:r>
                                    <m:t xml:space="preserve">h</m:t>
                                  </m:r>
                                </m:e>
                                <m:sub>
                                  <m:r>
                                    <m:t xml:space="preserve">1</m:t>
                                  </m:r>
                                  <m:r>
                                    <m:t xml:space="preserve">,</m:t>
                                  </m:r>
                                  <m:r>
                                    <m:t xml:space="preserve">3</m:t>
                                  </m:r>
                                </m:sub>
                              </m:sSub>
                            </m:e>
                            <m:e>
                              <m:eqArr>
                                <m:e>
                                  <m:sSub>
                                    <m:e>
                                      <m:r>
                                        <m:t xml:space="preserve">h</m:t>
                                      </m:r>
                                    </m:e>
                                    <m:sub>
                                      <m:r>
                                        <m:t xml:space="preserve">2</m:t>
                                      </m:r>
                                      <m:r>
                                        <m:t xml:space="preserve">,</m:t>
                                      </m:r>
                                      <m:r>
                                        <m:t xml:space="preserve">1</m:t>
                                      </m:r>
                                    </m:sub>
                                  </m:sSub>
                                  <m:sSub>
                                    <m:e>
                                      <m:r>
                                        <m:t xml:space="preserve">h</m:t>
                                      </m:r>
                                    </m:e>
                                    <m:sub>
                                      <m:r>
                                        <m:t xml:space="preserve">2</m:t>
                                      </m:r>
                                      <m:r>
                                        <m:t xml:space="preserve">,</m:t>
                                      </m:r>
                                      <m:r>
                                        <m:t xml:space="preserve">2</m:t>
                                      </m:r>
                                    </m:sub>
                                  </m:sSub>
                                  <m:sSub>
                                    <m:e>
                                      <m:r>
                                        <m:t xml:space="preserve">h</m:t>
                                      </m:r>
                                    </m:e>
                                    <m:sub>
                                      <m:r>
                                        <m:t xml:space="preserve">2</m:t>
                                      </m:r>
                                      <m:r>
                                        <m:t xml:space="preserve">,</m:t>
                                      </m:r>
                                      <m:r>
                                        <m:t xml:space="preserve">3</m:t>
                                      </m:r>
                                    </m:sub>
                                  </m:sSub>
                                </m:e>
                                <m:e>
                                  <m:sSub>
                                    <m:e>
                                      <m:r>
                                        <m:t xml:space="preserve">h</m:t>
                                      </m:r>
                                    </m:e>
                                    <m:sub>
                                      <m:r>
                                        <m:t xml:space="preserve">3</m:t>
                                      </m:r>
                                      <m:r>
                                        <m:t xml:space="preserve">,</m:t>
                                      </m:r>
                                      <m:r>
                                        <m:t xml:space="preserve">1</m:t>
                                      </m:r>
                                    </m:sub>
                                  </m:sSub>
                                  <m:sSub>
                                    <m:e>
                                      <m:r>
                                        <m:t xml:space="preserve">h</m:t>
                                      </m:r>
                                    </m:e>
                                    <m:sub>
                                      <m:r>
                                        <m:t xml:space="preserve">3</m:t>
                                      </m:r>
                                      <m:r>
                                        <m:t xml:space="preserve">,</m:t>
                                      </m:r>
                                      <m:r>
                                        <m:t xml:space="preserve">2</m:t>
                                      </m:r>
                                    </m:sub>
                                  </m:sSub>
                                  <m:sSub>
                                    <m:e>
                                      <m:r>
                                        <m:t xml:space="preserve">h</m:t>
                                      </m:r>
                                    </m:e>
                                    <m:sub>
                                      <m:r>
                                        <m:t xml:space="preserve">3</m:t>
                                      </m:r>
                                      <m:r>
                                        <m:t xml:space="preserve">,</m:t>
                                      </m:r>
                                      <m:r>
                                        <m:t xml:space="preserve">3</m:t>
                                      </m:r>
                                    </m:sub>
                                  </m:sSub>
                                </m:e>
                              </m:eqArr>
                            </m:e>
                          </m:eqArr>
                        </m:e>
                      </m:d>
                      <m:limLow>
                        <m:e>
                          <m:r>
                            <m:rPr>
                              <m:lit/>
                              <m:nor/>
                            </m:rPr>
                            <m:t xml:space="preserve"> </m:t>
                          </m:r>
                        </m:e>
                        <m:lim>
                          <m:r>
                            <m:t xml:space="preserve">→</m:t>
                          </m:r>
                        </m:lim>
                      </m:limLow>
                      <m:sSub>
                        <m:e>
                          <m:r>
                            <m:t xml:space="preserve">𝑏</m:t>
                          </m:r>
                        </m:e>
                        <m:sub>
                          <m:r>
                            <m:t xml:space="preserve">𝑝</m:t>
                          </m:r>
                          <m:r>
                            <m:t xml:space="preserve">,</m:t>
                          </m:r>
                          <m:r>
                            <m:t xml:space="preserve">𝑞</m:t>
                          </m:r>
                          <m:r>
                            <m:t xml:space="preserve">=</m:t>
                          </m:r>
                          <m:nary>
                            <m:naryPr>
                              <m:chr m:val="∑"/>
                            </m:naryPr>
                            <m:sub>
                              <m:r>
                                <m:t xml:space="preserve">𝑖</m:t>
                              </m:r>
                              <m:r>
                                <m:t xml:space="preserve">=</m:t>
                              </m:r>
                              <m:r>
                                <m:t xml:space="preserve">−</m:t>
                              </m:r>
                              <m:r>
                                <m:t xml:space="preserve">1</m:t>
                              </m:r>
                            </m:sub>
                            <m:sup>
                              <m:r>
                                <m:t xml:space="preserve">1</m:t>
                              </m:r>
                            </m:sup>
                            <m:e>
                              <m:nary>
                                <m:naryPr>
                                  <m:chr m:val="∑"/>
                                </m:naryPr>
                                <m:sub>
                                  <m:r>
                                    <m:t xml:space="preserve">𝑗</m:t>
                                  </m:r>
                                  <m:r>
                                    <m:t xml:space="preserve">=</m:t>
                                  </m:r>
                                  <m:r>
                                    <m:t xml:space="preserve">−</m:t>
                                  </m:r>
                                  <m:r>
                                    <m:t xml:space="preserve">1</m:t>
                                  </m:r>
                                </m:sub>
                                <m:sup>
                                  <m:r>
                                    <m:t xml:space="preserve">1</m:t>
                                  </m:r>
                                </m:sup>
                                <m:e>
                                  <m:sSub>
                                    <m:e>
                                      <m:r>
                                        <m:t xml:space="preserve">𝑎</m:t>
                                      </m:r>
                                    </m:e>
                                    <m:sub>
                                      <m:r>
                                        <m:t xml:space="preserve">𝑝</m:t>
                                      </m:r>
                                      <m:r>
                                        <m:t xml:space="preserve">−</m:t>
                                      </m:r>
                                      <m:r>
                                        <m:t xml:space="preserve">𝑖</m:t>
                                      </m:r>
                                      <m:r>
                                        <m:t xml:space="preserve">,</m:t>
                                      </m:r>
                                      <m:r>
                                        <m:t xml:space="preserve">𝑞</m:t>
                                      </m:r>
                                      <m:r>
                                        <m:t xml:space="preserve">−</m:t>
                                      </m:r>
                                      <m:r>
                                        <m:t xml:space="preserve">𝑗</m:t>
                                      </m:r>
                                    </m:sub>
                                  </m:sSub>
                                  <m:sSub>
                                    <m:e>
                                      <m:r>
                                        <m:t xml:space="preserve">h</m:t>
                                      </m:r>
                                    </m:e>
                                    <m:sub>
                                      <m:r>
                                        <m:t xml:space="preserve">𝑖</m:t>
                                      </m:r>
                                      <m:r>
                                        <m:t xml:space="preserve">+</m:t>
                                      </m:r>
                                      <m:r>
                                        <m:t xml:space="preserve">2</m:t>
                                      </m:r>
                                      <m:r>
                                        <m:t xml:space="preserve">,</m:t>
                                      </m:r>
                                      <m:r>
                                        <m:t xml:space="preserve">𝑗</m:t>
                                      </m:r>
                                      <m:r>
                                        <m:t xml:space="preserve">+</m:t>
                                      </m:r>
                                      <m:r>
                                        <m:t xml:space="preserve">2</m:t>
                                      </m:r>
                                    </m:sub>
                                  </m:sSub>
                                </m:e>
                              </m:nary>
                            </m:e>
                          </m:nary>
                        </m:sub>
                      </m:sSub>
                    </m:oMath>
                  </a14:m>
                </a:p>
              </p:txBody>
            </p:sp>
          </mc:Choice>
          <mc:Fallback/>
        </mc:AlternateContent>
        <p:sp>
          <p:nvSpPr>
            <p:cNvPr id="1000" name="Rectangle 4"/>
            <p:cNvSpPr/>
            <p:nvPr/>
          </p:nvSpPr>
          <p:spPr>
            <a:xfrm>
              <a:off x="3597120" y="2568960"/>
              <a:ext cx="1800720" cy="310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chemeClr val="dk1"/>
                  </a:solidFill>
                  <a:latin typeface="Times New Roman"/>
                  <a:ea typeface="Arial"/>
                </a:rPr>
                <a:t>filtrage</a:t>
              </a:r>
              <a:endParaRPr b="0" lang="en-US" sz="1800" spc="-1" strike="noStrike">
                <a:solidFill>
                  <a:srgbClr val="000000"/>
                </a:solidFill>
                <a:latin typeface="Calibri"/>
              </a:endParaRPr>
            </a:p>
          </p:txBody>
        </p:sp>
      </p:grpSp>
      <p:sp>
        <p:nvSpPr>
          <p:cNvPr id="1001" name="Espace réservé du contenu 2"/>
          <p:cNvSpPr/>
          <p:nvPr/>
        </p:nvSpPr>
        <p:spPr>
          <a:xfrm>
            <a:off x="119880" y="2892960"/>
            <a:ext cx="11967480" cy="3623400"/>
          </a:xfrm>
          <a:prstGeom prst="rect">
            <a:avLst/>
          </a:prstGeom>
          <a:noFill/>
          <a:ln w="0">
            <a:noFill/>
          </a:ln>
        </p:spPr>
        <p:style>
          <a:lnRef idx="0"/>
          <a:fillRef idx="0"/>
          <a:effectRef idx="0"/>
          <a:fontRef idx="minor"/>
        </p:style>
        <p:txBody>
          <a:bodyPr lIns="90000" rIns="90000" tIns="45000" bIns="45000" anchor="t">
            <a:noAutofit/>
          </a:bodyPr>
          <a:p>
            <a:pPr marL="457200" indent="-343080" algn="just">
              <a:lnSpc>
                <a:spcPct val="150000"/>
              </a:lnSpc>
              <a:spcBef>
                <a:spcPts val="601"/>
              </a:spcBef>
              <a:buClr>
                <a:srgbClr val="000000"/>
              </a:buClr>
              <a:buFont typeface="Arial"/>
              <a:buChar char="•"/>
            </a:pPr>
            <a:r>
              <a:rPr b="0" lang="fr-FR" sz="2400" spc="-1" strike="noStrike">
                <a:solidFill>
                  <a:schemeClr val="dk1"/>
                </a:solidFill>
                <a:latin typeface="Times New Roman"/>
                <a:ea typeface="Calibri"/>
              </a:rPr>
              <a:t>Autrement dit, l’élément </a:t>
            </a:r>
            <a:r>
              <a:rPr b="0" i="1"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est la somme des coefficients de la matrice suivante :</a:t>
            </a:r>
            <a:endParaRPr b="0" lang="en-US" sz="2400" spc="-1" strike="noStrike">
              <a:solidFill>
                <a:srgbClr val="000000"/>
              </a:solidFill>
              <a:latin typeface="Calibri"/>
            </a:endParaRPr>
          </a:p>
          <a:p>
            <a:pPr marL="114480" algn="just">
              <a:lnSpc>
                <a:spcPct val="150000"/>
              </a:lnSpc>
              <a:spcBef>
                <a:spcPts val="601"/>
              </a:spcBef>
              <a:tabLst>
                <a:tab algn="l" pos="0"/>
              </a:tabLst>
            </a:pPr>
            <a:endParaRPr b="0" lang="en-US" sz="2400" spc="-1" strike="noStrike">
              <a:solidFill>
                <a:srgbClr val="000000"/>
              </a:solidFill>
              <a:latin typeface="Calibri"/>
            </a:endParaRPr>
          </a:p>
          <a:p>
            <a:pPr marL="457200" indent="-343080" algn="just">
              <a:lnSpc>
                <a:spcPct val="150000"/>
              </a:lnSpc>
              <a:spcBef>
                <a:spcPts val="1001"/>
              </a:spcBef>
              <a:buClr>
                <a:srgbClr val="000000"/>
              </a:buClr>
              <a:buFont typeface="Arial"/>
              <a:buChar char="•"/>
              <a:tabLst>
                <a:tab algn="l" pos="0"/>
              </a:tabLst>
            </a:pPr>
            <a:r>
              <a:rPr b="0" lang="fr-FR" sz="2400" spc="-1" strike="noStrike">
                <a:solidFill>
                  <a:schemeClr val="dk1"/>
                </a:solidFill>
                <a:latin typeface="Times New Roman"/>
                <a:ea typeface="Calibri"/>
              </a:rPr>
              <a:t>Attention, il s’agit d’une </a:t>
            </a:r>
            <a:r>
              <a:rPr b="1" lang="fr-FR" sz="2400" spc="-1" strike="noStrike">
                <a:solidFill>
                  <a:schemeClr val="accent1"/>
                </a:solidFill>
                <a:latin typeface="Times New Roman"/>
                <a:ea typeface="Calibri"/>
              </a:rPr>
              <a:t>convolution discrète </a:t>
            </a:r>
            <a:r>
              <a:rPr b="0" lang="fr-FR" sz="2400" spc="-1" strike="noStrike">
                <a:solidFill>
                  <a:schemeClr val="dk1"/>
                </a:solidFill>
                <a:latin typeface="Times New Roman"/>
                <a:ea typeface="Calibri"/>
              </a:rPr>
              <a:t>et non pas du produit de deux matrices.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03" name="Google Shape;115;p5"/>
          <p:cNvSpPr/>
          <p:nvPr/>
        </p:nvSpPr>
        <p:spPr>
          <a:xfrm>
            <a:off x="163440" y="1619280"/>
            <a:ext cx="119188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Il faut gérer les «</a:t>
            </a:r>
            <a:r>
              <a:rPr b="0" lang="fr-FR" sz="2400" spc="-1" strike="noStrike">
                <a:solidFill>
                  <a:schemeClr val="accent1"/>
                </a:solidFill>
                <a:latin typeface="Times New Roman"/>
                <a:ea typeface="Arial"/>
              </a:rPr>
              <a:t> bords </a:t>
            </a:r>
            <a:r>
              <a:rPr b="0" lang="fr-FR" sz="2400" spc="-1" strike="noStrike">
                <a:solidFill>
                  <a:srgbClr val="000000"/>
                </a:solidFill>
                <a:latin typeface="Times New Roman"/>
                <a:ea typeface="Arial"/>
              </a:rPr>
              <a:t>» de </a:t>
            </a:r>
            <a:r>
              <a:rPr b="0" i="1" lang="fr-FR" sz="2400" spc="-1" strike="noStrike">
                <a:solidFill>
                  <a:srgbClr val="000000"/>
                </a:solidFill>
                <a:latin typeface="Times New Roman"/>
                <a:ea typeface="Arial"/>
              </a:rPr>
              <a:t>t</a:t>
            </a:r>
            <a:r>
              <a:rPr b="0" lang="fr-FR" sz="2400" spc="-1" strike="noStrike">
                <a:solidFill>
                  <a:srgbClr val="000000"/>
                </a:solidFill>
                <a:latin typeface="Times New Roman"/>
                <a:ea typeface="Arial"/>
              </a:rPr>
              <a:t>, là où le masque « </a:t>
            </a:r>
            <a:r>
              <a:rPr b="0" lang="fr-FR" sz="2400" spc="-1" strike="noStrike">
                <a:solidFill>
                  <a:schemeClr val="accent1"/>
                </a:solidFill>
                <a:latin typeface="Times New Roman"/>
                <a:ea typeface="Arial"/>
              </a:rPr>
              <a:t>déborde</a:t>
            </a:r>
            <a:r>
              <a:rPr b="0" lang="fr-FR" sz="2400" spc="-1" strike="noStrike">
                <a:solidFill>
                  <a:srgbClr val="000000"/>
                </a:solidFill>
                <a:latin typeface="Times New Roman"/>
                <a:ea typeface="Arial"/>
              </a:rPr>
              <a:t> ». En général on souhaite conserver la taille de </a:t>
            </a:r>
            <a:r>
              <a:rPr b="0" i="1" lang="fr-FR" sz="2400" spc="-1" strike="noStrike">
                <a:solidFill>
                  <a:srgbClr val="000000"/>
                </a:solidFill>
                <a:latin typeface="Times New Roman"/>
                <a:ea typeface="Arial"/>
              </a:rPr>
              <a:t>t </a:t>
            </a:r>
            <a:r>
              <a:rPr b="0" lang="fr-FR" sz="2400" spc="-1" strike="noStrike">
                <a:solidFill>
                  <a:srgbClr val="000000"/>
                </a:solidFill>
                <a:latin typeface="Times New Roman"/>
                <a:ea typeface="Arial"/>
              </a:rPr>
              <a:t>pour le résultat, il faut donc adapter le calcul, soit en définissant des masques partiels, soit en bordant </a:t>
            </a:r>
            <a:r>
              <a:rPr b="0" i="1" lang="fr-FR" sz="2400" spc="-1" strike="noStrike">
                <a:solidFill>
                  <a:srgbClr val="000000"/>
                </a:solidFill>
                <a:latin typeface="Times New Roman"/>
                <a:ea typeface="Arial"/>
              </a:rPr>
              <a:t>t </a:t>
            </a:r>
            <a:r>
              <a:rPr b="0" lang="fr-FR" sz="2400" spc="-1" strike="noStrike">
                <a:solidFill>
                  <a:srgbClr val="000000"/>
                </a:solidFill>
                <a:latin typeface="Times New Roman"/>
                <a:ea typeface="Arial"/>
              </a:rPr>
              <a:t>en </a:t>
            </a:r>
            <a:r>
              <a:rPr b="0" lang="fr-FR" sz="2400" spc="-1" strike="noStrike">
                <a:solidFill>
                  <a:schemeClr val="accent1"/>
                </a:solidFill>
                <a:latin typeface="Times New Roman"/>
                <a:ea typeface="Arial"/>
              </a:rPr>
              <a:t>lui ajoutant des valeurs tout autour</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Dans les </a:t>
            </a:r>
            <a:r>
              <a:rPr b="0" lang="fr-FR" sz="2400" spc="-1" strike="noStrike">
                <a:solidFill>
                  <a:schemeClr val="accent1"/>
                </a:solidFill>
                <a:latin typeface="Times New Roman"/>
                <a:ea typeface="Arial"/>
              </a:rPr>
              <a:t>applications pratiques</a:t>
            </a:r>
            <a:r>
              <a:rPr b="0" lang="fr-FR" sz="2400" spc="-1" strike="noStrike">
                <a:solidFill>
                  <a:srgbClr val="000000"/>
                </a:solidFill>
                <a:latin typeface="Times New Roman"/>
                <a:ea typeface="Arial"/>
              </a:rPr>
              <a:t>, cela n’a pas une grande importance car </a:t>
            </a:r>
            <a:r>
              <a:rPr b="0" i="1" lang="fr-FR" sz="2400" spc="-1" strike="noStrike">
                <a:solidFill>
                  <a:srgbClr val="000000"/>
                </a:solidFill>
                <a:latin typeface="Times New Roman"/>
                <a:ea typeface="Arial"/>
              </a:rPr>
              <a:t>H </a:t>
            </a:r>
            <a:r>
              <a:rPr b="0" lang="fr-FR" sz="2400" spc="-1" strike="noStrike">
                <a:solidFill>
                  <a:srgbClr val="000000"/>
                </a:solidFill>
                <a:latin typeface="Times New Roman"/>
                <a:ea typeface="Arial"/>
              </a:rPr>
              <a:t>est beaucoup plus petit que </a:t>
            </a:r>
            <a:r>
              <a:rPr b="0" i="1" lang="fr-FR" sz="2400" spc="-1" strike="noStrike">
                <a:solidFill>
                  <a:srgbClr val="000000"/>
                </a:solidFill>
                <a:latin typeface="Times New Roman"/>
                <a:ea typeface="Arial"/>
              </a:rPr>
              <a:t>t </a:t>
            </a:r>
            <a:r>
              <a:rPr b="0" lang="fr-FR" sz="2400" spc="-1" strike="noStrike">
                <a:solidFill>
                  <a:srgbClr val="000000"/>
                </a:solidFill>
                <a:latin typeface="Times New Roman"/>
                <a:ea typeface="Arial"/>
              </a:rPr>
              <a:t>et donc les anomalies sur les bords sont peu visibles.</a:t>
            </a:r>
            <a:endParaRPr b="0" lang="en-US" sz="2400" spc="-1" strike="noStrike">
              <a:solidFill>
                <a:srgbClr val="000000"/>
              </a:solidFill>
              <a:latin typeface="Calibri"/>
            </a:endParaRPr>
          </a:p>
        </p:txBody>
      </p:sp>
      <p:pic>
        <p:nvPicPr>
          <p:cNvPr id="1004" name="Google Shape;118;p5" descr=""/>
          <p:cNvPicPr/>
          <p:nvPr/>
        </p:nvPicPr>
        <p:blipFill>
          <a:blip r:embed="rId1"/>
          <a:stretch/>
        </p:blipFill>
        <p:spPr>
          <a:xfrm>
            <a:off x="0" y="-129600"/>
            <a:ext cx="2198880" cy="1184400"/>
          </a:xfrm>
          <a:prstGeom prst="rect">
            <a:avLst/>
          </a:prstGeom>
          <a:ln w="0">
            <a:noFill/>
          </a:ln>
        </p:spPr>
      </p:pic>
      <p:sp>
        <p:nvSpPr>
          <p:cNvPr id="100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0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08"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 Filtres de lissages</a:t>
            </a:r>
            <a:endParaRPr b="0" lang="en-US" sz="3200" spc="-1" strike="noStrike">
              <a:solidFill>
                <a:srgbClr val="000000"/>
              </a:solidFill>
              <a:latin typeface="Calibri"/>
            </a:endParaRPr>
          </a:p>
        </p:txBody>
      </p:sp>
      <p:sp>
        <p:nvSpPr>
          <p:cNvPr id="1009" name="Google Shape;115;p5"/>
          <p:cNvSpPr/>
          <p:nvPr/>
        </p:nvSpPr>
        <p:spPr>
          <a:xfrm>
            <a:off x="163440" y="1771560"/>
            <a:ext cx="11918880" cy="16923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Les </a:t>
            </a:r>
            <a:r>
              <a:rPr b="0" lang="fr-FR" sz="2400" spc="-1" strike="noStrike">
                <a:solidFill>
                  <a:schemeClr val="accent1"/>
                </a:solidFill>
                <a:latin typeface="Times New Roman"/>
                <a:ea typeface="Arial"/>
              </a:rPr>
              <a:t>filtres de lissage </a:t>
            </a:r>
            <a:r>
              <a:rPr b="0" lang="fr-FR" sz="2400" spc="-1" strike="noStrike">
                <a:solidFill>
                  <a:srgbClr val="000000"/>
                </a:solidFill>
                <a:latin typeface="Times New Roman"/>
                <a:ea typeface="Arial"/>
              </a:rPr>
              <a:t>sont des opérateurs qui </a:t>
            </a:r>
            <a:r>
              <a:rPr b="0" i="1" lang="fr-FR" sz="2400" spc="-1" strike="noStrike">
                <a:solidFill>
                  <a:schemeClr val="accent1"/>
                </a:solidFill>
                <a:latin typeface="Times New Roman"/>
                <a:ea typeface="Arial"/>
              </a:rPr>
              <a:t>éliminent</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des éléments perturbateurs </a:t>
            </a:r>
            <a:r>
              <a:rPr b="0" i="1" lang="fr-FR" sz="2400" spc="-1" strike="noStrike">
                <a:solidFill>
                  <a:srgbClr val="000000"/>
                </a:solidFill>
                <a:latin typeface="Times New Roman"/>
                <a:ea typeface="Arial"/>
              </a:rPr>
              <a:t>/ non significatifs </a:t>
            </a:r>
            <a:r>
              <a:rPr b="0" lang="fr-FR" sz="2400" spc="-1" strike="noStrike">
                <a:solidFill>
                  <a:srgbClr val="000000"/>
                </a:solidFill>
                <a:latin typeface="Times New Roman"/>
                <a:ea typeface="Arial"/>
              </a:rPr>
              <a:t>dans les images numériques, soit pour </a:t>
            </a:r>
            <a:r>
              <a:rPr b="0" i="1" lang="fr-FR" sz="2400" spc="-1" strike="noStrike">
                <a:solidFill>
                  <a:schemeClr val="accent1"/>
                </a:solidFill>
                <a:latin typeface="Times New Roman"/>
                <a:ea typeface="Arial"/>
              </a:rPr>
              <a:t>améliorer</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leur visualisation, soit pour les </a:t>
            </a:r>
            <a:r>
              <a:rPr b="0" i="1" lang="fr-FR" sz="2400" spc="-1" strike="noStrike">
                <a:solidFill>
                  <a:schemeClr val="accent1"/>
                </a:solidFill>
                <a:latin typeface="Times New Roman"/>
                <a:ea typeface="Arial"/>
              </a:rPr>
              <a:t>simplifier</a:t>
            </a:r>
            <a:r>
              <a:rPr b="0" i="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en but d'un traitement postérieur :</a:t>
            </a:r>
            <a:endParaRPr b="0" lang="en-US" sz="2400" spc="-1" strike="noStrike">
              <a:solidFill>
                <a:srgbClr val="000000"/>
              </a:solidFill>
              <a:latin typeface="Calibri"/>
            </a:endParaRPr>
          </a:p>
        </p:txBody>
      </p:sp>
      <p:pic>
        <p:nvPicPr>
          <p:cNvPr id="1010" name="Google Shape;118;p5" descr=""/>
          <p:cNvPicPr/>
          <p:nvPr/>
        </p:nvPicPr>
        <p:blipFill>
          <a:blip r:embed="rId1"/>
          <a:stretch/>
        </p:blipFill>
        <p:spPr>
          <a:xfrm>
            <a:off x="0" y="-118800"/>
            <a:ext cx="2198880" cy="1184400"/>
          </a:xfrm>
          <a:prstGeom prst="rect">
            <a:avLst/>
          </a:prstGeom>
          <a:ln w="0">
            <a:noFill/>
          </a:ln>
        </p:spPr>
      </p:pic>
      <p:sp>
        <p:nvSpPr>
          <p:cNvPr id="101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12" name="Google Shape;120;p5"/>
          <p:cNvCxnSpPr/>
          <p:nvPr/>
        </p:nvCxnSpPr>
        <p:spPr>
          <a:xfrm flipV="1">
            <a:off x="2271600" y="721800"/>
            <a:ext cx="9921240" cy="15120"/>
          </a:xfrm>
          <a:prstGeom prst="straightConnector1">
            <a:avLst/>
          </a:prstGeom>
          <a:ln w="28575">
            <a:solidFill>
              <a:srgbClr val="4f4e6b"/>
            </a:solidFill>
            <a:round/>
          </a:ln>
        </p:spPr>
      </p:cxnSp>
      <p:grpSp>
        <p:nvGrpSpPr>
          <p:cNvPr id="1013" name="Groupe 5"/>
          <p:cNvGrpSpPr/>
          <p:nvPr/>
        </p:nvGrpSpPr>
        <p:grpSpPr>
          <a:xfrm>
            <a:off x="680760" y="3629520"/>
            <a:ext cx="10524600" cy="2404440"/>
            <a:chOff x="680760" y="3629520"/>
            <a:chExt cx="10524600" cy="2404440"/>
          </a:xfrm>
        </p:grpSpPr>
        <p:pic>
          <p:nvPicPr>
            <p:cNvPr id="1014" name="Image 1" descr=""/>
            <p:cNvPicPr/>
            <p:nvPr/>
          </p:nvPicPr>
          <p:blipFill>
            <a:blip r:embed="rId2"/>
            <a:stretch/>
          </p:blipFill>
          <p:spPr>
            <a:xfrm>
              <a:off x="680760" y="3631680"/>
              <a:ext cx="3737880" cy="2329200"/>
            </a:xfrm>
            <a:prstGeom prst="rect">
              <a:avLst/>
            </a:prstGeom>
            <a:ln w="0">
              <a:noFill/>
            </a:ln>
          </p:spPr>
        </p:pic>
        <p:pic>
          <p:nvPicPr>
            <p:cNvPr id="1015" name="Image 2" descr=""/>
            <p:cNvPicPr/>
            <p:nvPr/>
          </p:nvPicPr>
          <p:blipFill>
            <a:blip r:embed="rId3"/>
            <a:stretch/>
          </p:blipFill>
          <p:spPr>
            <a:xfrm>
              <a:off x="4698360" y="3629520"/>
              <a:ext cx="2189160" cy="2329200"/>
            </a:xfrm>
            <a:prstGeom prst="rect">
              <a:avLst/>
            </a:prstGeom>
            <a:ln w="0">
              <a:noFill/>
            </a:ln>
          </p:spPr>
        </p:pic>
        <p:pic>
          <p:nvPicPr>
            <p:cNvPr id="1016" name="Image 3" descr=""/>
            <p:cNvPicPr/>
            <p:nvPr/>
          </p:nvPicPr>
          <p:blipFill>
            <a:blip r:embed="rId4"/>
            <a:stretch/>
          </p:blipFill>
          <p:spPr>
            <a:xfrm>
              <a:off x="7075800" y="3629520"/>
              <a:ext cx="1914840" cy="2329200"/>
            </a:xfrm>
            <a:prstGeom prst="rect">
              <a:avLst/>
            </a:prstGeom>
            <a:ln w="0">
              <a:noFill/>
            </a:ln>
          </p:spPr>
        </p:pic>
        <p:pic>
          <p:nvPicPr>
            <p:cNvPr id="1017" name="Image 4" descr=""/>
            <p:cNvPicPr/>
            <p:nvPr/>
          </p:nvPicPr>
          <p:blipFill>
            <a:blip r:embed="rId5"/>
            <a:stretch/>
          </p:blipFill>
          <p:spPr>
            <a:xfrm>
              <a:off x="9178920" y="3704760"/>
              <a:ext cx="2026440" cy="2329200"/>
            </a:xfrm>
            <a:prstGeom prst="rect">
              <a:avLst/>
            </a:prstGeom>
            <a:ln w="0">
              <a:noFill/>
            </a:ln>
          </p:spPr>
        </p:pic>
      </p:gr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19" name="PlaceHolder 1"/>
          <p:cNvSpPr>
            <a:spLocks noGrp="1"/>
          </p:cNvSpPr>
          <p:nvPr>
            <p:ph type="title"/>
          </p:nvPr>
        </p:nvSpPr>
        <p:spPr>
          <a:xfrm>
            <a:off x="322920" y="644760"/>
            <a:ext cx="78512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I-1 Filtrage dans le domaine de Fourier </a:t>
            </a:r>
            <a:endParaRPr b="0" lang="en-US" sz="3200" spc="-1" strike="noStrike">
              <a:solidFill>
                <a:srgbClr val="000000"/>
              </a:solidFill>
              <a:latin typeface="Calibri"/>
            </a:endParaRPr>
          </a:p>
        </p:txBody>
      </p:sp>
      <p:sp>
        <p:nvSpPr>
          <p:cNvPr id="102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21" name="Google Shape;120;p5"/>
          <p:cNvCxnSpPr/>
          <p:nvPr/>
        </p:nvCxnSpPr>
        <p:spPr>
          <a:xfrm flipV="1">
            <a:off x="2271600" y="721800"/>
            <a:ext cx="9921240" cy="15120"/>
          </a:xfrm>
          <a:prstGeom prst="straightConnector1">
            <a:avLst/>
          </a:prstGeom>
          <a:ln w="28575">
            <a:solidFill>
              <a:srgbClr val="4f4e6b"/>
            </a:solidFill>
            <a:round/>
          </a:ln>
        </p:spPr>
      </p:cxnSp>
      <p:pic>
        <p:nvPicPr>
          <p:cNvPr id="1022" name="Image 4" descr=""/>
          <p:cNvPicPr/>
          <p:nvPr/>
        </p:nvPicPr>
        <p:blipFill>
          <a:blip r:embed="rId1"/>
          <a:stretch/>
        </p:blipFill>
        <p:spPr>
          <a:xfrm>
            <a:off x="3933360" y="1555200"/>
            <a:ext cx="8039880" cy="5234760"/>
          </a:xfrm>
          <a:prstGeom prst="rect">
            <a:avLst/>
          </a:prstGeom>
          <a:ln w="0">
            <a:noFill/>
          </a:ln>
        </p:spPr>
      </p:pic>
      <p:pic>
        <p:nvPicPr>
          <p:cNvPr id="1023" name="Google Shape;118;p5" descr=""/>
          <p:cNvPicPr/>
          <p:nvPr/>
        </p:nvPicPr>
        <p:blipFill>
          <a:blip r:embed="rId2"/>
          <a:stretch/>
        </p:blipFill>
        <p:spPr>
          <a:xfrm>
            <a:off x="152280" y="-129600"/>
            <a:ext cx="2198880" cy="1184400"/>
          </a:xfrm>
          <a:prstGeom prst="rect">
            <a:avLst/>
          </a:prstGeom>
          <a:ln w="0">
            <a:noFill/>
          </a:ln>
        </p:spPr>
      </p:pic>
      <p:sp>
        <p:nvSpPr>
          <p:cNvPr id="1024" name="Google Shape;115;p5"/>
          <p:cNvSpPr/>
          <p:nvPr/>
        </p:nvSpPr>
        <p:spPr>
          <a:xfrm>
            <a:off x="261360" y="1793520"/>
            <a:ext cx="5082480" cy="1875240"/>
          </a:xfrm>
          <a:prstGeom prst="rect">
            <a:avLst/>
          </a:prstGeom>
          <a:noFill/>
          <a:ln w="0">
            <a:noFill/>
          </a:ln>
        </p:spPr>
        <p:style>
          <a:lnRef idx="0"/>
          <a:fillRef idx="0"/>
          <a:effectRef idx="0"/>
          <a:fontRef idx="minor"/>
        </p:style>
        <p:txBody>
          <a:bodyPr lIns="0" rIns="0" tIns="46800" bIns="0" anchor="t">
            <a:spAutoFit/>
          </a:bodyPr>
          <a:p>
            <a:pPr marL="31680" algn="ctr">
              <a:lnSpc>
                <a:spcPct val="150000"/>
              </a:lnSpc>
            </a:pPr>
            <a:r>
              <a:rPr b="1" lang="fr-FR" sz="2000" spc="-1" strike="noStrike">
                <a:solidFill>
                  <a:srgbClr val="ff0000"/>
                </a:solidFill>
                <a:latin typeface="Times New Roman"/>
                <a:ea typeface="Calibri"/>
              </a:rPr>
              <a:t>Filtrage passe –bas</a:t>
            </a:r>
            <a:endParaRPr b="0" lang="en-US" sz="2000" spc="-1" strike="noStrike">
              <a:solidFill>
                <a:srgbClr val="000000"/>
              </a:solidFill>
              <a:latin typeface="Calibri"/>
            </a:endParaRPr>
          </a:p>
          <a:p>
            <a:pPr marL="31680" algn="just">
              <a:lnSpc>
                <a:spcPct val="150000"/>
              </a:lnSpc>
            </a:pPr>
            <a:r>
              <a:rPr b="0" lang="fr-FR" sz="2000" spc="-1" strike="noStrike">
                <a:solidFill>
                  <a:schemeClr val="dk1"/>
                </a:solidFill>
                <a:latin typeface="Times New Roman"/>
                <a:ea typeface="Calibri"/>
              </a:rPr>
              <a:t>Le filtrage passe-bas est la multiplication dans le domaine fréquentiel par une fonction porte (fonction indicatrice d’un intervalle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026" name="Google Shape;118;p5" descr=""/>
          <p:cNvPicPr/>
          <p:nvPr/>
        </p:nvPicPr>
        <p:blipFill>
          <a:blip r:embed="rId1"/>
          <a:stretch/>
        </p:blipFill>
        <p:spPr>
          <a:xfrm>
            <a:off x="0" y="-118800"/>
            <a:ext cx="2198880" cy="1184400"/>
          </a:xfrm>
          <a:prstGeom prst="rect">
            <a:avLst/>
          </a:prstGeom>
          <a:ln w="0">
            <a:noFill/>
          </a:ln>
        </p:spPr>
      </p:pic>
      <p:sp>
        <p:nvSpPr>
          <p:cNvPr id="10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28" name="Google Shape;120;p5"/>
          <p:cNvCxnSpPr/>
          <p:nvPr/>
        </p:nvCxnSpPr>
        <p:spPr>
          <a:xfrm flipV="1">
            <a:off x="2271600" y="721800"/>
            <a:ext cx="9921240" cy="15120"/>
          </a:xfrm>
          <a:prstGeom prst="straightConnector1">
            <a:avLst/>
          </a:prstGeom>
          <a:ln w="28575">
            <a:solidFill>
              <a:srgbClr val="4f4e6b"/>
            </a:solidFill>
            <a:round/>
          </a:ln>
        </p:spPr>
      </p:cxnSp>
      <p:pic>
        <p:nvPicPr>
          <p:cNvPr id="1029" name="Image 8" descr=""/>
          <p:cNvPicPr/>
          <p:nvPr/>
        </p:nvPicPr>
        <p:blipFill>
          <a:blip r:embed="rId2"/>
          <a:stretch/>
        </p:blipFill>
        <p:spPr>
          <a:xfrm>
            <a:off x="3864600" y="864000"/>
            <a:ext cx="8261280" cy="5842800"/>
          </a:xfrm>
          <a:prstGeom prst="rect">
            <a:avLst/>
          </a:prstGeom>
          <a:ln w="0">
            <a:noFill/>
          </a:ln>
        </p:spPr>
      </p:pic>
      <p:sp>
        <p:nvSpPr>
          <p:cNvPr id="1030" name="Google Shape;115;p5"/>
          <p:cNvSpPr/>
          <p:nvPr/>
        </p:nvSpPr>
        <p:spPr>
          <a:xfrm>
            <a:off x="131040" y="721800"/>
            <a:ext cx="5801040" cy="1875600"/>
          </a:xfrm>
          <a:prstGeom prst="rect">
            <a:avLst/>
          </a:prstGeom>
          <a:noFill/>
          <a:ln w="0">
            <a:noFill/>
          </a:ln>
        </p:spPr>
        <p:style>
          <a:lnRef idx="0"/>
          <a:fillRef idx="0"/>
          <a:effectRef idx="0"/>
          <a:fontRef idx="minor"/>
        </p:style>
        <p:txBody>
          <a:bodyPr lIns="0" rIns="0" tIns="46800" bIns="0" anchor="t">
            <a:spAutoFit/>
          </a:bodyPr>
          <a:p>
            <a:pPr marL="31680" algn="ctr">
              <a:lnSpc>
                <a:spcPct val="150000"/>
              </a:lnSpc>
            </a:pPr>
            <a:r>
              <a:rPr b="1" lang="fr-FR" sz="2000" spc="-1" strike="noStrike">
                <a:solidFill>
                  <a:srgbClr val="ff0000"/>
                </a:solidFill>
                <a:latin typeface="Times New Roman"/>
                <a:ea typeface="Calibri"/>
              </a:rPr>
              <a:t>Filtrage coupe-bande</a:t>
            </a:r>
            <a:endParaRPr b="0" lang="en-US" sz="2000" spc="-1" strike="noStrike">
              <a:solidFill>
                <a:srgbClr val="000000"/>
              </a:solidFill>
              <a:latin typeface="Calibri"/>
            </a:endParaRPr>
          </a:p>
          <a:p>
            <a:pPr marL="31680" algn="just">
              <a:lnSpc>
                <a:spcPct val="100000"/>
              </a:lnSpc>
            </a:pPr>
            <a:r>
              <a:rPr b="0" lang="fr-FR" sz="2000" spc="-1" strike="noStrike">
                <a:solidFill>
                  <a:schemeClr val="dk1"/>
                </a:solidFill>
                <a:latin typeface="Times New Roman"/>
                <a:ea typeface="Calibri"/>
              </a:rPr>
              <a:t>Le filtrage coupe-bande est la multiplication dans le domaine fréquentiel par une fonction bande complémentaire, fonction indicatrice de l’ensemble:</a:t>
            </a: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p:txBody>
      </p:sp>
      <p:sp>
        <p:nvSpPr>
          <p:cNvPr id="1031" name="Google Shape;115;p5"/>
          <p:cNvSpPr/>
          <p:nvPr/>
        </p:nvSpPr>
        <p:spPr>
          <a:xfrm>
            <a:off x="93240" y="3630960"/>
            <a:ext cx="3769920" cy="248580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00000"/>
              </a:lnSpc>
              <a:buClr>
                <a:srgbClr val="000000"/>
              </a:buClr>
              <a:buFont typeface="Arial"/>
              <a:buChar char="•"/>
            </a:pPr>
            <a:r>
              <a:rPr b="0" lang="fr-FR" sz="2000" spc="-1" strike="noStrike">
                <a:solidFill>
                  <a:schemeClr val="dk1"/>
                </a:solidFill>
                <a:latin typeface="Times New Roman"/>
                <a:ea typeface="Calibri"/>
              </a:rPr>
              <a:t>Notons que dans ce cas comme le précédent, la valeur de la fréquence origine  est inchangée. Or:</a:t>
            </a:r>
            <a:endParaRPr b="0" lang="en-US" sz="2000" spc="-1" strike="noStrike">
              <a:solidFill>
                <a:srgbClr val="000000"/>
              </a:solidFill>
              <a:latin typeface="Calibri"/>
            </a:endParaRPr>
          </a:p>
          <a:p>
            <a:pPr marL="31680" algn="just">
              <a:lnSpc>
                <a:spcPct val="100000"/>
              </a:lnSpc>
            </a:pPr>
            <a:endParaRPr b="0" lang="en-US" sz="2000" spc="-1" strike="noStrike">
              <a:solidFill>
                <a:srgbClr val="000000"/>
              </a:solidFill>
              <a:latin typeface="Calibri"/>
            </a:endParaRPr>
          </a:p>
          <a:p>
            <a:pPr marL="374760" indent="-343080" algn="just">
              <a:lnSpc>
                <a:spcPct val="100000"/>
              </a:lnSpc>
              <a:buClr>
                <a:srgbClr val="000000"/>
              </a:buClr>
              <a:buFont typeface="Arial"/>
              <a:buChar char="•"/>
            </a:pPr>
            <a:r>
              <a:rPr b="0" lang="fr-FR" sz="2000" spc="-1" strike="noStrike">
                <a:solidFill>
                  <a:schemeClr val="dk1"/>
                </a:solidFill>
                <a:latin typeface="Times New Roman"/>
                <a:ea typeface="Calibri"/>
              </a:rPr>
              <a:t>La somme des niveaux de gris dans le domaine spatial reste donc constante.</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5" name="PlaceHolder 1"/>
          <p:cNvSpPr>
            <a:spLocks noGrp="1"/>
          </p:cNvSpPr>
          <p:nvPr>
            <p:ph type="title"/>
          </p:nvPr>
        </p:nvSpPr>
        <p:spPr>
          <a:xfrm>
            <a:off x="322920" y="688320"/>
            <a:ext cx="5020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Spectre électromagnétique </a:t>
            </a:r>
            <a:endParaRPr b="0" lang="en-US" sz="3000" spc="-1" strike="noStrike">
              <a:solidFill>
                <a:srgbClr val="000000"/>
              </a:solidFill>
              <a:latin typeface="Calibri"/>
            </a:endParaRPr>
          </a:p>
        </p:txBody>
      </p:sp>
      <p:pic>
        <p:nvPicPr>
          <p:cNvPr id="166" name="Google Shape;118;p5" descr=""/>
          <p:cNvPicPr/>
          <p:nvPr/>
        </p:nvPicPr>
        <p:blipFill>
          <a:blip r:embed="rId1"/>
          <a:stretch/>
        </p:blipFill>
        <p:spPr>
          <a:xfrm>
            <a:off x="0" y="-118800"/>
            <a:ext cx="2198880" cy="1184400"/>
          </a:xfrm>
          <a:prstGeom prst="rect">
            <a:avLst/>
          </a:prstGeom>
          <a:ln w="0">
            <a:noFill/>
          </a:ln>
        </p:spPr>
      </p:pic>
      <p:sp>
        <p:nvSpPr>
          <p:cNvPr id="16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Titre du chapitre</a:t>
            </a:r>
            <a:endParaRPr b="0" lang="en-US" sz="3000" spc="-1" strike="noStrike">
              <a:solidFill>
                <a:srgbClr val="000000"/>
              </a:solidFill>
              <a:latin typeface="Calibri"/>
            </a:endParaRPr>
          </a:p>
        </p:txBody>
      </p:sp>
      <p:cxnSp>
        <p:nvCxnSpPr>
          <p:cNvPr id="168" name="Google Shape;120;p5"/>
          <p:cNvCxnSpPr/>
          <p:nvPr/>
        </p:nvCxnSpPr>
        <p:spPr>
          <a:xfrm flipV="1">
            <a:off x="2271600" y="721800"/>
            <a:ext cx="9921240" cy="15120"/>
          </a:xfrm>
          <a:prstGeom prst="straightConnector1">
            <a:avLst/>
          </a:prstGeom>
          <a:ln w="28575">
            <a:solidFill>
              <a:srgbClr val="4f4e6b"/>
            </a:solidFill>
            <a:round/>
          </a:ln>
        </p:spPr>
      </p:cxnSp>
      <p:pic>
        <p:nvPicPr>
          <p:cNvPr id="169" name="Image 2" descr=""/>
          <p:cNvPicPr/>
          <p:nvPr/>
        </p:nvPicPr>
        <p:blipFill>
          <a:blip r:embed="rId2"/>
          <a:stretch/>
        </p:blipFill>
        <p:spPr>
          <a:xfrm>
            <a:off x="1480320" y="2063520"/>
            <a:ext cx="9284400" cy="4245840"/>
          </a:xfrm>
          <a:prstGeom prst="rect">
            <a:avLst/>
          </a:prstGeom>
          <a:ln w="0">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33" name="PlaceHolder 1"/>
          <p:cNvSpPr>
            <a:spLocks noGrp="1"/>
          </p:cNvSpPr>
          <p:nvPr>
            <p:ph type="title"/>
          </p:nvPr>
        </p:nvSpPr>
        <p:spPr>
          <a:xfrm>
            <a:off x="322920" y="688320"/>
            <a:ext cx="54126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I-2 Filtrage par convolution </a:t>
            </a:r>
            <a:endParaRPr b="0" lang="en-US" sz="3200" spc="-1" strike="noStrike">
              <a:solidFill>
                <a:srgbClr val="000000"/>
              </a:solidFill>
              <a:latin typeface="Calibri"/>
            </a:endParaRPr>
          </a:p>
        </p:txBody>
      </p:sp>
      <p:sp>
        <p:nvSpPr>
          <p:cNvPr id="1034" name="Google Shape;115;p5"/>
          <p:cNvSpPr/>
          <p:nvPr/>
        </p:nvSpPr>
        <p:spPr>
          <a:xfrm>
            <a:off x="163440" y="1771560"/>
            <a:ext cx="11918880" cy="27896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multiplication dans le domaine fréquentiel correspond à la</a:t>
            </a:r>
            <a:r>
              <a:rPr b="0" lang="fr-FR" sz="2400" spc="-1" strike="noStrike">
                <a:solidFill>
                  <a:schemeClr val="accent1"/>
                </a:solidFill>
                <a:latin typeface="Times New Roman"/>
                <a:ea typeface="Arial"/>
              </a:rPr>
              <a:t> convolution </a:t>
            </a:r>
            <a:r>
              <a:rPr b="0" lang="fr-FR" sz="2400" spc="-1" strike="noStrike">
                <a:solidFill>
                  <a:srgbClr val="000000"/>
                </a:solidFill>
                <a:latin typeface="Times New Roman"/>
                <a:ea typeface="Arial"/>
              </a:rPr>
              <a:t>dans le domaine spatial. Un grand nombre de filtres de lissage peut être obtenu à partir de noyaux de convolution symétriques et normalisés (de somme égale à 1).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Voici 3 familles de filtres parmi les plus utilisés :</a:t>
            </a:r>
            <a:endParaRPr b="0" lang="en-US" sz="2400" spc="-1" strike="noStrike">
              <a:solidFill>
                <a:srgbClr val="000000"/>
              </a:solidFill>
              <a:latin typeface="Calibri"/>
            </a:endParaRPr>
          </a:p>
        </p:txBody>
      </p:sp>
      <p:pic>
        <p:nvPicPr>
          <p:cNvPr id="1035" name="Google Shape;118;p5" descr=""/>
          <p:cNvPicPr/>
          <p:nvPr/>
        </p:nvPicPr>
        <p:blipFill>
          <a:blip r:embed="rId1"/>
          <a:stretch/>
        </p:blipFill>
        <p:spPr>
          <a:xfrm>
            <a:off x="0" y="-118800"/>
            <a:ext cx="2198880" cy="1184400"/>
          </a:xfrm>
          <a:prstGeom prst="rect">
            <a:avLst/>
          </a:prstGeom>
          <a:ln w="0">
            <a:noFill/>
          </a:ln>
        </p:spPr>
      </p:pic>
      <p:sp>
        <p:nvSpPr>
          <p:cNvPr id="103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3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39" name="Google Shape;115;p5"/>
          <p:cNvSpPr/>
          <p:nvPr/>
        </p:nvSpPr>
        <p:spPr>
          <a:xfrm>
            <a:off x="130680" y="776520"/>
            <a:ext cx="11918880" cy="3063960"/>
          </a:xfrm>
          <a:prstGeom prst="rect">
            <a:avLst/>
          </a:prstGeom>
          <a:noFill/>
          <a:ln w="0">
            <a:noFill/>
          </a:ln>
        </p:spPr>
        <p:style>
          <a:lnRef idx="0"/>
          <a:fillRef idx="0"/>
          <a:effectRef idx="0"/>
          <a:fontRef idx="minor"/>
        </p:style>
        <p:txBody>
          <a:bodyPr lIns="0" rIns="0" tIns="46800" bIns="0" anchor="t">
            <a:spAutoFit/>
          </a:bodyPr>
          <a:p>
            <a:pPr marL="31680" algn="ctr">
              <a:lnSpc>
                <a:spcPct val="150000"/>
              </a:lnSpc>
            </a:pPr>
            <a:r>
              <a:rPr b="1" i="1" lang="fr-FR" sz="2400" spc="-1" strike="noStrike">
                <a:solidFill>
                  <a:schemeClr val="accent1"/>
                </a:solidFill>
                <a:latin typeface="Times New Roman"/>
                <a:ea typeface="Calibri"/>
              </a:rPr>
              <a:t>Moyenne                                 Gauss                            Exponentiel</a:t>
            </a: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rgbClr val="ff0000"/>
                </a:solidFill>
                <a:latin typeface="Times New Roman"/>
                <a:ea typeface="Calibri"/>
              </a:rPr>
              <a:t>Réponse impulsionnelle:</a:t>
            </a:r>
            <a:endParaRPr b="0" lang="en-US" sz="2400" spc="-1" strike="noStrike">
              <a:solidFill>
                <a:srgbClr val="000000"/>
              </a:solidFill>
              <a:latin typeface="Calibri"/>
            </a:endParaRPr>
          </a:p>
          <a:p>
            <a:pPr marL="31680" algn="just">
              <a:lnSpc>
                <a:spcPct val="150000"/>
              </a:lnSpc>
            </a:pPr>
            <a:r>
              <a:rPr b="0" lang="fr-FR" sz="2000" spc="-1" strike="noStrike">
                <a:solidFill>
                  <a:schemeClr val="dk1"/>
                </a:solidFill>
                <a:latin typeface="Arial"/>
                <a:ea typeface="Calibri"/>
              </a:rPr>
              <a:t>    </a:t>
            </a:r>
            <a:r>
              <a:rPr b="0" lang="fr-FR" sz="2000" spc="-1" strike="noStrike">
                <a:solidFill>
                  <a:schemeClr val="dk1"/>
                </a:solidFill>
                <a:latin typeface="Times New Roman"/>
                <a:ea typeface="Calibri"/>
              </a:rPr>
              <a:t>          </a:t>
            </a: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rgbClr val="ff0000"/>
                </a:solidFill>
                <a:latin typeface="Times New Roman"/>
                <a:ea typeface="Calibri"/>
              </a:rPr>
              <a:t>Représentation graphique de la réponse impulsionnelle (en 1d):</a:t>
            </a:r>
            <a:endParaRPr b="0" lang="en-US" sz="2400" spc="-1" strike="noStrike">
              <a:solidFill>
                <a:srgbClr val="000000"/>
              </a:solidFill>
              <a:latin typeface="Calibri"/>
            </a:endParaRPr>
          </a:p>
        </p:txBody>
      </p:sp>
      <p:pic>
        <p:nvPicPr>
          <p:cNvPr id="1040" name="Google Shape;118;p5" descr=""/>
          <p:cNvPicPr/>
          <p:nvPr/>
        </p:nvPicPr>
        <p:blipFill>
          <a:blip r:embed="rId1"/>
          <a:stretch/>
        </p:blipFill>
        <p:spPr>
          <a:xfrm>
            <a:off x="0" y="-118800"/>
            <a:ext cx="2198880" cy="1184400"/>
          </a:xfrm>
          <a:prstGeom prst="rect">
            <a:avLst/>
          </a:prstGeom>
          <a:ln w="0">
            <a:noFill/>
          </a:ln>
        </p:spPr>
      </p:pic>
      <p:sp>
        <p:nvSpPr>
          <p:cNvPr id="104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42" name="Google Shape;120;p5"/>
          <p:cNvCxnSpPr/>
          <p:nvPr/>
        </p:nvCxnSpPr>
        <p:spPr>
          <a:xfrm flipV="1">
            <a:off x="2271600" y="721800"/>
            <a:ext cx="9921240" cy="15120"/>
          </a:xfrm>
          <a:prstGeom prst="straightConnector1">
            <a:avLst/>
          </a:prstGeom>
          <a:ln w="28575">
            <a:solidFill>
              <a:srgbClr val="4f4e6b"/>
            </a:solidFill>
            <a:round/>
          </a:ln>
        </p:spPr>
      </p:cxnSp>
      <p:pic>
        <p:nvPicPr>
          <p:cNvPr id="1043" name="Image 4" descr=""/>
          <p:cNvPicPr/>
          <p:nvPr/>
        </p:nvPicPr>
        <p:blipFill>
          <a:blip r:embed="rId2"/>
          <a:stretch/>
        </p:blipFill>
        <p:spPr>
          <a:xfrm>
            <a:off x="282960" y="4343400"/>
            <a:ext cx="11548800" cy="171756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45" name="Google Shape;115;p5"/>
          <p:cNvSpPr/>
          <p:nvPr/>
        </p:nvSpPr>
        <p:spPr>
          <a:xfrm>
            <a:off x="152280" y="933480"/>
            <a:ext cx="11918880" cy="24238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rgbClr val="ff0000"/>
                </a:solidFill>
                <a:latin typeface="Times New Roman"/>
                <a:ea typeface="Calibri"/>
              </a:rPr>
              <a:t>Exemple de noyaux de convolution discrets:</a:t>
            </a:r>
            <a:endParaRPr b="0" lang="en-US" sz="24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a:p>
            <a:pPr marL="31680" algn="just">
              <a:lnSpc>
                <a:spcPct val="150000"/>
              </a:lnSpc>
            </a:pPr>
            <a:endParaRPr b="0" lang="en-US" sz="2000" spc="-1" strike="noStrike">
              <a:solidFill>
                <a:srgbClr val="000000"/>
              </a:solidFill>
              <a:latin typeface="Calibri"/>
            </a:endParaRPr>
          </a:p>
        </p:txBody>
      </p:sp>
      <p:pic>
        <p:nvPicPr>
          <p:cNvPr id="1046" name="Google Shape;118;p5" descr=""/>
          <p:cNvPicPr/>
          <p:nvPr/>
        </p:nvPicPr>
        <p:blipFill>
          <a:blip r:embed="rId1"/>
          <a:stretch/>
        </p:blipFill>
        <p:spPr>
          <a:xfrm>
            <a:off x="0" y="-118800"/>
            <a:ext cx="2198880" cy="1184400"/>
          </a:xfrm>
          <a:prstGeom prst="rect">
            <a:avLst/>
          </a:prstGeom>
          <a:ln w="0">
            <a:noFill/>
          </a:ln>
        </p:spPr>
      </p:pic>
      <p:sp>
        <p:nvSpPr>
          <p:cNvPr id="104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48" name="Google Shape;120;p5"/>
          <p:cNvCxnSpPr/>
          <p:nvPr/>
        </p:nvCxnSpPr>
        <p:spPr>
          <a:xfrm flipV="1">
            <a:off x="2271600" y="721800"/>
            <a:ext cx="9921240" cy="15120"/>
          </a:xfrm>
          <a:prstGeom prst="straightConnector1">
            <a:avLst/>
          </a:prstGeom>
          <a:ln w="28575">
            <a:solidFill>
              <a:srgbClr val="4f4e6b"/>
            </a:solidFill>
            <a:round/>
          </a:ln>
        </p:spPr>
      </p:cxnSp>
      <p:sp>
        <p:nvSpPr>
          <p:cNvPr id="1049" name="Rectangle 6"/>
          <p:cNvSpPr/>
          <p:nvPr/>
        </p:nvSpPr>
        <p:spPr>
          <a:xfrm>
            <a:off x="152280" y="3881520"/>
            <a:ext cx="2807280" cy="335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lang="fr-FR" sz="1800" spc="-1" strike="noStrike">
                <a:solidFill>
                  <a:schemeClr val="dk1"/>
                </a:solidFill>
                <a:latin typeface="Times New Roman"/>
                <a:ea typeface="Arial"/>
              </a:rPr>
              <a:t>Filtre moyenneur </a:t>
            </a:r>
            <a:endParaRPr b="0" lang="en-US" sz="1800" spc="-1" strike="noStrike">
              <a:solidFill>
                <a:srgbClr val="000000"/>
              </a:solidFill>
              <a:latin typeface="Calibri"/>
            </a:endParaRPr>
          </a:p>
        </p:txBody>
      </p:sp>
      <p:sp>
        <p:nvSpPr>
          <p:cNvPr id="1050" name="Rectangle 7"/>
          <p:cNvSpPr/>
          <p:nvPr/>
        </p:nvSpPr>
        <p:spPr>
          <a:xfrm>
            <a:off x="4757040" y="3881520"/>
            <a:ext cx="2807280" cy="335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lang="fr-FR" sz="1800" spc="-1" strike="noStrike">
                <a:solidFill>
                  <a:schemeClr val="dk1"/>
                </a:solidFill>
                <a:latin typeface="Times New Roman"/>
                <a:ea typeface="Arial"/>
              </a:rPr>
              <a:t>Filtre gaussien </a:t>
            </a:r>
            <a:endParaRPr b="0" lang="en-US" sz="1800" spc="-1" strike="noStrike">
              <a:solidFill>
                <a:srgbClr val="000000"/>
              </a:solidFill>
              <a:latin typeface="Calibri"/>
            </a:endParaRPr>
          </a:p>
        </p:txBody>
      </p:sp>
      <p:sp>
        <p:nvSpPr>
          <p:cNvPr id="1051" name="Rectangle 8"/>
          <p:cNvSpPr/>
          <p:nvPr/>
        </p:nvSpPr>
        <p:spPr>
          <a:xfrm>
            <a:off x="8991720" y="3881520"/>
            <a:ext cx="3060720" cy="335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1" lang="fr-FR" sz="1800" spc="-1" strike="noStrike">
                <a:solidFill>
                  <a:schemeClr val="dk1"/>
                </a:solidFill>
                <a:latin typeface="Times New Roman"/>
                <a:ea typeface="Arial"/>
              </a:rPr>
              <a:t>Filtre exponentiel </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53" name="Google Shape;115;p5"/>
          <p:cNvSpPr/>
          <p:nvPr/>
        </p:nvSpPr>
        <p:spPr>
          <a:xfrm>
            <a:off x="163440" y="1172880"/>
            <a:ext cx="606240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rgbClr val="ff0000"/>
                </a:solidFill>
                <a:latin typeface="Times New Roman"/>
                <a:ea typeface="Calibri"/>
              </a:rPr>
              <a:t>Coefficient de dispersion: </a:t>
            </a:r>
            <a:r>
              <a:rPr b="0" lang="fr-FR" sz="2400" spc="-1" strike="noStrike">
                <a:solidFill>
                  <a:schemeClr val="dk1"/>
                </a:solidFill>
                <a:latin typeface="Times New Roman"/>
                <a:ea typeface="Calibri"/>
              </a:rPr>
              <a:t>pour un échelon unitaire perturbé par un bruit blanc de variance , la variance du bruit filtré devient .</a:t>
            </a:r>
            <a:endParaRPr b="0" lang="en-US" sz="2400" spc="-1" strike="noStrike">
              <a:solidFill>
                <a:srgbClr val="000000"/>
              </a:solidFill>
              <a:latin typeface="Calibri"/>
            </a:endParaRPr>
          </a:p>
        </p:txBody>
      </p:sp>
      <p:pic>
        <p:nvPicPr>
          <p:cNvPr id="1054" name="Google Shape;118;p5" descr=""/>
          <p:cNvPicPr/>
          <p:nvPr/>
        </p:nvPicPr>
        <p:blipFill>
          <a:blip r:embed="rId1"/>
          <a:stretch/>
        </p:blipFill>
        <p:spPr>
          <a:xfrm>
            <a:off x="0" y="-118800"/>
            <a:ext cx="2198880" cy="1184400"/>
          </a:xfrm>
          <a:prstGeom prst="rect">
            <a:avLst/>
          </a:prstGeom>
          <a:ln w="0">
            <a:noFill/>
          </a:ln>
        </p:spPr>
      </p:pic>
      <p:sp>
        <p:nvSpPr>
          <p:cNvPr id="105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56" name="Google Shape;120;p5"/>
          <p:cNvCxnSpPr/>
          <p:nvPr/>
        </p:nvCxnSpPr>
        <p:spPr>
          <a:xfrm flipV="1">
            <a:off x="2271600" y="721800"/>
            <a:ext cx="9921240" cy="15120"/>
          </a:xfrm>
          <a:prstGeom prst="straightConnector1">
            <a:avLst/>
          </a:prstGeom>
          <a:ln w="28575">
            <a:solidFill>
              <a:srgbClr val="4f4e6b"/>
            </a:solidFill>
            <a:round/>
          </a:ln>
        </p:spPr>
      </p:cxnSp>
      <p:pic>
        <p:nvPicPr>
          <p:cNvPr id="1057" name="Image 6" descr=""/>
          <p:cNvPicPr/>
          <p:nvPr/>
        </p:nvPicPr>
        <p:blipFill>
          <a:blip r:embed="rId2"/>
          <a:stretch/>
        </p:blipFill>
        <p:spPr>
          <a:xfrm>
            <a:off x="7056720" y="821160"/>
            <a:ext cx="1660320" cy="2345760"/>
          </a:xfrm>
          <a:prstGeom prst="rect">
            <a:avLst/>
          </a:prstGeom>
          <a:ln w="0">
            <a:noFill/>
          </a:ln>
        </p:spPr>
      </p:pic>
      <p:pic>
        <p:nvPicPr>
          <p:cNvPr id="1058" name="Image 8" descr=""/>
          <p:cNvPicPr/>
          <p:nvPr/>
        </p:nvPicPr>
        <p:blipFill>
          <a:blip r:embed="rId3"/>
          <a:stretch/>
        </p:blipFill>
        <p:spPr>
          <a:xfrm>
            <a:off x="9183240" y="824760"/>
            <a:ext cx="2844360" cy="2331360"/>
          </a:xfrm>
          <a:prstGeom prst="rect">
            <a:avLst/>
          </a:prstGeom>
          <a:ln w="0">
            <a:noFill/>
          </a:ln>
        </p:spPr>
      </p:pic>
      <p:sp>
        <p:nvSpPr>
          <p:cNvPr id="1059" name="Google Shape;115;p5"/>
          <p:cNvSpPr/>
          <p:nvPr/>
        </p:nvSpPr>
        <p:spPr>
          <a:xfrm>
            <a:off x="163440" y="3121560"/>
            <a:ext cx="1186452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rgbClr val="ff0000"/>
                </a:solidFill>
                <a:latin typeface="Times New Roman"/>
                <a:ea typeface="Calibri"/>
              </a:rPr>
              <a:t>Coefficients de dispersion:</a:t>
            </a:r>
            <a:endParaRPr b="0" lang="en-US" sz="2400" spc="-1" strike="noStrike">
              <a:solidFill>
                <a:srgbClr val="000000"/>
              </a:solidFill>
              <a:latin typeface="Calibri"/>
            </a:endParaRPr>
          </a:p>
          <a:p>
            <a:pPr marL="31680" algn="ctr">
              <a:lnSpc>
                <a:spcPct val="150000"/>
              </a:lnSpc>
            </a:pPr>
            <a:r>
              <a:rPr b="0" lang="fr-FR" sz="2400" spc="-1" strike="noStrike">
                <a:solidFill>
                  <a:schemeClr val="dk1"/>
                </a:solidFill>
                <a:latin typeface="Times New Roman"/>
                <a:ea typeface="Calibri"/>
              </a:rPr>
              <a:t>                                                                           </a:t>
            </a:r>
            <a:endParaRPr b="0" lang="en-US" sz="2400" spc="-1" strike="noStrike">
              <a:solidFill>
                <a:srgbClr val="000000"/>
              </a:solidFill>
              <a:latin typeface="Calibri"/>
            </a:endParaRPr>
          </a:p>
        </p:txBody>
      </p:sp>
      <p:pic>
        <p:nvPicPr>
          <p:cNvPr id="1060" name="Image 13" descr=""/>
          <p:cNvPicPr/>
          <p:nvPr/>
        </p:nvPicPr>
        <p:blipFill>
          <a:blip r:embed="rId4"/>
          <a:stretch/>
        </p:blipFill>
        <p:spPr>
          <a:xfrm>
            <a:off x="979560" y="4555800"/>
            <a:ext cx="2469960" cy="2224800"/>
          </a:xfrm>
          <a:prstGeom prst="rect">
            <a:avLst/>
          </a:prstGeom>
          <a:ln w="0">
            <a:noFill/>
          </a:ln>
        </p:spPr>
      </p:pic>
      <p:pic>
        <p:nvPicPr>
          <p:cNvPr id="1061" name="Image 15" descr=""/>
          <p:cNvPicPr/>
          <p:nvPr/>
        </p:nvPicPr>
        <p:blipFill>
          <a:blip r:embed="rId5"/>
          <a:stretch/>
        </p:blipFill>
        <p:spPr>
          <a:xfrm>
            <a:off x="5041440" y="4555800"/>
            <a:ext cx="2469960" cy="2223720"/>
          </a:xfrm>
          <a:prstGeom prst="rect">
            <a:avLst/>
          </a:prstGeom>
          <a:ln w="0">
            <a:noFill/>
          </a:ln>
        </p:spPr>
      </p:pic>
      <p:pic>
        <p:nvPicPr>
          <p:cNvPr id="1062" name="Image 17" descr=""/>
          <p:cNvPicPr/>
          <p:nvPr/>
        </p:nvPicPr>
        <p:blipFill>
          <a:blip r:embed="rId6"/>
          <a:stretch/>
        </p:blipFill>
        <p:spPr>
          <a:xfrm>
            <a:off x="9183240" y="4555800"/>
            <a:ext cx="2469960" cy="2223720"/>
          </a:xfrm>
          <a:prstGeom prst="rect">
            <a:avLst/>
          </a:prstGeom>
          <a:ln w="0">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64" name="PlaceHolder 1"/>
          <p:cNvSpPr>
            <a:spLocks noGrp="1"/>
          </p:cNvSpPr>
          <p:nvPr>
            <p:ph type="title"/>
          </p:nvPr>
        </p:nvSpPr>
        <p:spPr>
          <a:xfrm>
            <a:off x="322920" y="688320"/>
            <a:ext cx="66862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I-3 Implantation des filtres linéaires</a:t>
            </a:r>
            <a:endParaRPr b="0" lang="en-US" sz="3200" spc="-1" strike="noStrike">
              <a:solidFill>
                <a:srgbClr val="000000"/>
              </a:solidFill>
              <a:latin typeface="Calibri"/>
            </a:endParaRPr>
          </a:p>
        </p:txBody>
      </p:sp>
      <p:sp>
        <p:nvSpPr>
          <p:cNvPr id="1065" name="Google Shape;115;p5"/>
          <p:cNvSpPr/>
          <p:nvPr/>
        </p:nvSpPr>
        <p:spPr>
          <a:xfrm>
            <a:off x="163440" y="1575720"/>
            <a:ext cx="11918880" cy="49842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En traitement d'images, les volumes de données traités sont bien sûr très importants. La prise en compte du temps de calcul reste un élément majeur dans les algorithmes en dépit des progrès technologiques exponentiels des microprocesseurs. </a:t>
            </a:r>
            <a:r>
              <a:rPr b="0" lang="fr-FR" sz="2400" spc="-1" strike="noStrike">
                <a:solidFill>
                  <a:schemeClr val="accent1"/>
                </a:solidFill>
                <a:latin typeface="Times New Roman"/>
                <a:ea typeface="Arial"/>
              </a:rPr>
              <a:t>L'implantation des filtres linéaires</a:t>
            </a:r>
            <a:r>
              <a:rPr b="0" lang="fr-FR" sz="2400" spc="-1" strike="noStrike">
                <a:solidFill>
                  <a:srgbClr val="000000"/>
                </a:solidFill>
                <a:latin typeface="Times New Roman"/>
                <a:ea typeface="Arial"/>
              </a:rPr>
              <a:t>, en particulier ceux dont le support est grand, voire infini, est un problème incontournable.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(a) multiplication dans le domaine de Fourier</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(b) convolution directe par noyau (tronqué)</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(c) noyaux séparables</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(d) implantation récursive des filtres à réponse impulsionnelle infinie</a:t>
            </a:r>
            <a:endParaRPr b="0" lang="en-US" sz="2400" spc="-1" strike="noStrike">
              <a:solidFill>
                <a:srgbClr val="000000"/>
              </a:solidFill>
              <a:latin typeface="Calibri"/>
            </a:endParaRPr>
          </a:p>
        </p:txBody>
      </p:sp>
      <p:pic>
        <p:nvPicPr>
          <p:cNvPr id="1066" name="Google Shape;118;p5" descr=""/>
          <p:cNvPicPr/>
          <p:nvPr/>
        </p:nvPicPr>
        <p:blipFill>
          <a:blip r:embed="rId1"/>
          <a:stretch/>
        </p:blipFill>
        <p:spPr>
          <a:xfrm>
            <a:off x="0" y="-118800"/>
            <a:ext cx="2198880" cy="1184400"/>
          </a:xfrm>
          <a:prstGeom prst="rect">
            <a:avLst/>
          </a:prstGeom>
          <a:ln w="0">
            <a:noFill/>
          </a:ln>
        </p:spPr>
      </p:pic>
      <p:sp>
        <p:nvSpPr>
          <p:cNvPr id="106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6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70" name="PlaceHolder 1"/>
          <p:cNvSpPr>
            <a:spLocks noGrp="1"/>
          </p:cNvSpPr>
          <p:nvPr>
            <p:ph type="title"/>
          </p:nvPr>
        </p:nvSpPr>
        <p:spPr>
          <a:xfrm>
            <a:off x="322920" y="688320"/>
            <a:ext cx="94078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I-3-a Multiplication dans le domaine de Fourier</a:t>
            </a:r>
            <a:endParaRPr b="0" lang="en-US" sz="3200" spc="-1" strike="noStrike">
              <a:solidFill>
                <a:srgbClr val="000000"/>
              </a:solidFill>
              <a:latin typeface="Calibri"/>
            </a:endParaRPr>
          </a:p>
        </p:txBody>
      </p:sp>
      <p:sp>
        <p:nvSpPr>
          <p:cNvPr id="1071" name="Google Shape;115;p5"/>
          <p:cNvSpPr/>
          <p:nvPr/>
        </p:nvSpPr>
        <p:spPr>
          <a:xfrm>
            <a:off x="163440" y="167364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Grâce à la correspondance </a:t>
            </a:r>
            <a:r>
              <a:rPr b="0" lang="fr-FR" sz="2400" spc="-1" strike="noStrike">
                <a:solidFill>
                  <a:schemeClr val="accent1"/>
                </a:solidFill>
                <a:latin typeface="Times New Roman"/>
                <a:ea typeface="Calibri"/>
              </a:rPr>
              <a:t>convolution-produit</a:t>
            </a:r>
            <a:r>
              <a:rPr b="0" lang="fr-FR" sz="2400" spc="-1" strike="noStrike">
                <a:solidFill>
                  <a:schemeClr val="dk1"/>
                </a:solidFill>
                <a:latin typeface="Times New Roman"/>
                <a:ea typeface="Calibri"/>
              </a:rPr>
              <a:t> dans la transformée de Fourier (TF), la convolution de l’image  par un filtre de réponse impulsionnelle  peut se calculer comme la </a:t>
            </a:r>
            <a:r>
              <a:rPr b="0" lang="fr-FR" sz="2400" spc="-1" strike="noStrike">
                <a:solidFill>
                  <a:schemeClr val="accent1"/>
                </a:solidFill>
                <a:latin typeface="Times New Roman"/>
                <a:ea typeface="Calibri"/>
              </a:rPr>
              <a:t>TF inverse </a:t>
            </a:r>
            <a:r>
              <a:rPr b="0" lang="fr-FR" sz="2400" spc="-1" strike="noStrike">
                <a:solidFill>
                  <a:schemeClr val="dk1"/>
                </a:solidFill>
                <a:latin typeface="Times New Roman"/>
                <a:ea typeface="Calibri"/>
              </a:rPr>
              <a:t>du produit , où  est la TF de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rgbClr val="ff0000"/>
                </a:solidFill>
                <a:latin typeface="Times New Roman"/>
                <a:ea typeface="Calibri"/>
              </a:rPr>
              <a:t>Correspondance convolution/produit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072" name="Google Shape;118;p5" descr=""/>
          <p:cNvPicPr/>
          <p:nvPr/>
        </p:nvPicPr>
        <p:blipFill>
          <a:blip r:embed="rId1"/>
          <a:stretch/>
        </p:blipFill>
        <p:spPr>
          <a:xfrm>
            <a:off x="0" y="-118800"/>
            <a:ext cx="2198880" cy="1184400"/>
          </a:xfrm>
          <a:prstGeom prst="rect">
            <a:avLst/>
          </a:prstGeom>
          <a:ln w="0">
            <a:noFill/>
          </a:ln>
        </p:spPr>
      </p:pic>
      <p:sp>
        <p:nvSpPr>
          <p:cNvPr id="107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7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76" name="Google Shape;115;p5"/>
          <p:cNvSpPr/>
          <p:nvPr/>
        </p:nvSpPr>
        <p:spPr>
          <a:xfrm>
            <a:off x="163440" y="1771560"/>
            <a:ext cx="11918880" cy="595080"/>
          </a:xfrm>
          <a:prstGeom prst="rect">
            <a:avLst/>
          </a:prstGeom>
          <a:noFill/>
          <a:ln w="0">
            <a:noFill/>
          </a:ln>
        </p:spPr>
        <p:style>
          <a:lnRef idx="0"/>
          <a:fillRef idx="0"/>
          <a:effectRef idx="0"/>
          <a:fontRef idx="minor"/>
        </p:style>
        <p:txBody>
          <a:bodyPr lIns="0" rIns="0" tIns="46800" bIns="0" anchor="t">
            <a:spAutoFit/>
          </a:bodyPr>
          <a:p>
            <a:pPr marL="31680" algn="ctr">
              <a:lnSpc>
                <a:spcPct val="150000"/>
              </a:lnSpc>
            </a:pPr>
            <a:r>
              <a:rPr b="1" lang="fr-FR" sz="2400" spc="-1" strike="noStrike">
                <a:solidFill>
                  <a:schemeClr val="dk1"/>
                </a:solidFill>
                <a:latin typeface="Times New Roman"/>
                <a:ea typeface="Calibri"/>
              </a:rPr>
              <a:t>Fonction porte  Sinus cardinal                           Gaussienne   Gaussienne </a:t>
            </a:r>
            <a:endParaRPr b="0" lang="en-US" sz="2400" spc="-1" strike="noStrike">
              <a:solidFill>
                <a:srgbClr val="000000"/>
              </a:solidFill>
              <a:latin typeface="Calibri"/>
            </a:endParaRPr>
          </a:p>
        </p:txBody>
      </p:sp>
      <p:pic>
        <p:nvPicPr>
          <p:cNvPr id="1077" name="Google Shape;118;p5" descr=""/>
          <p:cNvPicPr/>
          <p:nvPr/>
        </p:nvPicPr>
        <p:blipFill>
          <a:blip r:embed="rId1"/>
          <a:stretch/>
        </p:blipFill>
        <p:spPr>
          <a:xfrm>
            <a:off x="0" y="-118800"/>
            <a:ext cx="2198880" cy="1184400"/>
          </a:xfrm>
          <a:prstGeom prst="rect">
            <a:avLst/>
          </a:prstGeom>
          <a:ln w="0">
            <a:noFill/>
          </a:ln>
        </p:spPr>
      </p:pic>
      <p:sp>
        <p:nvSpPr>
          <p:cNvPr id="107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79" name="Google Shape;120;p5"/>
          <p:cNvCxnSpPr/>
          <p:nvPr/>
        </p:nvCxnSpPr>
        <p:spPr>
          <a:xfrm flipV="1">
            <a:off x="2271600" y="721800"/>
            <a:ext cx="9921240" cy="15120"/>
          </a:xfrm>
          <a:prstGeom prst="straightConnector1">
            <a:avLst/>
          </a:prstGeom>
          <a:ln w="28575">
            <a:solidFill>
              <a:srgbClr val="4f4e6b"/>
            </a:solidFill>
            <a:round/>
          </a:ln>
        </p:spPr>
      </p:cxnSp>
      <p:pic>
        <p:nvPicPr>
          <p:cNvPr id="1080" name="Image 4" descr=""/>
          <p:cNvPicPr/>
          <p:nvPr/>
        </p:nvPicPr>
        <p:blipFill>
          <a:blip r:embed="rId2"/>
          <a:stretch/>
        </p:blipFill>
        <p:spPr>
          <a:xfrm>
            <a:off x="163440" y="2529000"/>
            <a:ext cx="11918880" cy="2216160"/>
          </a:xfrm>
          <a:prstGeom prst="rect">
            <a:avLst/>
          </a:prstGeom>
          <a:ln w="0">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82" name="Google Shape;115;p5"/>
          <p:cNvSpPr/>
          <p:nvPr/>
        </p:nvSpPr>
        <p:spPr>
          <a:xfrm>
            <a:off x="136080" y="977040"/>
            <a:ext cx="11918880" cy="49842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complexité de l'implantation </a:t>
            </a:r>
            <a:r>
              <a:rPr b="0" lang="fr-FR" sz="2400" spc="-1" strike="noStrike">
                <a:solidFill>
                  <a:srgbClr val="000000"/>
                </a:solidFill>
                <a:latin typeface="Times New Roman"/>
                <a:ea typeface="Arial"/>
              </a:rPr>
              <a:t>par multiplication dans le domaine </a:t>
            </a:r>
            <a:r>
              <a:rPr b="0" lang="fr-FR" sz="2400" spc="-1" strike="noStrike">
                <a:solidFill>
                  <a:schemeClr val="accent1"/>
                </a:solidFill>
                <a:latin typeface="Times New Roman"/>
                <a:ea typeface="Arial"/>
              </a:rPr>
              <a:t>fréquentiel</a:t>
            </a:r>
            <a:r>
              <a:rPr b="0" lang="fr-FR" sz="2400" spc="-1" strike="noStrike">
                <a:solidFill>
                  <a:srgbClr val="000000"/>
                </a:solidFill>
                <a:latin typeface="Times New Roman"/>
                <a:ea typeface="Arial"/>
              </a:rPr>
              <a:t> est celle de 2 calculs de TF (1 direct + 1 inverse), plus 1 multiplication.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une image de taille , le coût de la multiplication est en , et en utilisant la transformée de Fourier rapide (FFT), le coût de la TF est en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Dans ce cas, la complexité est indépendante de la taille  du noyau de convolution. Ce type d'implantation peut être intéressant pour des gros noyaux, Il nécessite cependant une grande précision dans les valeurs de la TF (représentation en complexes flottants).</a:t>
            </a:r>
            <a:endParaRPr b="0" lang="en-US" sz="2400" spc="-1" strike="noStrike">
              <a:solidFill>
                <a:srgbClr val="000000"/>
              </a:solidFill>
              <a:latin typeface="Calibri"/>
            </a:endParaRPr>
          </a:p>
        </p:txBody>
      </p:sp>
      <p:pic>
        <p:nvPicPr>
          <p:cNvPr id="1083" name="Google Shape;118;p5" descr=""/>
          <p:cNvPicPr/>
          <p:nvPr/>
        </p:nvPicPr>
        <p:blipFill>
          <a:blip r:embed="rId1"/>
          <a:stretch/>
        </p:blipFill>
        <p:spPr>
          <a:xfrm>
            <a:off x="0" y="-118800"/>
            <a:ext cx="2198880" cy="1184400"/>
          </a:xfrm>
          <a:prstGeom prst="rect">
            <a:avLst/>
          </a:prstGeom>
          <a:ln w="0">
            <a:noFill/>
          </a:ln>
        </p:spPr>
      </p:pic>
      <p:sp>
        <p:nvSpPr>
          <p:cNvPr id="108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8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87" name="PlaceHolder 1"/>
          <p:cNvSpPr>
            <a:spLocks noGrp="1"/>
          </p:cNvSpPr>
          <p:nvPr>
            <p:ph type="title"/>
          </p:nvPr>
        </p:nvSpPr>
        <p:spPr>
          <a:xfrm>
            <a:off x="322920" y="688320"/>
            <a:ext cx="52711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I-3-b Convolution directe</a:t>
            </a:r>
            <a:endParaRPr b="0" lang="en-US" sz="3200" spc="-1" strike="noStrike">
              <a:solidFill>
                <a:srgbClr val="000000"/>
              </a:solidFill>
              <a:latin typeface="Calibri"/>
            </a:endParaRPr>
          </a:p>
        </p:txBody>
      </p:sp>
      <p:sp>
        <p:nvSpPr>
          <p:cNvPr id="1088"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1600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convolution</a:t>
            </a:r>
            <a:r>
              <a:rPr b="0" lang="fr-FR" sz="2400" spc="-1" strike="noStrike">
                <a:solidFill>
                  <a:srgbClr val="000000"/>
                </a:solidFill>
                <a:latin typeface="Times New Roman"/>
                <a:ea typeface="Arial"/>
              </a:rPr>
              <a:t> de l'image </a:t>
            </a:r>
            <a:r>
              <a:rPr b="0" i="1" lang="fr-FR" sz="2400" spc="-1" strike="noStrike">
                <a:solidFill>
                  <a:srgbClr val="000000"/>
                </a:solidFill>
                <a:latin typeface="Times New Roman"/>
                <a:ea typeface="Arial"/>
              </a:rPr>
              <a:t>f </a:t>
            </a:r>
            <a:r>
              <a:rPr b="0" lang="fr-FR" sz="2400" spc="-1" strike="noStrike">
                <a:solidFill>
                  <a:srgbClr val="000000"/>
                </a:solidFill>
                <a:latin typeface="Times New Roman"/>
                <a:ea typeface="Arial"/>
              </a:rPr>
              <a:t>par un filtre de </a:t>
            </a:r>
            <a:r>
              <a:rPr b="0" lang="fr-FR" sz="2400" spc="-1" strike="noStrike">
                <a:solidFill>
                  <a:schemeClr val="accent1"/>
                </a:solidFill>
                <a:latin typeface="Times New Roman"/>
                <a:ea typeface="Arial"/>
              </a:rPr>
              <a:t>réponse impulsionnelle </a:t>
            </a:r>
            <a:r>
              <a:rPr b="0" i="1" lang="fr-FR" sz="2400" spc="-1" strike="noStrike">
                <a:solidFill>
                  <a:srgbClr val="000000"/>
                </a:solidFill>
                <a:latin typeface="Times New Roman"/>
                <a:ea typeface="Arial"/>
              </a:rPr>
              <a:t>h </a:t>
            </a:r>
            <a:r>
              <a:rPr b="0" lang="fr-FR" sz="2400" spc="-1" strike="noStrike">
                <a:solidFill>
                  <a:srgbClr val="000000"/>
                </a:solidFill>
                <a:latin typeface="Times New Roman"/>
                <a:ea typeface="Arial"/>
              </a:rPr>
              <a:t>représenté par un noyau fini (éventuellement tronqué) peut être calculé directement par </a:t>
            </a:r>
            <a:r>
              <a:rPr b="0" lang="fr-FR" sz="2400" spc="-1" strike="noStrike">
                <a:solidFill>
                  <a:schemeClr val="accent1"/>
                </a:solidFill>
                <a:latin typeface="Times New Roman"/>
                <a:ea typeface="Arial"/>
              </a:rPr>
              <a:t>balayage</a:t>
            </a:r>
            <a:r>
              <a:rPr b="0" lang="fr-FR" sz="2400" spc="-1" strike="noStrike">
                <a:solidFill>
                  <a:srgbClr val="000000"/>
                </a:solidFill>
                <a:latin typeface="Times New Roman"/>
                <a:ea typeface="Arial"/>
              </a:rPr>
              <a:t> des pixels de f et calcul de </a:t>
            </a:r>
            <a:r>
              <a:rPr b="0" lang="fr-FR" sz="2400" spc="-1" strike="noStrike">
                <a:solidFill>
                  <a:schemeClr val="accent1"/>
                </a:solidFill>
                <a:latin typeface="Times New Roman"/>
                <a:ea typeface="Arial"/>
              </a:rPr>
              <a:t>la somme des valeurs des voisins de chaque pixel </a:t>
            </a:r>
            <a:r>
              <a:rPr b="0" lang="fr-FR" sz="2400" spc="-1" strike="noStrike">
                <a:solidFill>
                  <a:srgbClr val="000000"/>
                </a:solidFill>
                <a:latin typeface="Times New Roman"/>
                <a:ea typeface="Arial"/>
              </a:rPr>
              <a:t>pondéré par les valeurs du noyau de convolution.</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1089" name="Google Shape;118;p5" descr=""/>
          <p:cNvPicPr/>
          <p:nvPr/>
        </p:nvPicPr>
        <p:blipFill>
          <a:blip r:embed="rId1"/>
          <a:stretch/>
        </p:blipFill>
        <p:spPr>
          <a:xfrm>
            <a:off x="0" y="-118800"/>
            <a:ext cx="2198880" cy="1184400"/>
          </a:xfrm>
          <a:prstGeom prst="rect">
            <a:avLst/>
          </a:prstGeom>
          <a:ln w="0">
            <a:noFill/>
          </a:ln>
        </p:spPr>
      </p:pic>
      <p:sp>
        <p:nvSpPr>
          <p:cNvPr id="109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9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93" name="Google Shape;115;p5"/>
          <p:cNvSpPr/>
          <p:nvPr/>
        </p:nvSpPr>
        <p:spPr>
          <a:xfrm>
            <a:off x="136080" y="2153160"/>
            <a:ext cx="1191888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complexité de l'implantation directe pour une image de taille  et pour un noyau de convolution de taille , est en O(). Le coût par pixel est donc quadratique en fonction du rayon du noyau.</a:t>
            </a:r>
            <a:endParaRPr b="0" lang="en-US" sz="2400" spc="-1" strike="noStrike">
              <a:solidFill>
                <a:srgbClr val="000000"/>
              </a:solidFill>
              <a:latin typeface="Calibri"/>
            </a:endParaRPr>
          </a:p>
        </p:txBody>
      </p:sp>
      <p:pic>
        <p:nvPicPr>
          <p:cNvPr id="1094" name="Google Shape;118;p5" descr=""/>
          <p:cNvPicPr/>
          <p:nvPr/>
        </p:nvPicPr>
        <p:blipFill>
          <a:blip r:embed="rId1"/>
          <a:stretch/>
        </p:blipFill>
        <p:spPr>
          <a:xfrm>
            <a:off x="0" y="-118800"/>
            <a:ext cx="2198880" cy="1184400"/>
          </a:xfrm>
          <a:prstGeom prst="rect">
            <a:avLst/>
          </a:prstGeom>
          <a:ln w="0">
            <a:noFill/>
          </a:ln>
        </p:spPr>
      </p:pic>
      <p:sp>
        <p:nvSpPr>
          <p:cNvPr id="109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09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1" name="PlaceHolder 1"/>
          <p:cNvSpPr>
            <a:spLocks noGrp="1"/>
          </p:cNvSpPr>
          <p:nvPr>
            <p:ph type="title"/>
          </p:nvPr>
        </p:nvSpPr>
        <p:spPr>
          <a:xfrm>
            <a:off x="322920" y="59004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Qu’est-ce qu’une image?</a:t>
            </a:r>
            <a:endParaRPr b="0" lang="en-US" sz="3000" spc="-1" strike="noStrike">
              <a:solidFill>
                <a:srgbClr val="000000"/>
              </a:solidFill>
              <a:latin typeface="Calibri"/>
            </a:endParaRPr>
          </a:p>
        </p:txBody>
      </p:sp>
      <p:pic>
        <p:nvPicPr>
          <p:cNvPr id="172" name="Google Shape;118;p5" descr=""/>
          <p:cNvPicPr/>
          <p:nvPr/>
        </p:nvPicPr>
        <p:blipFill>
          <a:blip r:embed="rId1"/>
          <a:stretch/>
        </p:blipFill>
        <p:spPr>
          <a:xfrm>
            <a:off x="0" y="-118800"/>
            <a:ext cx="2198880" cy="1184400"/>
          </a:xfrm>
          <a:prstGeom prst="rect">
            <a:avLst/>
          </a:prstGeom>
          <a:ln w="0">
            <a:noFill/>
          </a:ln>
        </p:spPr>
      </p:pic>
      <p:sp>
        <p:nvSpPr>
          <p:cNvPr id="17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74" name="Google Shape;120;p5"/>
          <p:cNvCxnSpPr/>
          <p:nvPr/>
        </p:nvCxnSpPr>
        <p:spPr>
          <a:xfrm flipV="1">
            <a:off x="2271600" y="721800"/>
            <a:ext cx="9921240" cy="15120"/>
          </a:xfrm>
          <a:prstGeom prst="straightConnector1">
            <a:avLst/>
          </a:prstGeom>
          <a:ln w="28575">
            <a:solidFill>
              <a:srgbClr val="4f4e6b"/>
            </a:solidFill>
            <a:round/>
          </a:ln>
        </p:spPr>
      </p:cxnSp>
      <p:pic>
        <p:nvPicPr>
          <p:cNvPr id="175" name="Image 2" descr=""/>
          <p:cNvPicPr/>
          <p:nvPr/>
        </p:nvPicPr>
        <p:blipFill>
          <a:blip r:embed="rId2"/>
          <a:stretch/>
        </p:blipFill>
        <p:spPr>
          <a:xfrm>
            <a:off x="1807200" y="1757880"/>
            <a:ext cx="8816400" cy="4235400"/>
          </a:xfrm>
          <a:prstGeom prst="rect">
            <a:avLst/>
          </a:prstGeom>
          <a:ln w="0">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98"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I-3-c Filtres séparables </a:t>
            </a:r>
            <a:endParaRPr b="0" lang="en-US" sz="3200" spc="-1" strike="noStrike">
              <a:solidFill>
                <a:srgbClr val="000000"/>
              </a:solidFill>
              <a:latin typeface="Calibri"/>
            </a:endParaRPr>
          </a:p>
        </p:txBody>
      </p:sp>
      <p:sp>
        <p:nvSpPr>
          <p:cNvPr id="1099" name="Google Shape;115;p5"/>
          <p:cNvSpPr/>
          <p:nvPr/>
        </p:nvSpPr>
        <p:spPr>
          <a:xfrm>
            <a:off x="163440" y="1771560"/>
            <a:ext cx="1191888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Lorsque la matrice de convolution peut s’écrire comme produit d’un vecteur colonne et d’un vecteur ligne: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Alors: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Et: </a:t>
            </a:r>
            <a:endParaRPr b="0" lang="en-US" sz="2400" spc="-1" strike="noStrike">
              <a:solidFill>
                <a:srgbClr val="000000"/>
              </a:solidFill>
              <a:latin typeface="Calibri"/>
            </a:endParaRPr>
          </a:p>
        </p:txBody>
      </p:sp>
      <p:pic>
        <p:nvPicPr>
          <p:cNvPr id="1100" name="Google Shape;118;p5" descr=""/>
          <p:cNvPicPr/>
          <p:nvPr/>
        </p:nvPicPr>
        <p:blipFill>
          <a:blip r:embed="rId1"/>
          <a:stretch/>
        </p:blipFill>
        <p:spPr>
          <a:xfrm>
            <a:off x="0" y="-118800"/>
            <a:ext cx="2198880" cy="1184400"/>
          </a:xfrm>
          <a:prstGeom prst="rect">
            <a:avLst/>
          </a:prstGeom>
          <a:ln w="0">
            <a:noFill/>
          </a:ln>
        </p:spPr>
      </p:pic>
      <p:sp>
        <p:nvSpPr>
          <p:cNvPr id="110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0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04" name="Google Shape;115;p5"/>
          <p:cNvSpPr/>
          <p:nvPr/>
        </p:nvSpPr>
        <p:spPr>
          <a:xfrm>
            <a:off x="163440" y="1902240"/>
            <a:ext cx="1191888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complexité de l’implantation pour une image de taille  et pour un noyau de convolution de taille , devient  Le coût par pixel est donc linéaire en fonction du noyau.</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filtres moyenneur, gaussien, exponentiel sont des filtres séparables.</a:t>
            </a:r>
            <a:endParaRPr b="0" lang="en-US" sz="2400" spc="-1" strike="noStrike">
              <a:solidFill>
                <a:srgbClr val="000000"/>
              </a:solidFill>
              <a:latin typeface="Calibri"/>
            </a:endParaRPr>
          </a:p>
        </p:txBody>
      </p:sp>
      <p:pic>
        <p:nvPicPr>
          <p:cNvPr id="1105" name="Google Shape;118;p5" descr=""/>
          <p:cNvPicPr/>
          <p:nvPr/>
        </p:nvPicPr>
        <p:blipFill>
          <a:blip r:embed="rId1"/>
          <a:stretch/>
        </p:blipFill>
        <p:spPr>
          <a:xfrm>
            <a:off x="0" y="-118800"/>
            <a:ext cx="2198880" cy="1184400"/>
          </a:xfrm>
          <a:prstGeom prst="rect">
            <a:avLst/>
          </a:prstGeom>
          <a:ln w="0">
            <a:noFill/>
          </a:ln>
        </p:spPr>
      </p:pic>
      <p:sp>
        <p:nvSpPr>
          <p:cNvPr id="11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0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09" name="PlaceHolder 1"/>
          <p:cNvSpPr>
            <a:spLocks noGrp="1"/>
          </p:cNvSpPr>
          <p:nvPr>
            <p:ph type="title"/>
          </p:nvPr>
        </p:nvSpPr>
        <p:spPr>
          <a:xfrm>
            <a:off x="322920" y="688320"/>
            <a:ext cx="81558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I-3-d Implantation récursives des filtres IIR</a:t>
            </a:r>
            <a:endParaRPr b="0" lang="en-US" sz="3200" spc="-1" strike="noStrike">
              <a:solidFill>
                <a:srgbClr val="000000"/>
              </a:solidFill>
              <a:latin typeface="Calibri"/>
            </a:endParaRPr>
          </a:p>
        </p:txBody>
      </p:sp>
      <p:sp>
        <p:nvSpPr>
          <p:cNvPr id="1110" name="Google Shape;115;p5"/>
          <p:cNvSpPr/>
          <p:nvPr/>
        </p:nvSpPr>
        <p:spPr>
          <a:xfrm>
            <a:off x="163440" y="1771560"/>
            <a:ext cx="119188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convolution directe par noyau fini </a:t>
            </a:r>
            <a:r>
              <a:rPr b="0" lang="fr-FR" sz="2400" spc="-1" strike="noStrike">
                <a:solidFill>
                  <a:srgbClr val="000000"/>
                </a:solidFill>
                <a:latin typeface="Times New Roman"/>
                <a:ea typeface="Arial"/>
              </a:rPr>
              <a:t>permet d'implanter les filtres à </a:t>
            </a:r>
            <a:r>
              <a:rPr b="0" lang="fr-FR" sz="2400" spc="-1" strike="noStrike">
                <a:solidFill>
                  <a:schemeClr val="accent1"/>
                </a:solidFill>
                <a:latin typeface="Times New Roman"/>
                <a:ea typeface="Arial"/>
              </a:rPr>
              <a:t>réponse impulsionnelle finie </a:t>
            </a:r>
            <a:r>
              <a:rPr b="0" lang="fr-FR" sz="2400" spc="-1" strike="noStrike">
                <a:solidFill>
                  <a:srgbClr val="000000"/>
                </a:solidFill>
                <a:latin typeface="Times New Roman"/>
                <a:ea typeface="Arial"/>
              </a:rPr>
              <a:t>(FIR), mais pose problème dans le cas des </a:t>
            </a:r>
            <a:r>
              <a:rPr b="0" lang="fr-FR" sz="2400" spc="-1" strike="noStrike">
                <a:solidFill>
                  <a:schemeClr val="accent1"/>
                </a:solidFill>
                <a:latin typeface="Times New Roman"/>
                <a:ea typeface="Arial"/>
              </a:rPr>
              <a:t>filtres à réponse impulsionnelle infinie </a:t>
            </a:r>
            <a:r>
              <a:rPr b="0" lang="fr-FR" sz="2400" spc="-1" strike="noStrike">
                <a:solidFill>
                  <a:srgbClr val="000000"/>
                </a:solidFill>
                <a:latin typeface="Times New Roman"/>
                <a:ea typeface="Arial"/>
              </a:rPr>
              <a:t>(IIR).</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peut approximer les filtres IIR en tronquant le noyau de convolution (on choisit par exemple des supports de rayonou  pour approximer la gaussienne par un filtre FIR).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retiendra cependant que la TF d'un filtre FIR étant à support infini, on ne peut pas éliminer totalement les hautes fréquences avec un filtre FIR.</a:t>
            </a:r>
            <a:endParaRPr b="0" lang="en-US" sz="2400" spc="-1" strike="noStrike">
              <a:solidFill>
                <a:srgbClr val="000000"/>
              </a:solidFill>
              <a:latin typeface="Calibri"/>
            </a:endParaRPr>
          </a:p>
        </p:txBody>
      </p:sp>
      <p:pic>
        <p:nvPicPr>
          <p:cNvPr id="1111" name="Google Shape;118;p5" descr=""/>
          <p:cNvPicPr/>
          <p:nvPr/>
        </p:nvPicPr>
        <p:blipFill>
          <a:blip r:embed="rId1"/>
          <a:stretch/>
        </p:blipFill>
        <p:spPr>
          <a:xfrm>
            <a:off x="0" y="-118800"/>
            <a:ext cx="2198880" cy="1184400"/>
          </a:xfrm>
          <a:prstGeom prst="rect">
            <a:avLst/>
          </a:prstGeom>
          <a:ln w="0">
            <a:noFill/>
          </a:ln>
        </p:spPr>
      </p:pic>
      <p:sp>
        <p:nvSpPr>
          <p:cNvPr id="111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1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15" name="Google Shape;115;p5"/>
          <p:cNvSpPr/>
          <p:nvPr/>
        </p:nvSpPr>
        <p:spPr>
          <a:xfrm>
            <a:off x="136080" y="998640"/>
            <a:ext cx="1191888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Certains filtres IIR possèdent la propriété de pouvoir être calculés </a:t>
            </a:r>
            <a:r>
              <a:rPr b="0" lang="fr-FR" sz="2400" spc="-1" strike="noStrike">
                <a:solidFill>
                  <a:schemeClr val="accent1"/>
                </a:solidFill>
                <a:latin typeface="Times New Roman"/>
                <a:ea typeface="Arial"/>
              </a:rPr>
              <a:t>de manière récursive </a:t>
            </a:r>
            <a:r>
              <a:rPr b="0" lang="fr-FR" sz="2400" spc="-1" strike="noStrike">
                <a:solidFill>
                  <a:srgbClr val="000000"/>
                </a:solidFill>
                <a:latin typeface="Times New Roman"/>
                <a:ea typeface="Arial"/>
              </a:rPr>
              <a:t>(cf </a:t>
            </a:r>
            <a:r>
              <a:rPr b="0" lang="fr-FR" sz="2400" spc="-1" strike="noStrike">
                <a:solidFill>
                  <a:schemeClr val="accent1"/>
                </a:solidFill>
                <a:latin typeface="Times New Roman"/>
                <a:ea typeface="Arial"/>
              </a:rPr>
              <a:t>transformée en Z</a:t>
            </a:r>
            <a:r>
              <a:rPr b="0" lang="fr-FR" sz="2400" spc="-1" strike="noStrike">
                <a:solidFill>
                  <a:srgbClr val="000000"/>
                </a:solidFill>
                <a:latin typeface="Times New Roman"/>
                <a:ea typeface="Arial"/>
              </a:rPr>
              <a:t>). C'est le cas du filtre exponentiel, ou de certaine approximation du noyau gaussien.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filtrage est en général obtenu par un </a:t>
            </a:r>
            <a:r>
              <a:rPr b="0" lang="fr-FR" sz="2400" spc="-1" strike="noStrike">
                <a:solidFill>
                  <a:schemeClr val="accent1"/>
                </a:solidFill>
                <a:latin typeface="Times New Roman"/>
                <a:ea typeface="Arial"/>
              </a:rPr>
              <a:t>filtre causal</a:t>
            </a:r>
            <a:r>
              <a:rPr b="0" lang="fr-FR" sz="2400" spc="-1" strike="noStrike">
                <a:solidFill>
                  <a:srgbClr val="000000"/>
                </a:solidFill>
                <a:latin typeface="Times New Roman"/>
                <a:ea typeface="Arial"/>
              </a:rPr>
              <a:t>, calculé par balayage direct, suivi d’un filtre anti-causal, calculé par un balayage rétrograde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1" lang="fr-FR" sz="2400" spc="-1" strike="noStrike">
                <a:solidFill>
                  <a:srgbClr val="000000"/>
                </a:solidFill>
                <a:latin typeface="Times New Roman"/>
                <a:ea typeface="Arial"/>
              </a:rPr>
              <a:t>Exemple: </a:t>
            </a:r>
            <a:r>
              <a:rPr b="0" lang="fr-FR" sz="2400" spc="-1" strike="noStrike">
                <a:solidFill>
                  <a:srgbClr val="000000"/>
                </a:solidFill>
                <a:latin typeface="Times New Roman"/>
                <a:ea typeface="Arial"/>
              </a:rPr>
              <a:t>filtre IIR 1D horizontal:</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Séquence causale (directe)</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Séquence anti-causale (rétrograde)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1116" name="Google Shape;118;p5" descr=""/>
          <p:cNvPicPr/>
          <p:nvPr/>
        </p:nvPicPr>
        <p:blipFill>
          <a:blip r:embed="rId1"/>
          <a:stretch/>
        </p:blipFill>
        <p:spPr>
          <a:xfrm>
            <a:off x="0" y="-118800"/>
            <a:ext cx="2198880" cy="1184400"/>
          </a:xfrm>
          <a:prstGeom prst="rect">
            <a:avLst/>
          </a:prstGeom>
          <a:ln w="0">
            <a:noFill/>
          </a:ln>
        </p:spPr>
      </p:pic>
      <p:sp>
        <p:nvSpPr>
          <p:cNvPr id="111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1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20" name="PlaceHolder 1"/>
          <p:cNvSpPr>
            <a:spLocks noGrp="1"/>
          </p:cNvSpPr>
          <p:nvPr>
            <p:ph type="title"/>
          </p:nvPr>
        </p:nvSpPr>
        <p:spPr>
          <a:xfrm>
            <a:off x="322920" y="688320"/>
            <a:ext cx="93531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I-4 Bruit multiplicatif : filtrage homomorphique</a:t>
            </a:r>
            <a:endParaRPr b="0" lang="en-US" sz="3200" spc="-1" strike="noStrike">
              <a:solidFill>
                <a:srgbClr val="000000"/>
              </a:solidFill>
              <a:latin typeface="Calibri"/>
            </a:endParaRPr>
          </a:p>
        </p:txBody>
      </p:sp>
      <p:sp>
        <p:nvSpPr>
          <p:cNvPr id="1121" name="Google Shape;115;p5"/>
          <p:cNvSpPr/>
          <p:nvPr/>
        </p:nvSpPr>
        <p:spPr>
          <a:xfrm>
            <a:off x="163440" y="1771560"/>
            <a:ext cx="119188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un </a:t>
            </a:r>
            <a:r>
              <a:rPr b="0" lang="fr-FR" sz="2400" spc="-1" strike="noStrike">
                <a:solidFill>
                  <a:schemeClr val="accent1"/>
                </a:solidFill>
                <a:latin typeface="Times New Roman"/>
                <a:ea typeface="Arial"/>
              </a:rPr>
              <a:t>bruit additif</a:t>
            </a:r>
            <a:r>
              <a:rPr b="0" lang="fr-FR" sz="2400" spc="-1" strike="noStrike">
                <a:solidFill>
                  <a:srgbClr val="000000"/>
                </a:solidFill>
                <a:latin typeface="Times New Roman"/>
                <a:ea typeface="Arial"/>
              </a:rPr>
              <a:t>, on avait et donc dans le domaine de Fourier . On pouvait donc tenter </a:t>
            </a:r>
            <a:r>
              <a:rPr b="0" lang="fr-FR" sz="2400" spc="-1" strike="noStrike">
                <a:solidFill>
                  <a:schemeClr val="accent1"/>
                </a:solidFill>
                <a:latin typeface="Times New Roman"/>
                <a:ea typeface="Arial"/>
              </a:rPr>
              <a:t>d'éliminer B(u) directement sur le spectre (ex : filtre passe-bas : multiplication </a:t>
            </a:r>
            <a:r>
              <a:rPr b="0" lang="fr-FR" sz="2400" spc="-1" strike="noStrike">
                <a:solidFill>
                  <a:srgbClr val="000000"/>
                </a:solidFill>
                <a:latin typeface="Times New Roman"/>
                <a:ea typeface="Arial"/>
              </a:rPr>
              <a:t>par le complémentaire de la fonction indicatrice du support de B), ou ce qui est équivalent, par convolution.</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Dans le cas d'un </a:t>
            </a:r>
            <a:r>
              <a:rPr b="0" lang="fr-FR" sz="2400" spc="-1" strike="noStrike">
                <a:solidFill>
                  <a:schemeClr val="accent1"/>
                </a:solidFill>
                <a:latin typeface="Times New Roman"/>
                <a:ea typeface="Arial"/>
              </a:rPr>
              <a:t>bruit multiplicatif </a:t>
            </a:r>
            <a:r>
              <a:rPr b="0" lang="fr-FR" sz="2400" spc="-1" strike="noStrike">
                <a:solidFill>
                  <a:srgbClr val="000000"/>
                </a:solidFill>
                <a:latin typeface="Times New Roman"/>
                <a:ea typeface="Arial"/>
              </a:rPr>
              <a:t>on n'a plus addition des spectres, on ne peut donc plus fonctionner par convolution directe.</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principe du filtrage homomorphique est de se ramener au cas linéaire en passant par le logarithme :</a:t>
            </a:r>
            <a:endParaRPr b="0" lang="en-US" sz="2400" spc="-1" strike="noStrike">
              <a:solidFill>
                <a:srgbClr val="000000"/>
              </a:solidFill>
              <a:latin typeface="Calibri"/>
            </a:endParaRPr>
          </a:p>
        </p:txBody>
      </p:sp>
      <p:pic>
        <p:nvPicPr>
          <p:cNvPr id="1122" name="Google Shape;118;p5" descr=""/>
          <p:cNvPicPr/>
          <p:nvPr/>
        </p:nvPicPr>
        <p:blipFill>
          <a:blip r:embed="rId1"/>
          <a:stretch/>
        </p:blipFill>
        <p:spPr>
          <a:xfrm>
            <a:off x="0" y="-118800"/>
            <a:ext cx="2198880" cy="1184400"/>
          </a:xfrm>
          <a:prstGeom prst="rect">
            <a:avLst/>
          </a:prstGeom>
          <a:ln w="0">
            <a:noFill/>
          </a:ln>
        </p:spPr>
      </p:pic>
      <p:sp>
        <p:nvSpPr>
          <p:cNvPr id="112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2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26" name="Google Shape;115;p5"/>
          <p:cNvSpPr/>
          <p:nvPr/>
        </p:nvSpPr>
        <p:spPr>
          <a:xfrm>
            <a:off x="163440" y="955440"/>
            <a:ext cx="11918880" cy="205812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Voici deux exemples d’applications très différents:</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127" name="Google Shape;118;p5" descr=""/>
          <p:cNvPicPr/>
          <p:nvPr/>
        </p:nvPicPr>
        <p:blipFill>
          <a:blip r:embed="rId1"/>
          <a:stretch/>
        </p:blipFill>
        <p:spPr>
          <a:xfrm>
            <a:off x="0" y="-118800"/>
            <a:ext cx="2198880" cy="1184400"/>
          </a:xfrm>
          <a:prstGeom prst="rect">
            <a:avLst/>
          </a:prstGeom>
          <a:ln w="0">
            <a:noFill/>
          </a:ln>
        </p:spPr>
      </p:pic>
      <p:sp>
        <p:nvSpPr>
          <p:cNvPr id="112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29" name="Google Shape;120;p5"/>
          <p:cNvCxnSpPr/>
          <p:nvPr/>
        </p:nvCxnSpPr>
        <p:spPr>
          <a:xfrm flipV="1">
            <a:off x="2271600" y="721800"/>
            <a:ext cx="9921240" cy="15120"/>
          </a:xfrm>
          <a:prstGeom prst="straightConnector1">
            <a:avLst/>
          </a:prstGeom>
          <a:ln w="28575">
            <a:solidFill>
              <a:srgbClr val="4f4e6b"/>
            </a:solidFill>
            <a:round/>
          </a:ln>
        </p:spPr>
      </p:cxnSp>
      <p:pic>
        <p:nvPicPr>
          <p:cNvPr id="1130" name="Image 6" descr=""/>
          <p:cNvPicPr/>
          <p:nvPr/>
        </p:nvPicPr>
        <p:blipFill>
          <a:blip r:embed="rId2"/>
          <a:stretch/>
        </p:blipFill>
        <p:spPr>
          <a:xfrm>
            <a:off x="216000" y="3584160"/>
            <a:ext cx="2054880" cy="2304000"/>
          </a:xfrm>
          <a:prstGeom prst="rect">
            <a:avLst/>
          </a:prstGeom>
          <a:ln w="0">
            <a:noFill/>
          </a:ln>
        </p:spPr>
      </p:pic>
      <p:pic>
        <p:nvPicPr>
          <p:cNvPr id="1131" name="Image 8" descr=""/>
          <p:cNvPicPr/>
          <p:nvPr/>
        </p:nvPicPr>
        <p:blipFill>
          <a:blip r:embed="rId3"/>
          <a:stretch/>
        </p:blipFill>
        <p:spPr>
          <a:xfrm>
            <a:off x="9528840" y="3518640"/>
            <a:ext cx="2477160" cy="2304000"/>
          </a:xfrm>
          <a:prstGeom prst="rect">
            <a:avLst/>
          </a:prstGeom>
          <a:ln w="0">
            <a:noFill/>
          </a:ln>
        </p:spPr>
      </p:pic>
      <p:sp>
        <p:nvSpPr>
          <p:cNvPr id="1132" name="Google Shape;115;p5"/>
          <p:cNvSpPr/>
          <p:nvPr/>
        </p:nvSpPr>
        <p:spPr>
          <a:xfrm>
            <a:off x="2271960" y="3785400"/>
            <a:ext cx="1906920" cy="18759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0" lang="fr-FR" sz="2000" spc="-1" strike="noStrike">
                <a:solidFill>
                  <a:schemeClr val="dk1"/>
                </a:solidFill>
                <a:latin typeface="Times New Roman"/>
                <a:ea typeface="Calibri"/>
              </a:rPr>
              <a:t>Image radar (SAR) avec un défaut de bruit multiplicatif caractéristique (speckle).</a:t>
            </a:r>
            <a:endParaRPr b="0" lang="en-US" sz="2000" spc="-1" strike="noStrike">
              <a:solidFill>
                <a:srgbClr val="000000"/>
              </a:solidFill>
              <a:latin typeface="Calibri"/>
            </a:endParaRPr>
          </a:p>
        </p:txBody>
      </p:sp>
      <p:sp>
        <p:nvSpPr>
          <p:cNvPr id="1133" name="Google Shape;115;p5"/>
          <p:cNvSpPr/>
          <p:nvPr/>
        </p:nvSpPr>
        <p:spPr>
          <a:xfrm>
            <a:off x="6335640" y="3687480"/>
            <a:ext cx="3137040" cy="18759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0" lang="fr-FR" sz="2000" spc="-1" strike="noStrike">
                <a:solidFill>
                  <a:schemeClr val="dk1"/>
                </a:solidFill>
                <a:latin typeface="Times New Roman"/>
                <a:ea typeface="Calibri"/>
              </a:rPr>
              <a:t>Image visible avec fort variation de l’illumination  on cherchera à trouver composante de réflectivité  à partir du niveau de gris :</a:t>
            </a:r>
            <a:endParaRPr b="0" lang="en-US" sz="2000" spc="-1" strike="noStrike">
              <a:solidFill>
                <a:srgbClr val="000000"/>
              </a:solidFill>
              <a:latin typeface="Calibri"/>
            </a:endParaRPr>
          </a:p>
          <a:p>
            <a:pPr marL="31680" algn="just">
              <a:lnSpc>
                <a:spcPct val="100000"/>
              </a:lnSpc>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35"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 Filtres non linéaires</a:t>
            </a:r>
            <a:endParaRPr b="0" lang="en-US" sz="3200" spc="-1" strike="noStrike">
              <a:solidFill>
                <a:srgbClr val="000000"/>
              </a:solidFill>
              <a:latin typeface="Calibri"/>
            </a:endParaRPr>
          </a:p>
        </p:txBody>
      </p:sp>
      <p:sp>
        <p:nvSpPr>
          <p:cNvPr id="1136" name="Google Shape;115;p5"/>
          <p:cNvSpPr/>
          <p:nvPr/>
        </p:nvSpPr>
        <p:spPr>
          <a:xfrm>
            <a:off x="163440" y="1771560"/>
            <a:ext cx="11918880" cy="44355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Deux aspects du lissage sont concernés par le filtrage non linéaire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ff"/>
                </a:solidFill>
                <a:latin typeface="Times New Roman"/>
                <a:ea typeface="Arial"/>
              </a:rPr>
              <a:t>Le bruit impulsionnel </a:t>
            </a:r>
            <a:r>
              <a:rPr b="0" lang="fr-FR" sz="2400" spc="-1" strike="noStrike">
                <a:solidFill>
                  <a:srgbClr val="000000"/>
                </a:solidFill>
                <a:latin typeface="Times New Roman"/>
                <a:ea typeface="Arial"/>
              </a:rPr>
              <a:t>: les filtres linéaires éliminent mal les valeurs aberrantes.</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ff"/>
                </a:solidFill>
                <a:latin typeface="Times New Roman"/>
                <a:ea typeface="Arial"/>
              </a:rPr>
              <a:t>L'intégrité des frontières </a:t>
            </a:r>
            <a:r>
              <a:rPr b="0" lang="fr-FR" sz="2400" spc="-1" strike="noStrike">
                <a:solidFill>
                  <a:srgbClr val="000000"/>
                </a:solidFill>
                <a:latin typeface="Times New Roman"/>
                <a:ea typeface="Arial"/>
              </a:rPr>
              <a:t>: on souhaiterait éliminer le bruit sans rendre flous les frontières des objets.</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(a) Filtres d'ordre, médian</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(b) Filtres non linéaires divers – ex : Nagao</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(c) Filtres morphologiques</a:t>
            </a:r>
            <a:endParaRPr b="0" lang="en-US" sz="2400" spc="-1" strike="noStrike">
              <a:solidFill>
                <a:srgbClr val="000000"/>
              </a:solidFill>
              <a:latin typeface="Calibri"/>
            </a:endParaRPr>
          </a:p>
        </p:txBody>
      </p:sp>
      <p:pic>
        <p:nvPicPr>
          <p:cNvPr id="1137" name="Google Shape;118;p5" descr=""/>
          <p:cNvPicPr/>
          <p:nvPr/>
        </p:nvPicPr>
        <p:blipFill>
          <a:blip r:embed="rId1"/>
          <a:stretch/>
        </p:blipFill>
        <p:spPr>
          <a:xfrm>
            <a:off x="0" y="-118800"/>
            <a:ext cx="2198880" cy="1184400"/>
          </a:xfrm>
          <a:prstGeom prst="rect">
            <a:avLst/>
          </a:prstGeom>
          <a:ln w="0">
            <a:noFill/>
          </a:ln>
        </p:spPr>
      </p:pic>
      <p:sp>
        <p:nvSpPr>
          <p:cNvPr id="113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3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41" name="PlaceHolder 1"/>
          <p:cNvSpPr>
            <a:spLocks noGrp="1"/>
          </p:cNvSpPr>
          <p:nvPr>
            <p:ph type="title"/>
          </p:nvPr>
        </p:nvSpPr>
        <p:spPr>
          <a:xfrm>
            <a:off x="322920" y="688320"/>
            <a:ext cx="57718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I-5-a Filtres d'ordre, médian</a:t>
            </a:r>
            <a:endParaRPr b="0" lang="en-US" sz="3200" spc="-1" strike="noStrike">
              <a:solidFill>
                <a:srgbClr val="000000"/>
              </a:solidFill>
              <a:latin typeface="Calibri"/>
            </a:endParaRPr>
          </a:p>
        </p:txBody>
      </p:sp>
      <p:sp>
        <p:nvSpPr>
          <p:cNvPr id="1142" name="Google Shape;115;p5"/>
          <p:cNvSpPr/>
          <p:nvPr/>
        </p:nvSpPr>
        <p:spPr>
          <a:xfrm>
            <a:off x="163440" y="177156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filtres d’ordres procèdent en remplaçant les valeurs de chaque pixel par la valeur qui occupe un </a:t>
            </a:r>
            <a:r>
              <a:rPr b="0" lang="fr-FR" sz="2400" spc="-1" strike="noStrike">
                <a:solidFill>
                  <a:schemeClr val="accent1"/>
                </a:solidFill>
                <a:latin typeface="Times New Roman"/>
                <a:ea typeface="Calibri"/>
              </a:rPr>
              <a:t>certain rang </a:t>
            </a:r>
            <a:r>
              <a:rPr b="0" lang="fr-FR" sz="2400" spc="-1" strike="noStrike">
                <a:solidFill>
                  <a:schemeClr val="dk1"/>
                </a:solidFill>
                <a:latin typeface="Times New Roman"/>
                <a:ea typeface="Calibri"/>
              </a:rPr>
              <a:t>lorsqu’on trie les valeurs observées dans un </a:t>
            </a:r>
            <a:r>
              <a:rPr b="0" lang="fr-FR" sz="2400" spc="-1" strike="noStrike">
                <a:solidFill>
                  <a:schemeClr val="accent1"/>
                </a:solidFill>
                <a:latin typeface="Times New Roman"/>
                <a:ea typeface="Calibri"/>
              </a:rPr>
              <a:t>certain voisinage </a:t>
            </a:r>
            <a:r>
              <a:rPr b="0" lang="fr-FR" sz="2400" spc="-1" strike="noStrike">
                <a:solidFill>
                  <a:schemeClr val="dk1"/>
                </a:solidFill>
                <a:latin typeface="Times New Roman"/>
                <a:ea typeface="Calibri"/>
              </a:rPr>
              <a:t>du pixel.</a:t>
            </a:r>
            <a:endParaRPr b="0" lang="en-US" sz="2400" spc="-1" strike="noStrike">
              <a:solidFill>
                <a:srgbClr val="000000"/>
              </a:solidFill>
              <a:latin typeface="Calibri"/>
            </a:endParaRPr>
          </a:p>
        </p:txBody>
      </p:sp>
      <p:pic>
        <p:nvPicPr>
          <p:cNvPr id="1143" name="Google Shape;118;p5" descr=""/>
          <p:cNvPicPr/>
          <p:nvPr/>
        </p:nvPicPr>
        <p:blipFill>
          <a:blip r:embed="rId1"/>
          <a:stretch/>
        </p:blipFill>
        <p:spPr>
          <a:xfrm>
            <a:off x="0" y="-118800"/>
            <a:ext cx="2198880" cy="1184400"/>
          </a:xfrm>
          <a:prstGeom prst="rect">
            <a:avLst/>
          </a:prstGeom>
          <a:ln w="0">
            <a:noFill/>
          </a:ln>
        </p:spPr>
      </p:pic>
      <p:sp>
        <p:nvSpPr>
          <p:cNvPr id="114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45" name="Google Shape;120;p5"/>
          <p:cNvCxnSpPr/>
          <p:nvPr/>
        </p:nvCxnSpPr>
        <p:spPr>
          <a:xfrm flipV="1">
            <a:off x="2271600" y="721800"/>
            <a:ext cx="9921240" cy="15120"/>
          </a:xfrm>
          <a:prstGeom prst="straightConnector1">
            <a:avLst/>
          </a:prstGeom>
          <a:ln w="28575">
            <a:solidFill>
              <a:srgbClr val="4f4e6b"/>
            </a:solidFill>
            <a:round/>
          </a:ln>
        </p:spPr>
      </p:cxnSp>
      <p:sp>
        <p:nvSpPr>
          <p:cNvPr id="1146" name="Google Shape;115;p5"/>
          <p:cNvSpPr/>
          <p:nvPr/>
        </p:nvSpPr>
        <p:spPr>
          <a:xfrm>
            <a:off x="152280" y="3295800"/>
            <a:ext cx="977436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valeurs dans le </a:t>
            </a:r>
            <a:r>
              <a:rPr b="0" lang="fr-FR" sz="2400" spc="-1" strike="noStrike">
                <a:solidFill>
                  <a:schemeClr val="accent1"/>
                </a:solidFill>
                <a:latin typeface="Times New Roman"/>
                <a:ea typeface="Calibri"/>
              </a:rPr>
              <a:t>voisinage</a:t>
            </a:r>
            <a:r>
              <a:rPr b="0" lang="fr-FR" sz="2400" spc="-1" strike="noStrike">
                <a:solidFill>
                  <a:schemeClr val="dk1"/>
                </a:solidFill>
                <a:latin typeface="Times New Roman"/>
                <a:ea typeface="Calibri"/>
              </a:rPr>
              <a:t> de :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Soit  permutation de  telle que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Alors le </a:t>
            </a:r>
            <a:r>
              <a:rPr b="0" lang="fr-FR" sz="2400" spc="-1" strike="noStrike">
                <a:solidFill>
                  <a:schemeClr val="accent1"/>
                </a:solidFill>
                <a:latin typeface="Times New Roman"/>
                <a:ea typeface="Calibri"/>
              </a:rPr>
              <a:t>filtre d’ordre de rang </a:t>
            </a:r>
            <a:r>
              <a:rPr b="0" lang="fr-FR" sz="2400" spc="-1" strike="noStrike">
                <a:solidFill>
                  <a:schemeClr val="dk1"/>
                </a:solidFill>
                <a:latin typeface="Times New Roman"/>
                <a:ea typeface="Calibri"/>
              </a:rPr>
              <a:t> est défini par: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Pour on parle de filtre médian pour , </a:t>
            </a:r>
            <a:r>
              <a:rPr b="0" lang="fr-FR" sz="2400" spc="-1" strike="noStrike">
                <a:solidFill>
                  <a:schemeClr val="accent1"/>
                </a:solidFill>
                <a:latin typeface="Times New Roman"/>
                <a:ea typeface="Calibri"/>
              </a:rPr>
              <a:t>d’érosion morphologique</a:t>
            </a:r>
            <a:r>
              <a:rPr b="0" lang="fr-FR" sz="2400" spc="-1" strike="noStrike">
                <a:solidFill>
                  <a:schemeClr val="dk1"/>
                </a:solidFill>
                <a:latin typeface="Times New Roman"/>
                <a:ea typeface="Calibri"/>
              </a:rPr>
              <a:t>, pour , de </a:t>
            </a:r>
            <a:r>
              <a:rPr b="0" lang="fr-FR" sz="2400" spc="-1" strike="noStrike">
                <a:solidFill>
                  <a:schemeClr val="accent1"/>
                </a:solidFill>
                <a:latin typeface="Times New Roman"/>
                <a:ea typeface="Calibri"/>
              </a:rPr>
              <a:t>dilatation morphologique</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p:txBody>
      </p:sp>
      <p:pic>
        <p:nvPicPr>
          <p:cNvPr id="1147" name="Image 7" descr=""/>
          <p:cNvPicPr/>
          <p:nvPr/>
        </p:nvPicPr>
        <p:blipFill>
          <a:blip r:embed="rId2"/>
          <a:stretch/>
        </p:blipFill>
        <p:spPr>
          <a:xfrm>
            <a:off x="9927720" y="3895920"/>
            <a:ext cx="2187000" cy="2467800"/>
          </a:xfrm>
          <a:prstGeom prst="rect">
            <a:avLst/>
          </a:prstGeom>
          <a:ln w="0">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149" name="Google Shape;118;p5" descr=""/>
          <p:cNvPicPr/>
          <p:nvPr/>
        </p:nvPicPr>
        <p:blipFill>
          <a:blip r:embed="rId1"/>
          <a:stretch/>
        </p:blipFill>
        <p:spPr>
          <a:xfrm>
            <a:off x="0" y="-118800"/>
            <a:ext cx="2198880" cy="1184400"/>
          </a:xfrm>
          <a:prstGeom prst="rect">
            <a:avLst/>
          </a:prstGeom>
          <a:ln w="0">
            <a:noFill/>
          </a:ln>
        </p:spPr>
      </p:pic>
      <p:sp>
        <p:nvSpPr>
          <p:cNvPr id="115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51" name="Google Shape;120;p5"/>
          <p:cNvCxnSpPr/>
          <p:nvPr/>
        </p:nvCxnSpPr>
        <p:spPr>
          <a:xfrm flipV="1">
            <a:off x="2271600" y="721800"/>
            <a:ext cx="9921240" cy="15120"/>
          </a:xfrm>
          <a:prstGeom prst="straightConnector1">
            <a:avLst/>
          </a:prstGeom>
          <a:ln w="28575">
            <a:solidFill>
              <a:srgbClr val="4f4e6b"/>
            </a:solidFill>
            <a:round/>
          </a:ln>
        </p:spPr>
      </p:cxnSp>
      <p:pic>
        <p:nvPicPr>
          <p:cNvPr id="1152" name="Image 4" descr=""/>
          <p:cNvPicPr/>
          <p:nvPr/>
        </p:nvPicPr>
        <p:blipFill>
          <a:blip r:embed="rId2"/>
          <a:stretch/>
        </p:blipFill>
        <p:spPr>
          <a:xfrm>
            <a:off x="69120" y="2868480"/>
            <a:ext cx="4332600" cy="2606040"/>
          </a:xfrm>
          <a:prstGeom prst="rect">
            <a:avLst/>
          </a:prstGeom>
          <a:ln w="0">
            <a:noFill/>
          </a:ln>
        </p:spPr>
      </p:pic>
      <p:sp>
        <p:nvSpPr>
          <p:cNvPr id="1153" name="Google Shape;115;p5"/>
          <p:cNvSpPr/>
          <p:nvPr/>
        </p:nvSpPr>
        <p:spPr>
          <a:xfrm>
            <a:off x="600840" y="5581800"/>
            <a:ext cx="3340800" cy="96120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1" lang="fr-FR" sz="2000" spc="-1" strike="noStrike">
                <a:solidFill>
                  <a:schemeClr val="dk1"/>
                </a:solidFill>
                <a:latin typeface="Times New Roman"/>
                <a:ea typeface="Calibri"/>
              </a:rPr>
              <a:t>Ex: </a:t>
            </a:r>
            <a:r>
              <a:rPr b="0" lang="fr-FR" sz="2000" spc="-1" strike="noStrike">
                <a:solidFill>
                  <a:schemeClr val="dk1"/>
                </a:solidFill>
                <a:latin typeface="Times New Roman"/>
                <a:ea typeface="Calibri"/>
              </a:rPr>
              <a:t>bruit impulsionnel traité par un filtre médian (voisinage comme ci-dessus).</a:t>
            </a:r>
            <a:endParaRPr b="0" lang="en-US" sz="2000" spc="-1" strike="noStrike">
              <a:solidFill>
                <a:srgbClr val="000000"/>
              </a:solidFill>
              <a:latin typeface="Calibri"/>
            </a:endParaRPr>
          </a:p>
        </p:txBody>
      </p:sp>
      <p:sp>
        <p:nvSpPr>
          <p:cNvPr id="1154" name="Google Shape;115;p5"/>
          <p:cNvSpPr/>
          <p:nvPr/>
        </p:nvSpPr>
        <p:spPr>
          <a:xfrm>
            <a:off x="635760" y="898200"/>
            <a:ext cx="9919080" cy="157104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1" lang="fr-FR" sz="2000" spc="-1" strike="noStrike">
                <a:solidFill>
                  <a:schemeClr val="dk1"/>
                </a:solidFill>
                <a:latin typeface="Times New Roman"/>
                <a:ea typeface="Calibri"/>
              </a:rPr>
              <a:t>Implantation du médian:</a:t>
            </a:r>
            <a:endParaRPr b="0" lang="en-US" sz="2000" spc="-1" strike="noStrike">
              <a:solidFill>
                <a:srgbClr val="000000"/>
              </a:solidFill>
              <a:latin typeface="Calibri"/>
            </a:endParaRPr>
          </a:p>
          <a:p>
            <a:pPr marL="31680" algn="just">
              <a:lnSpc>
                <a:spcPct val="100000"/>
              </a:lnSpc>
            </a:pPr>
            <a:r>
              <a:rPr b="0" lang="fr-FR" sz="2000" spc="-1" strike="noStrike">
                <a:solidFill>
                  <a:schemeClr val="dk1"/>
                </a:solidFill>
                <a:latin typeface="Times New Roman"/>
                <a:ea typeface="Calibri"/>
              </a:rPr>
              <a:t>     </a:t>
            </a:r>
            <a:r>
              <a:rPr b="0" lang="fr-FR" sz="2000" spc="-1" strike="noStrike">
                <a:solidFill>
                  <a:schemeClr val="dk1"/>
                </a:solidFill>
                <a:latin typeface="Times New Roman"/>
                <a:ea typeface="Calibri"/>
              </a:rPr>
              <a:t>- Calcul d’histogramme locaux;</a:t>
            </a:r>
            <a:endParaRPr b="0" lang="en-US" sz="2000" spc="-1" strike="noStrike">
              <a:solidFill>
                <a:srgbClr val="000000"/>
              </a:solidFill>
              <a:latin typeface="Calibri"/>
            </a:endParaRPr>
          </a:p>
          <a:p>
            <a:pPr marL="31680" algn="just">
              <a:lnSpc>
                <a:spcPct val="100000"/>
              </a:lnSpc>
            </a:pPr>
            <a:r>
              <a:rPr b="0" lang="fr-FR" sz="2000" spc="-1" strike="noStrike">
                <a:solidFill>
                  <a:schemeClr val="dk1"/>
                </a:solidFill>
                <a:latin typeface="Times New Roman"/>
                <a:ea typeface="Calibri"/>
              </a:rPr>
              <a:t>     </a:t>
            </a:r>
            <a:r>
              <a:rPr b="0" lang="fr-FR" sz="2000" spc="-1" strike="noStrike">
                <a:solidFill>
                  <a:schemeClr val="dk1"/>
                </a:solidFill>
                <a:latin typeface="Times New Roman"/>
                <a:ea typeface="Calibri"/>
              </a:rPr>
              <a:t>- Tri des valeurs dans le voisinage (Quick Sort)</a:t>
            </a:r>
            <a:endParaRPr b="0" lang="en-US" sz="2000" spc="-1" strike="noStrike">
              <a:solidFill>
                <a:srgbClr val="000000"/>
              </a:solidFill>
              <a:latin typeface="Calibri"/>
            </a:endParaRPr>
          </a:p>
          <a:p>
            <a:pPr marL="31680" algn="just">
              <a:lnSpc>
                <a:spcPct val="100000"/>
              </a:lnSpc>
            </a:pPr>
            <a:r>
              <a:rPr b="0" lang="fr-FR" sz="2000" spc="-1" strike="noStrike">
                <a:solidFill>
                  <a:schemeClr val="dk1"/>
                </a:solidFill>
                <a:latin typeface="Times New Roman"/>
                <a:ea typeface="Calibri"/>
              </a:rPr>
              <a:t>     </a:t>
            </a:r>
            <a:r>
              <a:rPr b="0" lang="fr-FR" sz="2000" spc="-1" strike="noStrike">
                <a:solidFill>
                  <a:schemeClr val="dk1"/>
                </a:solidFill>
                <a:latin typeface="Times New Roman"/>
                <a:ea typeface="Calibri"/>
              </a:rPr>
              <a:t>- Tri incrémental</a:t>
            </a:r>
            <a:endParaRPr b="0" lang="en-US" sz="2000" spc="-1" strike="noStrike">
              <a:solidFill>
                <a:srgbClr val="000000"/>
              </a:solidFill>
              <a:latin typeface="Calibri"/>
            </a:endParaRPr>
          </a:p>
          <a:p>
            <a:pPr marL="31680" algn="just">
              <a:lnSpc>
                <a:spcPct val="100000"/>
              </a:lnSpc>
            </a:pPr>
            <a:r>
              <a:rPr b="0" lang="fr-FR" sz="2000" spc="-1" strike="noStrike">
                <a:solidFill>
                  <a:schemeClr val="dk1"/>
                </a:solidFill>
                <a:latin typeface="Times New Roman"/>
                <a:ea typeface="Calibri"/>
              </a:rPr>
              <a:t>     </a:t>
            </a:r>
            <a:r>
              <a:rPr b="0" lang="fr-FR" sz="2000" spc="-1" strike="noStrike">
                <a:solidFill>
                  <a:schemeClr val="dk1"/>
                </a:solidFill>
                <a:latin typeface="Times New Roman"/>
                <a:ea typeface="Calibri"/>
              </a:rPr>
              <a:t>- …/…</a:t>
            </a:r>
            <a:endParaRPr b="0" lang="en-US" sz="2000" spc="-1" strike="noStrike">
              <a:solidFill>
                <a:srgbClr val="000000"/>
              </a:solidFill>
              <a:latin typeface="Calibri"/>
            </a:endParaRPr>
          </a:p>
        </p:txBody>
      </p:sp>
      <p:pic>
        <p:nvPicPr>
          <p:cNvPr id="1155" name="Image 12" descr=""/>
          <p:cNvPicPr/>
          <p:nvPr/>
        </p:nvPicPr>
        <p:blipFill>
          <a:blip r:embed="rId3"/>
          <a:stretch/>
        </p:blipFill>
        <p:spPr>
          <a:xfrm>
            <a:off x="4638600" y="2978280"/>
            <a:ext cx="7464600" cy="2193840"/>
          </a:xfrm>
          <a:prstGeom prst="rect">
            <a:avLst/>
          </a:prstGeom>
          <a:ln w="0">
            <a:noFill/>
          </a:ln>
        </p:spPr>
      </p:pic>
      <p:sp>
        <p:nvSpPr>
          <p:cNvPr id="1156" name="Google Shape;115;p5"/>
          <p:cNvSpPr/>
          <p:nvPr/>
        </p:nvSpPr>
        <p:spPr>
          <a:xfrm>
            <a:off x="5793480" y="5331240"/>
            <a:ext cx="4753800" cy="96120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1" lang="fr-FR" sz="2000" spc="-1" strike="noStrike">
                <a:solidFill>
                  <a:schemeClr val="dk1"/>
                </a:solidFill>
                <a:latin typeface="Times New Roman"/>
                <a:ea typeface="Calibri"/>
              </a:rPr>
              <a:t>Opérateurs morphologiques: </a:t>
            </a:r>
            <a:r>
              <a:rPr b="0" lang="fr-FR" sz="2000" spc="-1" strike="noStrike">
                <a:solidFill>
                  <a:schemeClr val="dk1"/>
                </a:solidFill>
                <a:latin typeface="Times New Roman"/>
                <a:ea typeface="Calibri"/>
              </a:rPr>
              <a:t>à gauche original, au centre érosion, à droite Dilatation (élément structurant comme ci-dessus).</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58" name="PlaceHolder 1"/>
          <p:cNvSpPr>
            <a:spLocks noGrp="1"/>
          </p:cNvSpPr>
          <p:nvPr>
            <p:ph type="title"/>
          </p:nvPr>
        </p:nvSpPr>
        <p:spPr>
          <a:xfrm>
            <a:off x="322920" y="688320"/>
            <a:ext cx="6424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I-5-b Filtres non linéaires divers</a:t>
            </a:r>
            <a:endParaRPr b="0" lang="en-US" sz="3200" spc="-1" strike="noStrike">
              <a:solidFill>
                <a:srgbClr val="000000"/>
              </a:solidFill>
              <a:latin typeface="Calibri"/>
            </a:endParaRPr>
          </a:p>
        </p:txBody>
      </p:sp>
      <p:sp>
        <p:nvSpPr>
          <p:cNvPr id="1159" name="Google Shape;115;p5"/>
          <p:cNvSpPr/>
          <p:nvPr/>
        </p:nvSpPr>
        <p:spPr>
          <a:xfrm>
            <a:off x="163440" y="1782720"/>
            <a:ext cx="11918880" cy="22410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trouve dans la littérature de nombreux filtres combinant </a:t>
            </a:r>
            <a:r>
              <a:rPr b="0" lang="fr-FR" sz="2400" spc="-1" strike="noStrike">
                <a:solidFill>
                  <a:schemeClr val="accent1"/>
                </a:solidFill>
                <a:latin typeface="Times New Roman"/>
                <a:ea typeface="Arial"/>
              </a:rPr>
              <a:t>filtres d'ordre</a:t>
            </a: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moyennes robustes </a:t>
            </a:r>
            <a:r>
              <a:rPr b="0" lang="fr-FR" sz="2400" spc="-1" strike="noStrike">
                <a:solidFill>
                  <a:srgbClr val="000000"/>
                </a:solidFill>
                <a:latin typeface="Times New Roman"/>
                <a:ea typeface="Arial"/>
              </a:rPr>
              <a:t>(opérations linéaires éliminant les valeurs marginales), et </a:t>
            </a:r>
            <a:r>
              <a:rPr b="0" lang="fr-FR" sz="2400" spc="-1" strike="noStrike">
                <a:solidFill>
                  <a:schemeClr val="accent1"/>
                </a:solidFill>
                <a:latin typeface="Times New Roman"/>
                <a:ea typeface="Arial"/>
              </a:rPr>
              <a:t>anisotropie</a:t>
            </a:r>
            <a:r>
              <a:rPr b="0" lang="fr-FR" sz="2400" spc="-1" strike="noStrike">
                <a:solidFill>
                  <a:srgbClr val="000000"/>
                </a:solidFill>
                <a:latin typeface="Times New Roman"/>
                <a:ea typeface="Arial"/>
              </a:rPr>
              <a:t> (le support des opérations s'adapte en fonction des frontières locales). Nous décrivons ici comme exemple le </a:t>
            </a:r>
            <a:r>
              <a:rPr b="0" lang="fr-FR" sz="2400" spc="-1" strike="noStrike">
                <a:solidFill>
                  <a:schemeClr val="accent1"/>
                </a:solidFill>
                <a:latin typeface="Times New Roman"/>
                <a:ea typeface="Arial"/>
              </a:rPr>
              <a:t>filtre de Nagao.</a:t>
            </a:r>
            <a:endParaRPr b="0" lang="en-US" sz="2400" spc="-1" strike="noStrike">
              <a:solidFill>
                <a:srgbClr val="000000"/>
              </a:solidFill>
              <a:latin typeface="Calibri"/>
            </a:endParaRPr>
          </a:p>
        </p:txBody>
      </p:sp>
      <p:pic>
        <p:nvPicPr>
          <p:cNvPr id="1160" name="Google Shape;118;p5" descr=""/>
          <p:cNvPicPr/>
          <p:nvPr/>
        </p:nvPicPr>
        <p:blipFill>
          <a:blip r:embed="rId1"/>
          <a:stretch/>
        </p:blipFill>
        <p:spPr>
          <a:xfrm>
            <a:off x="0" y="-118800"/>
            <a:ext cx="2198880" cy="1184400"/>
          </a:xfrm>
          <a:prstGeom prst="rect">
            <a:avLst/>
          </a:prstGeom>
          <a:ln w="0">
            <a:noFill/>
          </a:ln>
        </p:spPr>
      </p:pic>
      <p:sp>
        <p:nvSpPr>
          <p:cNvPr id="116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6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7" name="Google Shape;115;p5"/>
          <p:cNvSpPr/>
          <p:nvPr/>
        </p:nvSpPr>
        <p:spPr>
          <a:xfrm>
            <a:off x="119880" y="922680"/>
            <a:ext cx="11929680" cy="22410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L’image </a:t>
            </a:r>
            <a:r>
              <a:rPr b="0" lang="fr-FR" sz="2400" spc="-1" strike="noStrike">
                <a:solidFill>
                  <a:schemeClr val="accent1"/>
                </a:solidFill>
                <a:latin typeface="Times New Roman"/>
                <a:ea typeface="Calibri"/>
              </a:rPr>
              <a:t>numérique</a:t>
            </a:r>
            <a:r>
              <a:rPr b="0" lang="fr-FR" sz="2400" spc="-1" strike="noStrike">
                <a:solidFill>
                  <a:schemeClr val="dk1"/>
                </a:solidFill>
                <a:latin typeface="Times New Roman"/>
                <a:ea typeface="Calibri"/>
              </a:rPr>
              <a:t> est l’image dont la surface est </a:t>
            </a:r>
            <a:r>
              <a:rPr b="0" lang="fr-FR" sz="2400" spc="-1" strike="noStrike">
                <a:solidFill>
                  <a:schemeClr val="accent1"/>
                </a:solidFill>
                <a:latin typeface="Times New Roman"/>
                <a:ea typeface="Calibri"/>
              </a:rPr>
              <a:t>divisée</a:t>
            </a:r>
            <a:r>
              <a:rPr b="0" lang="fr-FR" sz="2400" spc="-1" strike="noStrike">
                <a:solidFill>
                  <a:schemeClr val="dk1"/>
                </a:solidFill>
                <a:latin typeface="Times New Roman"/>
                <a:ea typeface="Calibri"/>
              </a:rPr>
              <a:t> en éléments de tailles fixes appelés </a:t>
            </a:r>
            <a:r>
              <a:rPr b="0" lang="fr-FR" sz="2400" spc="-1" strike="noStrike">
                <a:solidFill>
                  <a:schemeClr val="accent1"/>
                </a:solidFill>
                <a:latin typeface="Times New Roman"/>
                <a:ea typeface="Calibri"/>
              </a:rPr>
              <a:t>cellules ou pixels</a:t>
            </a:r>
            <a:r>
              <a:rPr b="0" lang="fr-FR" sz="2400" spc="-1" strike="noStrike">
                <a:solidFill>
                  <a:schemeClr val="dk1"/>
                </a:solidFill>
                <a:latin typeface="Times New Roman"/>
                <a:ea typeface="Calibri"/>
              </a:rPr>
              <a:t>, ayant chacun comme caractéristique un </a:t>
            </a:r>
            <a:r>
              <a:rPr b="0" lang="fr-FR" sz="2400" spc="-1" strike="noStrike">
                <a:solidFill>
                  <a:schemeClr val="accent1"/>
                </a:solidFill>
                <a:latin typeface="Times New Roman"/>
                <a:ea typeface="Calibri"/>
              </a:rPr>
              <a:t>niveau de gris </a:t>
            </a:r>
            <a:r>
              <a:rPr b="0" lang="fr-FR" sz="2400" spc="-1" strike="noStrike">
                <a:solidFill>
                  <a:schemeClr val="dk1"/>
                </a:solidFill>
                <a:latin typeface="Times New Roman"/>
                <a:ea typeface="Calibri"/>
              </a:rPr>
              <a:t>ou de couleurs prélevé à l’emplacement correspondant dans l’image réelle, ou calculé à partir d’une description interne de la scène à représente.</a:t>
            </a:r>
            <a:endParaRPr b="0" lang="en-US" sz="2400" spc="-1" strike="noStrike">
              <a:solidFill>
                <a:srgbClr val="000000"/>
              </a:solidFill>
              <a:latin typeface="Calibri"/>
            </a:endParaRPr>
          </a:p>
        </p:txBody>
      </p:sp>
      <p:pic>
        <p:nvPicPr>
          <p:cNvPr id="178" name="Google Shape;118;p5" descr=""/>
          <p:cNvPicPr/>
          <p:nvPr/>
        </p:nvPicPr>
        <p:blipFill>
          <a:blip r:embed="rId1"/>
          <a:stretch/>
        </p:blipFill>
        <p:spPr>
          <a:xfrm>
            <a:off x="0" y="-118800"/>
            <a:ext cx="2198880" cy="1184400"/>
          </a:xfrm>
          <a:prstGeom prst="rect">
            <a:avLst/>
          </a:prstGeom>
          <a:ln w="0">
            <a:noFill/>
          </a:ln>
        </p:spPr>
      </p:pic>
      <p:sp>
        <p:nvSpPr>
          <p:cNvPr id="17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80" name="Google Shape;120;p5"/>
          <p:cNvCxnSpPr/>
          <p:nvPr/>
        </p:nvCxnSpPr>
        <p:spPr>
          <a:xfrm flipV="1">
            <a:off x="2271600" y="721800"/>
            <a:ext cx="9921240" cy="15120"/>
          </a:xfrm>
          <a:prstGeom prst="straightConnector1">
            <a:avLst/>
          </a:prstGeom>
          <a:ln w="28575">
            <a:solidFill>
              <a:srgbClr val="4f4e6b"/>
            </a:solidFill>
            <a:round/>
          </a:ln>
        </p:spPr>
      </p:cxnSp>
      <p:sp>
        <p:nvSpPr>
          <p:cNvPr id="181" name="Google Shape;115;p5"/>
          <p:cNvSpPr/>
          <p:nvPr/>
        </p:nvSpPr>
        <p:spPr>
          <a:xfrm>
            <a:off x="87120" y="3318480"/>
            <a:ext cx="860940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Une </a:t>
            </a:r>
            <a:r>
              <a:rPr b="0" lang="fr-FR" sz="2400" spc="-1" strike="noStrike">
                <a:solidFill>
                  <a:schemeClr val="accent1"/>
                </a:solidFill>
                <a:latin typeface="Times New Roman"/>
                <a:ea typeface="Calibri"/>
              </a:rPr>
              <a:t>image digitale</a:t>
            </a:r>
            <a:r>
              <a:rPr b="0" lang="fr-FR" sz="2400" spc="-1" strike="noStrike">
                <a:solidFill>
                  <a:schemeClr val="dk1"/>
                </a:solidFill>
                <a:latin typeface="Times New Roman"/>
                <a:ea typeface="Calibri"/>
              </a:rPr>
              <a:t>  décrite dans un espace discret de dimension 2 est </a:t>
            </a:r>
            <a:r>
              <a:rPr b="0" lang="fr-FR" sz="2400" spc="-1" strike="noStrike">
                <a:solidFill>
                  <a:schemeClr val="accent1"/>
                </a:solidFill>
                <a:latin typeface="Times New Roman"/>
                <a:ea typeface="Calibri"/>
              </a:rPr>
              <a:t>dérivée</a:t>
            </a:r>
            <a:r>
              <a:rPr b="0" lang="fr-FR" sz="2400" spc="-1" strike="noStrike">
                <a:solidFill>
                  <a:schemeClr val="dk1"/>
                </a:solidFill>
                <a:latin typeface="Times New Roman"/>
                <a:ea typeface="Calibri"/>
              </a:rPr>
              <a:t> d’une image  dans un espace 2D continue par un processus d’</a:t>
            </a:r>
            <a:r>
              <a:rPr b="0" lang="fr-FR" sz="2400" spc="-1" strike="noStrike">
                <a:solidFill>
                  <a:schemeClr val="accent1"/>
                </a:solidFill>
                <a:latin typeface="Times New Roman"/>
                <a:ea typeface="Calibri"/>
              </a:rPr>
              <a:t>échantillonnage</a:t>
            </a:r>
            <a:r>
              <a:rPr b="0" lang="fr-FR" sz="2400" spc="-1" strike="noStrike">
                <a:solidFill>
                  <a:schemeClr val="dk1"/>
                </a:solidFill>
                <a:latin typeface="Times New Roman"/>
                <a:ea typeface="Calibri"/>
              </a:rPr>
              <a:t> que l’on nomme fréquemment </a:t>
            </a:r>
            <a:r>
              <a:rPr b="0" lang="fr-FR" sz="2400" spc="-1" strike="noStrike">
                <a:solidFill>
                  <a:schemeClr val="accent1"/>
                </a:solidFill>
                <a:latin typeface="Times New Roman"/>
                <a:ea typeface="Calibri"/>
              </a:rPr>
              <a:t>digitalisation ou numérisation </a:t>
            </a:r>
            <a:r>
              <a:rPr b="0" lang="fr-FR" sz="2400" spc="-1" strike="noStrike">
                <a:solidFill>
                  <a:schemeClr val="dk1"/>
                </a:solidFill>
                <a:latin typeface="Times New Roman"/>
                <a:ea typeface="Calibri"/>
              </a:rPr>
              <a:t>(nous décrirons plus loin ce processus en détail). </a:t>
            </a:r>
            <a:endParaRPr b="0" lang="en-US" sz="2400" spc="-1" strike="noStrike">
              <a:solidFill>
                <a:srgbClr val="000000"/>
              </a:solidFill>
              <a:latin typeface="Calibri"/>
            </a:endParaRPr>
          </a:p>
        </p:txBody>
      </p:sp>
      <p:pic>
        <p:nvPicPr>
          <p:cNvPr id="182" name="Image 4" descr=""/>
          <p:cNvPicPr/>
          <p:nvPr/>
        </p:nvPicPr>
        <p:blipFill>
          <a:blip r:embed="rId2"/>
          <a:stretch/>
        </p:blipFill>
        <p:spPr>
          <a:xfrm>
            <a:off x="8839080" y="3105000"/>
            <a:ext cx="3220920" cy="3367800"/>
          </a:xfrm>
          <a:prstGeom prst="rect">
            <a:avLst/>
          </a:prstGeom>
          <a:ln w="0">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164" name="Google Shape;118;p5" descr=""/>
          <p:cNvPicPr/>
          <p:nvPr/>
        </p:nvPicPr>
        <p:blipFill>
          <a:blip r:embed="rId1"/>
          <a:stretch/>
        </p:blipFill>
        <p:spPr>
          <a:xfrm>
            <a:off x="0" y="-118800"/>
            <a:ext cx="2198880" cy="1184400"/>
          </a:xfrm>
          <a:prstGeom prst="rect">
            <a:avLst/>
          </a:prstGeom>
          <a:ln w="0">
            <a:noFill/>
          </a:ln>
        </p:spPr>
      </p:pic>
      <p:sp>
        <p:nvSpPr>
          <p:cNvPr id="116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66" name="Google Shape;120;p5"/>
          <p:cNvCxnSpPr/>
          <p:nvPr/>
        </p:nvCxnSpPr>
        <p:spPr>
          <a:xfrm flipV="1">
            <a:off x="2271600" y="721800"/>
            <a:ext cx="9921240" cy="15120"/>
          </a:xfrm>
          <a:prstGeom prst="straightConnector1">
            <a:avLst/>
          </a:prstGeom>
          <a:ln w="28575">
            <a:solidFill>
              <a:srgbClr val="4f4e6b"/>
            </a:solidFill>
            <a:round/>
          </a:ln>
        </p:spPr>
      </p:cxnSp>
      <p:pic>
        <p:nvPicPr>
          <p:cNvPr id="1167" name="Image 3" descr=""/>
          <p:cNvPicPr/>
          <p:nvPr/>
        </p:nvPicPr>
        <p:blipFill>
          <a:blip r:embed="rId2"/>
          <a:stretch/>
        </p:blipFill>
        <p:spPr>
          <a:xfrm>
            <a:off x="8061840" y="1605960"/>
            <a:ext cx="4009320" cy="3910680"/>
          </a:xfrm>
          <a:prstGeom prst="rect">
            <a:avLst/>
          </a:prstGeom>
          <a:ln w="0">
            <a:noFill/>
          </a:ln>
        </p:spPr>
      </p:pic>
      <p:sp>
        <p:nvSpPr>
          <p:cNvPr id="1168" name="Google Shape;115;p5"/>
          <p:cNvSpPr/>
          <p:nvPr/>
        </p:nvSpPr>
        <p:spPr>
          <a:xfrm>
            <a:off x="311760" y="1830600"/>
            <a:ext cx="7635240" cy="2789640"/>
          </a:xfrm>
          <a:prstGeom prst="rect">
            <a:avLst/>
          </a:prstGeom>
          <a:noFill/>
          <a:ln w="0">
            <a:noFill/>
          </a:ln>
        </p:spPr>
        <p:style>
          <a:lnRef idx="0"/>
          <a:fillRef idx="0"/>
          <a:effectRef idx="0"/>
          <a:fontRef idx="minor"/>
        </p:style>
        <p:txBody>
          <a:bodyPr lIns="0" rIns="0" tIns="46800" bIns="0" anchor="t">
            <a:spAutoFit/>
          </a:bodyPr>
          <a:p>
            <a:pPr>
              <a:lnSpc>
                <a:spcPct val="150000"/>
              </a:lnSpc>
            </a:pPr>
            <a:r>
              <a:rPr b="0" lang="fr-FR" sz="2400" spc="-1" strike="noStrike">
                <a:solidFill>
                  <a:srgbClr val="000000"/>
                </a:solidFill>
                <a:latin typeface="Times New Roman"/>
                <a:ea typeface="Arial"/>
              </a:rPr>
              <a:t>Le </a:t>
            </a:r>
            <a:r>
              <a:rPr b="0" lang="fr-FR" sz="2400" spc="-1" strike="noStrike">
                <a:solidFill>
                  <a:schemeClr val="accent1"/>
                </a:solidFill>
                <a:latin typeface="Times New Roman"/>
                <a:ea typeface="Arial"/>
              </a:rPr>
              <a:t>filtre de Nagao </a:t>
            </a:r>
            <a:r>
              <a:rPr b="0" lang="fr-FR" sz="2400" spc="-1" strike="noStrike">
                <a:solidFill>
                  <a:srgbClr val="000000"/>
                </a:solidFill>
                <a:latin typeface="Times New Roman"/>
                <a:ea typeface="Arial"/>
              </a:rPr>
              <a:t>examine la fenêtre 5x5 centrée sur chaque pixel. 9 domaines sont définis dans cette fenêtre (voir figure). On calcule pour chaque domaine  la moyenne  et la variance . Le résultat de l'opérateur est la moyenne du domaine qui présente la plus faible variance.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170" name="Google Shape;118;p5" descr=""/>
          <p:cNvPicPr/>
          <p:nvPr/>
        </p:nvPicPr>
        <p:blipFill>
          <a:blip r:embed="rId1"/>
          <a:stretch/>
        </p:blipFill>
        <p:spPr>
          <a:xfrm>
            <a:off x="0" y="-118800"/>
            <a:ext cx="2198880" cy="1184400"/>
          </a:xfrm>
          <a:prstGeom prst="rect">
            <a:avLst/>
          </a:prstGeom>
          <a:ln w="0">
            <a:noFill/>
          </a:ln>
        </p:spPr>
      </p:pic>
      <p:sp>
        <p:nvSpPr>
          <p:cNvPr id="117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72" name="Google Shape;120;p5"/>
          <p:cNvCxnSpPr/>
          <p:nvPr/>
        </p:nvCxnSpPr>
        <p:spPr>
          <a:xfrm flipV="1">
            <a:off x="2271600" y="721800"/>
            <a:ext cx="9921240" cy="15120"/>
          </a:xfrm>
          <a:prstGeom prst="straightConnector1">
            <a:avLst/>
          </a:prstGeom>
          <a:ln w="28575">
            <a:solidFill>
              <a:srgbClr val="4f4e6b"/>
            </a:solidFill>
            <a:round/>
          </a:ln>
        </p:spPr>
      </p:cxnSp>
      <p:pic>
        <p:nvPicPr>
          <p:cNvPr id="1173" name="Image 4" descr=""/>
          <p:cNvPicPr/>
          <p:nvPr/>
        </p:nvPicPr>
        <p:blipFill>
          <a:blip r:embed="rId2"/>
          <a:stretch/>
        </p:blipFill>
        <p:spPr>
          <a:xfrm>
            <a:off x="1645920" y="1005840"/>
            <a:ext cx="8147160" cy="5576760"/>
          </a:xfrm>
          <a:prstGeom prst="rect">
            <a:avLst/>
          </a:prstGeom>
          <a:ln w="0">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75" name="PlaceHolder 1"/>
          <p:cNvSpPr>
            <a:spLocks noGrp="1"/>
          </p:cNvSpPr>
          <p:nvPr>
            <p:ph type="title"/>
          </p:nvPr>
        </p:nvSpPr>
        <p:spPr>
          <a:xfrm>
            <a:off x="322920" y="688320"/>
            <a:ext cx="6795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I-5-c Filtres morphologiques </a:t>
            </a:r>
            <a:endParaRPr b="0" lang="en-US" sz="3200" spc="-1" strike="noStrike">
              <a:solidFill>
                <a:srgbClr val="000000"/>
              </a:solidFill>
              <a:latin typeface="Calibri"/>
            </a:endParaRPr>
          </a:p>
        </p:txBody>
      </p:sp>
      <p:pic>
        <p:nvPicPr>
          <p:cNvPr id="1176" name="Google Shape;118;p5" descr=""/>
          <p:cNvPicPr/>
          <p:nvPr/>
        </p:nvPicPr>
        <p:blipFill>
          <a:blip r:embed="rId1"/>
          <a:stretch/>
        </p:blipFill>
        <p:spPr>
          <a:xfrm>
            <a:off x="0" y="-118800"/>
            <a:ext cx="2198880" cy="1184400"/>
          </a:xfrm>
          <a:prstGeom prst="rect">
            <a:avLst/>
          </a:prstGeom>
          <a:ln w="0">
            <a:noFill/>
          </a:ln>
        </p:spPr>
      </p:pic>
      <p:sp>
        <p:nvSpPr>
          <p:cNvPr id="117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78" name="Google Shape;120;p5"/>
          <p:cNvCxnSpPr/>
          <p:nvPr/>
        </p:nvCxnSpPr>
        <p:spPr>
          <a:xfrm flipV="1">
            <a:off x="2271600" y="721800"/>
            <a:ext cx="9921240" cy="15120"/>
          </a:xfrm>
          <a:prstGeom prst="straightConnector1">
            <a:avLst/>
          </a:prstGeom>
          <a:ln w="28575">
            <a:solidFill>
              <a:srgbClr val="4f4e6b"/>
            </a:solidFill>
            <a:round/>
          </a:ln>
        </p:spPr>
      </p:cxnSp>
      <p:sp>
        <p:nvSpPr>
          <p:cNvPr id="1179" name="ZoneTexte 1"/>
          <p:cNvSpPr/>
          <p:nvPr/>
        </p:nvSpPr>
        <p:spPr>
          <a:xfrm>
            <a:off x="169200" y="1570320"/>
            <a:ext cx="11662560" cy="45540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buClr>
                <a:srgbClr val="000000"/>
              </a:buClr>
              <a:buFont typeface="Arial"/>
              <a:buChar char="•"/>
            </a:pPr>
            <a:r>
              <a:rPr b="0" lang="fr-FR" sz="2400" spc="-1" strike="noStrike">
                <a:solidFill>
                  <a:srgbClr val="000000"/>
                </a:solidFill>
                <a:latin typeface="Times New Roman"/>
                <a:ea typeface="Arial"/>
              </a:rPr>
              <a:t>Les filtres morphologiques sont les opérateurs croissants et idempotents :</a:t>
            </a:r>
            <a:endParaRPr b="0" lang="en-US" sz="2400" spc="-1" strike="noStrike">
              <a:solidFill>
                <a:srgbClr val="000000"/>
              </a:solidFill>
              <a:latin typeface="Calibri"/>
            </a:endParaRPr>
          </a:p>
        </p:txBody>
      </p:sp>
      <p:pic>
        <p:nvPicPr>
          <p:cNvPr id="1180" name="Image 2" descr=""/>
          <p:cNvPicPr/>
          <p:nvPr/>
        </p:nvPicPr>
        <p:blipFill>
          <a:blip r:embed="rId2"/>
          <a:stretch/>
        </p:blipFill>
        <p:spPr>
          <a:xfrm>
            <a:off x="531000" y="2082960"/>
            <a:ext cx="11129040" cy="4556520"/>
          </a:xfrm>
          <a:prstGeom prst="rect">
            <a:avLst/>
          </a:prstGeom>
          <a:ln w="0">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82" name="PlaceHolder 1"/>
          <p:cNvSpPr>
            <a:spLocks noGrp="1"/>
          </p:cNvSpPr>
          <p:nvPr>
            <p:ph type="title"/>
          </p:nvPr>
        </p:nvSpPr>
        <p:spPr>
          <a:xfrm>
            <a:off x="322920" y="688320"/>
            <a:ext cx="67626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I-5-d Ouvertures et fermetures </a:t>
            </a:r>
            <a:endParaRPr b="0" lang="en-US" sz="3200" spc="-1" strike="noStrike">
              <a:solidFill>
                <a:srgbClr val="000000"/>
              </a:solidFill>
              <a:latin typeface="Calibri"/>
            </a:endParaRPr>
          </a:p>
        </p:txBody>
      </p:sp>
      <p:sp>
        <p:nvSpPr>
          <p:cNvPr id="1183" name="Google Shape;115;p5"/>
          <p:cNvSpPr/>
          <p:nvPr/>
        </p:nvSpPr>
        <p:spPr>
          <a:xfrm>
            <a:off x="163440" y="177156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L’ouverture morphologique est égale à la composition d’une érosion suivie d’une dilatation. C’est un opérateur </a:t>
            </a:r>
            <a:r>
              <a:rPr b="0" lang="fr-FR" sz="2400" spc="-1" strike="noStrike">
                <a:solidFill>
                  <a:schemeClr val="accent1"/>
                </a:solidFill>
                <a:latin typeface="Times New Roman"/>
                <a:ea typeface="Calibri"/>
              </a:rPr>
              <a:t>croissant </a:t>
            </a:r>
            <a:r>
              <a:rPr b="0" lang="fr-FR" sz="2400" spc="-1" strike="noStrike">
                <a:solidFill>
                  <a:schemeClr val="dk1"/>
                </a:solidFill>
                <a:latin typeface="Times New Roman"/>
                <a:ea typeface="Calibri"/>
              </a:rPr>
              <a:t>et </a:t>
            </a:r>
            <a:r>
              <a:rPr b="0" lang="fr-FR" sz="2400" spc="-1" strike="noStrike">
                <a:solidFill>
                  <a:schemeClr val="accent1"/>
                </a:solidFill>
                <a:latin typeface="Times New Roman"/>
                <a:ea typeface="Calibri"/>
              </a:rPr>
              <a:t>idempotent</a:t>
            </a:r>
            <a:r>
              <a:rPr b="0" lang="fr-FR" sz="2400" spc="-1" strike="noStrike">
                <a:solidFill>
                  <a:schemeClr val="dk1"/>
                </a:solidFill>
                <a:latin typeface="Times New Roman"/>
                <a:ea typeface="Calibri"/>
              </a:rPr>
              <a:t> (i.e un filtre morphologique).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endParaRPr b="0" lang="en-US" sz="2400" spc="-1" strike="noStrike">
              <a:solidFill>
                <a:srgbClr val="000000"/>
              </a:solidFill>
              <a:latin typeface="Calibri"/>
            </a:endParaRPr>
          </a:p>
        </p:txBody>
      </p:sp>
      <p:pic>
        <p:nvPicPr>
          <p:cNvPr id="1184" name="Google Shape;118;p5" descr=""/>
          <p:cNvPicPr/>
          <p:nvPr/>
        </p:nvPicPr>
        <p:blipFill>
          <a:blip r:embed="rId1"/>
          <a:stretch/>
        </p:blipFill>
        <p:spPr>
          <a:xfrm>
            <a:off x="0" y="-118800"/>
            <a:ext cx="2198880" cy="1184400"/>
          </a:xfrm>
          <a:prstGeom prst="rect">
            <a:avLst/>
          </a:prstGeom>
          <a:ln w="0">
            <a:noFill/>
          </a:ln>
        </p:spPr>
      </p:pic>
      <p:sp>
        <p:nvSpPr>
          <p:cNvPr id="1185"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8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88" name="Google Shape;115;p5"/>
          <p:cNvSpPr/>
          <p:nvPr/>
        </p:nvSpPr>
        <p:spPr>
          <a:xfrm>
            <a:off x="163440" y="1053360"/>
            <a:ext cx="1191888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a:t>
            </a:r>
            <a:r>
              <a:rPr b="0" lang="fr-FR" sz="2400" spc="-1" strike="noStrike">
                <a:solidFill>
                  <a:schemeClr val="accent1"/>
                </a:solidFill>
                <a:latin typeface="Times New Roman"/>
                <a:ea typeface="Calibri"/>
              </a:rPr>
              <a:t>fermeture</a:t>
            </a:r>
            <a:r>
              <a:rPr b="0" lang="fr-FR" sz="2400" spc="-1" strike="noStrike">
                <a:solidFill>
                  <a:schemeClr val="dk1"/>
                </a:solidFill>
                <a:latin typeface="Times New Roman"/>
                <a:ea typeface="Calibri"/>
              </a:rPr>
              <a:t> morphologique est l’opération </a:t>
            </a:r>
            <a:r>
              <a:rPr b="0" lang="fr-FR" sz="2400" spc="-1" strike="noStrike">
                <a:solidFill>
                  <a:schemeClr val="accent1"/>
                </a:solidFill>
                <a:latin typeface="Times New Roman"/>
                <a:ea typeface="Calibri"/>
              </a:rPr>
              <a:t>duale de l’ouverture</a:t>
            </a:r>
            <a:r>
              <a:rPr b="0" lang="fr-FR" sz="2400" spc="-1" strike="noStrike">
                <a:solidFill>
                  <a:schemeClr val="dk1"/>
                </a:solidFill>
                <a:latin typeface="Times New Roman"/>
                <a:ea typeface="Calibri"/>
              </a:rPr>
              <a:t>: elle est égale à la composition d’une dilatation suivie d’une érosion. C’est aussi un filtre morphologique.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189" name="Google Shape;118;p5" descr=""/>
          <p:cNvPicPr/>
          <p:nvPr/>
        </p:nvPicPr>
        <p:blipFill>
          <a:blip r:embed="rId1"/>
          <a:stretch/>
        </p:blipFill>
        <p:spPr>
          <a:xfrm>
            <a:off x="0" y="-118800"/>
            <a:ext cx="2198880" cy="1184400"/>
          </a:xfrm>
          <a:prstGeom prst="rect">
            <a:avLst/>
          </a:prstGeom>
          <a:ln w="0">
            <a:noFill/>
          </a:ln>
        </p:spPr>
      </p:pic>
      <p:sp>
        <p:nvSpPr>
          <p:cNvPr id="119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9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193" name="Google Shape;118;p5" descr=""/>
          <p:cNvPicPr/>
          <p:nvPr/>
        </p:nvPicPr>
        <p:blipFill>
          <a:blip r:embed="rId1"/>
          <a:stretch/>
        </p:blipFill>
        <p:spPr>
          <a:xfrm>
            <a:off x="0" y="-118800"/>
            <a:ext cx="2198880" cy="1184400"/>
          </a:xfrm>
          <a:prstGeom prst="rect">
            <a:avLst/>
          </a:prstGeom>
          <a:ln w="0">
            <a:noFill/>
          </a:ln>
        </p:spPr>
      </p:pic>
      <p:sp>
        <p:nvSpPr>
          <p:cNvPr id="119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195" name="Google Shape;120;p5"/>
          <p:cNvCxnSpPr/>
          <p:nvPr/>
        </p:nvCxnSpPr>
        <p:spPr>
          <a:xfrm flipV="1">
            <a:off x="2271600" y="721800"/>
            <a:ext cx="9921240" cy="15120"/>
          </a:xfrm>
          <a:prstGeom prst="straightConnector1">
            <a:avLst/>
          </a:prstGeom>
          <a:ln w="28575">
            <a:solidFill>
              <a:srgbClr val="4f4e6b"/>
            </a:solidFill>
            <a:round/>
          </a:ln>
        </p:spPr>
      </p:cxnSp>
      <p:pic>
        <p:nvPicPr>
          <p:cNvPr id="1196" name="Image 3" descr=""/>
          <p:cNvPicPr/>
          <p:nvPr/>
        </p:nvPicPr>
        <p:blipFill>
          <a:blip r:embed="rId2"/>
          <a:stretch/>
        </p:blipFill>
        <p:spPr>
          <a:xfrm>
            <a:off x="1214640" y="1081080"/>
            <a:ext cx="9919080" cy="5460480"/>
          </a:xfrm>
          <a:prstGeom prst="rect">
            <a:avLst/>
          </a:prstGeom>
          <a:ln w="0">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98" name="Google Shape;115;p5"/>
          <p:cNvSpPr/>
          <p:nvPr/>
        </p:nvSpPr>
        <p:spPr>
          <a:xfrm>
            <a:off x="163440" y="98784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t>
            </a:r>
            <a:r>
              <a:rPr b="0" lang="fr-FR" sz="2400" spc="-1" strike="noStrike">
                <a:solidFill>
                  <a:schemeClr val="accent1"/>
                </a:solidFill>
                <a:latin typeface="Times New Roman"/>
                <a:ea typeface="Calibri"/>
              </a:rPr>
              <a:t>ouverture</a:t>
            </a:r>
            <a:r>
              <a:rPr b="0" lang="fr-FR" sz="2400" spc="-1" strike="noStrike">
                <a:solidFill>
                  <a:schemeClr val="dk1"/>
                </a:solidFill>
                <a:latin typeface="Times New Roman"/>
                <a:ea typeface="Calibri"/>
              </a:rPr>
              <a:t> élimine les petites composantes et ouvre les petits isthmes.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a:t>
            </a:r>
            <a:r>
              <a:rPr b="0" lang="fr-FR" sz="2400" spc="-1" strike="noStrike">
                <a:solidFill>
                  <a:schemeClr val="accent1"/>
                </a:solidFill>
                <a:latin typeface="Times New Roman"/>
                <a:ea typeface="Calibri"/>
              </a:rPr>
              <a:t>fermeture</a:t>
            </a:r>
            <a:r>
              <a:rPr b="0" lang="fr-FR" sz="2400" spc="-1" strike="noStrike">
                <a:solidFill>
                  <a:schemeClr val="dk1"/>
                </a:solidFill>
                <a:latin typeface="Times New Roman"/>
                <a:ea typeface="Calibri"/>
              </a:rPr>
              <a:t> bouche les petits trous, et ferme les petits détroits.</a:t>
            </a:r>
            <a:endParaRPr b="0" lang="en-US" sz="2400" spc="-1" strike="noStrike">
              <a:solidFill>
                <a:srgbClr val="000000"/>
              </a:solidFill>
              <a:latin typeface="Calibri"/>
            </a:endParaRPr>
          </a:p>
        </p:txBody>
      </p:sp>
      <p:pic>
        <p:nvPicPr>
          <p:cNvPr id="1199" name="Google Shape;118;p5" descr=""/>
          <p:cNvPicPr/>
          <p:nvPr/>
        </p:nvPicPr>
        <p:blipFill>
          <a:blip r:embed="rId1"/>
          <a:stretch/>
        </p:blipFill>
        <p:spPr>
          <a:xfrm>
            <a:off x="0" y="-118800"/>
            <a:ext cx="2198880" cy="1184400"/>
          </a:xfrm>
          <a:prstGeom prst="rect">
            <a:avLst/>
          </a:prstGeom>
          <a:ln w="0">
            <a:noFill/>
          </a:ln>
        </p:spPr>
      </p:pic>
      <p:sp>
        <p:nvSpPr>
          <p:cNvPr id="120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01" name="Google Shape;120;p5"/>
          <p:cNvCxnSpPr/>
          <p:nvPr/>
        </p:nvCxnSpPr>
        <p:spPr>
          <a:xfrm flipV="1">
            <a:off x="2271600" y="721800"/>
            <a:ext cx="9921240" cy="15120"/>
          </a:xfrm>
          <a:prstGeom prst="straightConnector1">
            <a:avLst/>
          </a:prstGeom>
          <a:ln w="28575">
            <a:solidFill>
              <a:srgbClr val="4f4e6b"/>
            </a:solidFill>
            <a:round/>
          </a:ln>
        </p:spPr>
      </p:cxnSp>
      <p:pic>
        <p:nvPicPr>
          <p:cNvPr id="1202" name="Image 6" descr=""/>
          <p:cNvPicPr/>
          <p:nvPr/>
        </p:nvPicPr>
        <p:blipFill>
          <a:blip r:embed="rId2"/>
          <a:stretch/>
        </p:blipFill>
        <p:spPr>
          <a:xfrm>
            <a:off x="10338840" y="875880"/>
            <a:ext cx="1689120" cy="1378800"/>
          </a:xfrm>
          <a:prstGeom prst="rect">
            <a:avLst/>
          </a:prstGeom>
          <a:ln w="0">
            <a:noFill/>
          </a:ln>
        </p:spPr>
      </p:pic>
      <p:pic>
        <p:nvPicPr>
          <p:cNvPr id="1203" name="Image 8" descr=""/>
          <p:cNvPicPr/>
          <p:nvPr/>
        </p:nvPicPr>
        <p:blipFill>
          <a:blip r:embed="rId3"/>
          <a:stretch/>
        </p:blipFill>
        <p:spPr>
          <a:xfrm>
            <a:off x="2869560" y="2286360"/>
            <a:ext cx="5681160" cy="1869480"/>
          </a:xfrm>
          <a:prstGeom prst="rect">
            <a:avLst/>
          </a:prstGeom>
          <a:ln w="0">
            <a:noFill/>
          </a:ln>
        </p:spPr>
      </p:pic>
      <mc:AlternateContent>
        <mc:Choice xmlns:a14="http://schemas.microsoft.com/office/drawing/2010/main" Requires="a14">
          <p:sp>
            <p:nvSpPr>
              <p:cNvPr id="1204" name="Google Shape;115;p5"/>
              <p:cNvSpPr txBox="1"/>
              <p:nvPr/>
            </p:nvSpPr>
            <p:spPr>
              <a:xfrm>
                <a:off x="2920320" y="4024440"/>
                <a:ext cx="1074240" cy="354240"/>
              </a:xfrm>
              <a:prstGeom prst="rect">
                <a:avLst/>
              </a:prstGeom>
            </p:spPr>
            <p:txBody>
              <a:bodyPr/>
              <a:p>
                <a14:m>
                  <m:oMath xmlns:m="http://schemas.openxmlformats.org/officeDocument/2006/math">
                    <m:r>
                      <m:t xml:space="preserve">𝑿</m:t>
                    </m:r>
                  </m:oMath>
                </a14:m>
              </a:p>
            </p:txBody>
          </p:sp>
        </mc:Choice>
        <mc:Fallback/>
      </mc:AlternateContent>
      <mc:AlternateContent>
        <mc:Choice xmlns:a14="http://schemas.microsoft.com/office/drawing/2010/main" Requires="a14">
          <p:sp>
            <p:nvSpPr>
              <p:cNvPr id="1205" name="Google Shape;115;p5"/>
              <p:cNvSpPr txBox="1"/>
              <p:nvPr/>
            </p:nvSpPr>
            <p:spPr>
              <a:xfrm>
                <a:off x="5020560" y="4024440"/>
                <a:ext cx="1074240" cy="354240"/>
              </a:xfrm>
              <a:prstGeom prst="rect">
                <a:avLst/>
              </a:prstGeom>
            </p:spPr>
            <p:txBody>
              <a:bodyPr/>
              <a:p>
                <a14:m>
                  <m:oMath xmlns:m="http://schemas.openxmlformats.org/officeDocument/2006/math">
                    <m:sSub>
                      <m:e>
                        <m:r>
                          <m:t xml:space="preserve">𝜸</m:t>
                        </m:r>
                      </m:e>
                      <m:sub>
                        <m:r>
                          <m:t xml:space="preserve">𝑩</m:t>
                        </m:r>
                      </m:sub>
                    </m:sSub>
                    <m:d>
                      <m:dPr>
                        <m:begChr m:val="("/>
                        <m:endChr m:val=")"/>
                      </m:dPr>
                      <m:e>
                        <m:r>
                          <m:t xml:space="preserve">𝑿</m:t>
                        </m:r>
                      </m:e>
                    </m:d>
                  </m:oMath>
                </a14:m>
              </a:p>
            </p:txBody>
          </p:sp>
        </mc:Choice>
        <mc:Fallback/>
      </mc:AlternateContent>
      <mc:AlternateContent>
        <mc:Choice xmlns:a14="http://schemas.microsoft.com/office/drawing/2010/main" Requires="a14">
          <p:sp>
            <p:nvSpPr>
              <p:cNvPr id="1206" name="Google Shape;115;p5"/>
              <p:cNvSpPr txBox="1"/>
              <p:nvPr/>
            </p:nvSpPr>
            <p:spPr>
              <a:xfrm>
                <a:off x="7070040" y="4024440"/>
                <a:ext cx="1074240" cy="354240"/>
              </a:xfrm>
              <a:prstGeom prst="rect">
                <a:avLst/>
              </a:prstGeom>
            </p:spPr>
            <p:txBody>
              <a:bodyPr/>
              <a:p>
                <a14:m>
                  <m:oMath xmlns:m="http://schemas.openxmlformats.org/officeDocument/2006/math">
                    <m:sSub>
                      <m:e>
                        <m:r>
                          <m:t xml:space="preserve">𝝋</m:t>
                        </m:r>
                      </m:e>
                      <m:sub>
                        <m:r>
                          <m:t xml:space="preserve">𝑩</m:t>
                        </m:r>
                      </m:sub>
                    </m:sSub>
                    <m:d>
                      <m:dPr>
                        <m:begChr m:val="("/>
                        <m:endChr m:val=")"/>
                      </m:dPr>
                      <m:e>
                        <m:r>
                          <m:t xml:space="preserve">𝑿</m:t>
                        </m:r>
                      </m:e>
                    </m:d>
                  </m:oMath>
                </a14:m>
              </a:p>
            </p:txBody>
          </p:sp>
        </mc:Choice>
        <mc:Fallback/>
      </mc:AlternateContent>
      <p:sp>
        <p:nvSpPr>
          <p:cNvPr id="1207" name="Rectangle : coins arrondis 14"/>
          <p:cNvSpPr/>
          <p:nvPr/>
        </p:nvSpPr>
        <p:spPr>
          <a:xfrm>
            <a:off x="304920" y="4602600"/>
            <a:ext cx="3308040" cy="2104200"/>
          </a:xfrm>
          <a:prstGeom prst="roundRect">
            <a:avLst>
              <a:gd name="adj" fmla="val 16667"/>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rgbClr val="000000"/>
              </a:solidFill>
              <a:latin typeface="Calibri"/>
            </a:endParaRPr>
          </a:p>
          <a:p>
            <a:pPr algn="ctr">
              <a:lnSpc>
                <a:spcPct val="100000"/>
              </a:lnSpc>
            </a:pPr>
            <a:r>
              <a:rPr b="1" lang="fr-FR" sz="2400" spc="-1" strike="noStrike">
                <a:solidFill>
                  <a:srgbClr val="ff0000"/>
                </a:solidFill>
                <a:latin typeface="Times New Roman"/>
                <a:ea typeface="Arial"/>
              </a:rPr>
              <a:t>Croissance</a:t>
            </a:r>
            <a:endParaRPr b="0" lang="en-US" sz="2400" spc="-1" strike="noStrike">
              <a:solidFill>
                <a:srgbClr val="000000"/>
              </a:solidFill>
              <a:latin typeface="Calibri"/>
            </a:endParaRPr>
          </a:p>
          <a:p>
            <a:pPr algn="ctr">
              <a:lnSpc>
                <a:spcPct val="100000"/>
              </a:lnSpc>
            </a:pPr>
            <a:endParaRPr b="0" lang="en-US" sz="2000" spc="-1" strike="noStrike">
              <a:solidFill>
                <a:srgbClr val="000000"/>
              </a:solidFill>
              <a:latin typeface="Calibri"/>
            </a:endParaRPr>
          </a:p>
          <a:p>
            <a:pPr algn="ctr">
              <a:lnSpc>
                <a:spcPct val="100000"/>
              </a:lnSpc>
            </a:pPr>
            <a:endParaRPr b="0" lang="en-US" sz="2000" spc="-1" strike="noStrike">
              <a:solidFill>
                <a:srgbClr val="000000"/>
              </a:solidFill>
              <a:latin typeface="Calibri"/>
            </a:endParaRPr>
          </a:p>
          <a:p>
            <a:pPr algn="ctr">
              <a:lnSpc>
                <a:spcPct val="100000"/>
              </a:lnSpc>
            </a:pPr>
            <a:endParaRPr b="0" lang="en-US" sz="2000" spc="-1" strike="noStrike">
              <a:solidFill>
                <a:srgbClr val="000000"/>
              </a:solidFill>
              <a:latin typeface="Calibri"/>
            </a:endParaRPr>
          </a:p>
          <a:p>
            <a:pPr algn="ctr">
              <a:lnSpc>
                <a:spcPct val="100000"/>
              </a:lnSpc>
            </a:pPr>
            <a:endParaRPr b="0" lang="en-US" sz="2000" spc="-1" strike="noStrike">
              <a:solidFill>
                <a:srgbClr val="000000"/>
              </a:solidFill>
              <a:latin typeface="Calibri"/>
            </a:endParaRPr>
          </a:p>
        </p:txBody>
      </p:sp>
      <p:sp>
        <p:nvSpPr>
          <p:cNvPr id="1208" name="Rectangle : coins arrondis 15"/>
          <p:cNvSpPr/>
          <p:nvPr/>
        </p:nvSpPr>
        <p:spPr>
          <a:xfrm>
            <a:off x="4332600" y="4613400"/>
            <a:ext cx="3308040" cy="2104200"/>
          </a:xfrm>
          <a:prstGeom prst="roundRect">
            <a:avLst>
              <a:gd name="adj" fmla="val 16667"/>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2400" spc="-1" strike="noStrike">
                <a:solidFill>
                  <a:srgbClr val="ff0000"/>
                </a:solidFill>
                <a:latin typeface="Times New Roman"/>
                <a:ea typeface="Arial"/>
              </a:rPr>
              <a:t>Idempotence</a:t>
            </a:r>
            <a:endParaRPr b="0" lang="en-US" sz="2400" spc="-1" strike="noStrike">
              <a:solidFill>
                <a:srgbClr val="000000"/>
              </a:solidFill>
              <a:latin typeface="Calibri"/>
            </a:endParaRPr>
          </a:p>
          <a:p>
            <a:pPr algn="ctr">
              <a:lnSpc>
                <a:spcPct val="100000"/>
              </a:lnSpc>
            </a:pPr>
            <a:endParaRPr b="0" lang="en-US" sz="2400" spc="-1" strike="noStrike">
              <a:solidFill>
                <a:srgbClr val="000000"/>
              </a:solidFill>
              <a:latin typeface="Calibri"/>
            </a:endParaRPr>
          </a:p>
          <a:p>
            <a:pPr algn="ctr">
              <a:lnSpc>
                <a:spcPct val="100000"/>
              </a:lnSpc>
            </a:pPr>
            <a:endParaRPr b="0" lang="en-US" sz="2400" spc="-1" strike="noStrike">
              <a:solidFill>
                <a:srgbClr val="000000"/>
              </a:solidFill>
              <a:latin typeface="Calibri"/>
            </a:endParaRPr>
          </a:p>
          <a:p>
            <a:pPr algn="ctr">
              <a:lnSpc>
                <a:spcPct val="100000"/>
              </a:lnSpc>
            </a:pPr>
            <a:endParaRPr b="0" lang="en-US" sz="2400" spc="-1" strike="noStrike">
              <a:solidFill>
                <a:srgbClr val="000000"/>
              </a:solidFill>
              <a:latin typeface="Calibri"/>
            </a:endParaRPr>
          </a:p>
        </p:txBody>
      </p:sp>
      <p:sp>
        <p:nvSpPr>
          <p:cNvPr id="1209" name="Rectangle : coins arrondis 16"/>
          <p:cNvSpPr/>
          <p:nvPr/>
        </p:nvSpPr>
        <p:spPr>
          <a:xfrm>
            <a:off x="8186040" y="4613400"/>
            <a:ext cx="3504240" cy="2104200"/>
          </a:xfrm>
          <a:prstGeom prst="roundRect">
            <a:avLst>
              <a:gd name="adj" fmla="val 16667"/>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2400" spc="-1" strike="noStrike">
                <a:solidFill>
                  <a:srgbClr val="ff0000"/>
                </a:solidFill>
                <a:latin typeface="Times New Roman"/>
                <a:ea typeface="Arial"/>
              </a:rPr>
              <a:t>Extensivité</a:t>
            </a:r>
            <a:endParaRPr b="0" lang="en-US" sz="2400" spc="-1" strike="noStrike">
              <a:solidFill>
                <a:srgbClr val="000000"/>
              </a:solidFill>
              <a:latin typeface="Calibri"/>
            </a:endParaRPr>
          </a:p>
          <a:p>
            <a:pPr>
              <a:lnSpc>
                <a:spcPct val="100000"/>
              </a:lnSpc>
            </a:pPr>
            <a:r>
              <a:rPr b="0" lang="fr-FR" sz="2000" spc="-1" strike="noStrike">
                <a:solidFill>
                  <a:schemeClr val="dk1"/>
                </a:solidFill>
                <a:latin typeface="Times New Roman"/>
                <a:ea typeface="Arial"/>
              </a:rPr>
              <a:t>L’ouverture est anti-extensive:</a:t>
            </a:r>
            <a:endParaRPr b="0" lang="en-US" sz="2000" spc="-1" strike="noStrike">
              <a:solidFill>
                <a:srgbClr val="000000"/>
              </a:solidFill>
              <a:latin typeface="Calibri"/>
            </a:endParaRPr>
          </a:p>
          <a:p>
            <a:pPr>
              <a:lnSpc>
                <a:spcPct val="100000"/>
              </a:lnSpc>
            </a:pPr>
            <a:endParaRPr b="0" lang="en-US" sz="2000" spc="-1" strike="noStrike">
              <a:solidFill>
                <a:srgbClr val="000000"/>
              </a:solidFill>
              <a:latin typeface="Calibri"/>
            </a:endParaRPr>
          </a:p>
          <a:p>
            <a:pPr>
              <a:lnSpc>
                <a:spcPct val="100000"/>
              </a:lnSpc>
            </a:pPr>
            <a:r>
              <a:rPr b="0" lang="fr-FR" sz="2000" spc="-1" strike="noStrike">
                <a:solidFill>
                  <a:schemeClr val="dk1"/>
                </a:solidFill>
                <a:latin typeface="Times New Roman"/>
                <a:ea typeface="Arial"/>
              </a:rPr>
              <a:t>La fermeture est extensive:</a:t>
            </a:r>
            <a:endParaRPr b="0" lang="en-US" sz="2000" spc="-1" strike="noStrike">
              <a:solidFill>
                <a:srgbClr val="000000"/>
              </a:solidFill>
              <a:latin typeface="Calibri"/>
            </a:endParaRPr>
          </a:p>
          <a:p>
            <a:pPr>
              <a:lnSpc>
                <a:spcPct val="100000"/>
              </a:lnSpc>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211" name="Google Shape;118;p5" descr=""/>
          <p:cNvPicPr/>
          <p:nvPr/>
        </p:nvPicPr>
        <p:blipFill>
          <a:blip r:embed="rId1"/>
          <a:stretch/>
        </p:blipFill>
        <p:spPr>
          <a:xfrm>
            <a:off x="0" y="-118800"/>
            <a:ext cx="2198880" cy="1184400"/>
          </a:xfrm>
          <a:prstGeom prst="rect">
            <a:avLst/>
          </a:prstGeom>
          <a:ln w="0">
            <a:noFill/>
          </a:ln>
        </p:spPr>
      </p:pic>
      <p:sp>
        <p:nvSpPr>
          <p:cNvPr id="121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13" name="Google Shape;120;p5"/>
          <p:cNvCxnSpPr/>
          <p:nvPr/>
        </p:nvCxnSpPr>
        <p:spPr>
          <a:xfrm flipV="1">
            <a:off x="2271600" y="721800"/>
            <a:ext cx="9921240" cy="15120"/>
          </a:xfrm>
          <a:prstGeom prst="straightConnector1">
            <a:avLst/>
          </a:prstGeom>
          <a:ln w="28575">
            <a:solidFill>
              <a:srgbClr val="4f4e6b"/>
            </a:solidFill>
            <a:round/>
          </a:ln>
        </p:spPr>
      </p:cxnSp>
      <p:pic>
        <p:nvPicPr>
          <p:cNvPr id="1214" name="Image 3" descr=""/>
          <p:cNvPicPr/>
          <p:nvPr/>
        </p:nvPicPr>
        <p:blipFill>
          <a:blip r:embed="rId2"/>
          <a:stretch/>
        </p:blipFill>
        <p:spPr>
          <a:xfrm>
            <a:off x="762120" y="985680"/>
            <a:ext cx="10590840" cy="5576760"/>
          </a:xfrm>
          <a:prstGeom prst="rect">
            <a:avLst/>
          </a:prstGeom>
          <a:ln w="0">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16" name="Google Shape;115;p5"/>
          <p:cNvSpPr/>
          <p:nvPr/>
        </p:nvSpPr>
        <p:spPr>
          <a:xfrm>
            <a:off x="163440" y="94428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peut </a:t>
            </a:r>
            <a:r>
              <a:rPr b="0" lang="fr-FR" sz="2400" spc="-1" strike="noStrike">
                <a:solidFill>
                  <a:schemeClr val="accent1"/>
                </a:solidFill>
                <a:latin typeface="Times New Roman"/>
                <a:ea typeface="Calibri"/>
              </a:rPr>
              <a:t>construire</a:t>
            </a:r>
            <a:r>
              <a:rPr b="0" lang="fr-FR" sz="2400" spc="-1" strike="noStrike">
                <a:solidFill>
                  <a:schemeClr val="dk1"/>
                </a:solidFill>
                <a:latin typeface="Times New Roman"/>
                <a:ea typeface="Calibri"/>
              </a:rPr>
              <a:t> différentes familles de filtres morphologiques à partir des filtres de base, l’ouverture et la fermeture morphologiques :</a:t>
            </a:r>
            <a:endParaRPr b="0" lang="en-US" sz="2400" spc="-1" strike="noStrike">
              <a:solidFill>
                <a:srgbClr val="000000"/>
              </a:solidFill>
              <a:latin typeface="Calibri"/>
            </a:endParaRPr>
          </a:p>
        </p:txBody>
      </p:sp>
      <p:pic>
        <p:nvPicPr>
          <p:cNvPr id="1217" name="Google Shape;118;p5" descr=""/>
          <p:cNvPicPr/>
          <p:nvPr/>
        </p:nvPicPr>
        <p:blipFill>
          <a:blip r:embed="rId1"/>
          <a:stretch/>
        </p:blipFill>
        <p:spPr>
          <a:xfrm>
            <a:off x="0" y="-118800"/>
            <a:ext cx="2198880" cy="1184400"/>
          </a:xfrm>
          <a:prstGeom prst="rect">
            <a:avLst/>
          </a:prstGeom>
          <a:ln w="0">
            <a:noFill/>
          </a:ln>
        </p:spPr>
      </p:pic>
      <p:sp>
        <p:nvSpPr>
          <p:cNvPr id="121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19" name="Google Shape;120;p5"/>
          <p:cNvCxnSpPr/>
          <p:nvPr/>
        </p:nvCxnSpPr>
        <p:spPr>
          <a:xfrm flipV="1">
            <a:off x="2271600" y="721800"/>
            <a:ext cx="9921240" cy="15120"/>
          </a:xfrm>
          <a:prstGeom prst="straightConnector1">
            <a:avLst/>
          </a:prstGeom>
          <a:ln w="28575">
            <a:solidFill>
              <a:srgbClr val="4f4e6b"/>
            </a:solidFill>
            <a:round/>
          </a:ln>
        </p:spPr>
      </p:cxnSp>
      <p:pic>
        <p:nvPicPr>
          <p:cNvPr id="1220" name="Image 4" descr=""/>
          <p:cNvPicPr/>
          <p:nvPr/>
        </p:nvPicPr>
        <p:blipFill>
          <a:blip r:embed="rId2"/>
          <a:stretch/>
        </p:blipFill>
        <p:spPr>
          <a:xfrm>
            <a:off x="1121400" y="2099880"/>
            <a:ext cx="10035720" cy="4606560"/>
          </a:xfrm>
          <a:prstGeom prst="rect">
            <a:avLst/>
          </a:prstGeom>
          <a:ln w="0">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22" name="PlaceHolder 1"/>
          <p:cNvSpPr>
            <a:spLocks noGrp="1"/>
          </p:cNvSpPr>
          <p:nvPr>
            <p:ph type="title"/>
          </p:nvPr>
        </p:nvSpPr>
        <p:spPr>
          <a:xfrm>
            <a:off x="322920" y="688320"/>
            <a:ext cx="69368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Ouvertures et fermetures algébriques</a:t>
            </a:r>
            <a:endParaRPr b="0" lang="en-US" sz="3200" spc="-1" strike="noStrike">
              <a:solidFill>
                <a:srgbClr val="000000"/>
              </a:solidFill>
              <a:latin typeface="Calibri"/>
            </a:endParaRPr>
          </a:p>
        </p:txBody>
      </p:sp>
      <p:sp>
        <p:nvSpPr>
          <p:cNvPr id="1223" name="Google Shape;115;p5"/>
          <p:cNvSpPr/>
          <p:nvPr/>
        </p:nvSpPr>
        <p:spPr>
          <a:xfrm>
            <a:off x="119880" y="179820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ouvertures et fermetures algébriques généralisent les ouvertures et fermetures morphologiques.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Une </a:t>
            </a:r>
            <a:r>
              <a:rPr b="0" lang="fr-FR" sz="2400" spc="-1" strike="noStrike">
                <a:solidFill>
                  <a:schemeClr val="accent1"/>
                </a:solidFill>
                <a:latin typeface="Times New Roman"/>
                <a:ea typeface="Calibri"/>
              </a:rPr>
              <a:t>ouverture algébrique </a:t>
            </a:r>
            <a:r>
              <a:rPr b="0" lang="fr-FR" sz="2400" spc="-1" strike="noStrike">
                <a:solidFill>
                  <a:schemeClr val="dk1"/>
                </a:solidFill>
                <a:latin typeface="Times New Roman"/>
                <a:ea typeface="Calibri"/>
              </a:rPr>
              <a:t>est un filtre morphologique </a:t>
            </a:r>
            <a:r>
              <a:rPr b="0" lang="fr-FR" sz="2400" spc="-1" strike="noStrike">
                <a:solidFill>
                  <a:schemeClr val="accent1"/>
                </a:solidFill>
                <a:latin typeface="Times New Roman"/>
                <a:ea typeface="Calibri"/>
              </a:rPr>
              <a:t>anti-extensif</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Une </a:t>
            </a:r>
            <a:r>
              <a:rPr b="0" lang="fr-FR" sz="2400" spc="-1" strike="noStrike">
                <a:solidFill>
                  <a:schemeClr val="accent1"/>
                </a:solidFill>
                <a:latin typeface="Times New Roman"/>
                <a:ea typeface="Calibri"/>
              </a:rPr>
              <a:t>fermeture algébrique </a:t>
            </a:r>
            <a:r>
              <a:rPr b="0" lang="fr-FR" sz="2400" spc="-1" strike="noStrike">
                <a:solidFill>
                  <a:schemeClr val="dk1"/>
                </a:solidFill>
                <a:latin typeface="Times New Roman"/>
                <a:ea typeface="Calibri"/>
              </a:rPr>
              <a:t>est un filtre morphologique </a:t>
            </a:r>
            <a:r>
              <a:rPr b="0" lang="fr-FR" sz="2400" spc="-1" strike="noStrike">
                <a:solidFill>
                  <a:schemeClr val="accent1"/>
                </a:solidFill>
                <a:latin typeface="Times New Roman"/>
                <a:ea typeface="Calibri"/>
              </a:rPr>
              <a:t>extensif.</a:t>
            </a:r>
            <a:endParaRPr b="0" lang="en-US" sz="2400" spc="-1" strike="noStrike">
              <a:solidFill>
                <a:srgbClr val="000000"/>
              </a:solidFill>
              <a:latin typeface="Calibri"/>
            </a:endParaRPr>
          </a:p>
          <a:p>
            <a:pPr marL="31680" algn="just">
              <a:lnSpc>
                <a:spcPct val="150000"/>
              </a:lnSpc>
            </a:pPr>
            <a:r>
              <a:rPr b="1" lang="fr-FR" sz="2400" spc="-1" strike="noStrike">
                <a:solidFill>
                  <a:srgbClr val="ff0000"/>
                </a:solidFill>
                <a:latin typeface="Times New Roman"/>
                <a:ea typeface="Calibri"/>
              </a:rPr>
              <a:t>Propriétés: </a:t>
            </a:r>
            <a:endParaRPr b="0" lang="en-US" sz="2400" spc="-1" strike="noStrike">
              <a:solidFill>
                <a:srgbClr val="000000"/>
              </a:solidFill>
              <a:latin typeface="Calibri"/>
            </a:endParaRPr>
          </a:p>
          <a:p>
            <a:pPr marL="31680" algn="just">
              <a:lnSpc>
                <a:spcPct val="150000"/>
              </a:lnSpc>
            </a:pPr>
            <a:r>
              <a:rPr b="0" lang="fr-FR" sz="2400" spc="-1" strike="noStrike">
                <a:solidFill>
                  <a:schemeClr val="accent1"/>
                </a:solidFill>
                <a:latin typeface="Times New Roman"/>
                <a:ea typeface="Calibri"/>
              </a:rPr>
              <a:t>            </a:t>
            </a:r>
            <a:r>
              <a:rPr b="0" lang="fr-FR" sz="2400" spc="-1" strike="noStrike">
                <a:solidFill>
                  <a:schemeClr val="dk1"/>
                </a:solidFill>
                <a:latin typeface="Times New Roman"/>
                <a:ea typeface="Calibri"/>
              </a:rPr>
              <a:t>- Un </a:t>
            </a:r>
            <a:r>
              <a:rPr b="0" lang="fr-FR" sz="2400" spc="-1" strike="noStrike">
                <a:solidFill>
                  <a:schemeClr val="accent1"/>
                </a:solidFill>
                <a:latin typeface="Times New Roman"/>
                <a:ea typeface="Calibri"/>
              </a:rPr>
              <a:t>sup d’ouvertures </a:t>
            </a:r>
            <a:r>
              <a:rPr b="0" lang="fr-FR" sz="2400" spc="-1" strike="noStrike">
                <a:solidFill>
                  <a:schemeClr val="dk1"/>
                </a:solidFill>
                <a:latin typeface="Times New Roman"/>
                <a:ea typeface="Calibri"/>
              </a:rPr>
              <a:t>morphologiques est une </a:t>
            </a:r>
            <a:r>
              <a:rPr b="0" lang="fr-FR" sz="2400" spc="-1" strike="noStrike">
                <a:solidFill>
                  <a:schemeClr val="accent1"/>
                </a:solidFill>
                <a:latin typeface="Times New Roman"/>
                <a:ea typeface="Calibri"/>
              </a:rPr>
              <a:t>ouverture algébrique</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Un </a:t>
            </a:r>
            <a:r>
              <a:rPr b="0" lang="fr-FR" sz="2400" spc="-1" strike="noStrike">
                <a:solidFill>
                  <a:schemeClr val="accent1"/>
                </a:solidFill>
                <a:latin typeface="Times New Roman"/>
                <a:ea typeface="Calibri"/>
              </a:rPr>
              <a:t>inf de fermetures </a:t>
            </a:r>
            <a:r>
              <a:rPr b="0" lang="fr-FR" sz="2400" spc="-1" strike="noStrike">
                <a:solidFill>
                  <a:schemeClr val="dk1"/>
                </a:solidFill>
                <a:latin typeface="Times New Roman"/>
                <a:ea typeface="Calibri"/>
              </a:rPr>
              <a:t>morphologiques est une </a:t>
            </a:r>
            <a:r>
              <a:rPr b="0" lang="fr-FR" sz="2400" spc="-1" strike="noStrike">
                <a:solidFill>
                  <a:schemeClr val="accent1"/>
                </a:solidFill>
                <a:latin typeface="Times New Roman"/>
                <a:ea typeface="Calibri"/>
              </a:rPr>
              <a:t>fermeture algébrique</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p:txBody>
      </p:sp>
      <p:pic>
        <p:nvPicPr>
          <p:cNvPr id="1224" name="Google Shape;118;p5" descr=""/>
          <p:cNvPicPr/>
          <p:nvPr/>
        </p:nvPicPr>
        <p:blipFill>
          <a:blip r:embed="rId1"/>
          <a:stretch/>
        </p:blipFill>
        <p:spPr>
          <a:xfrm>
            <a:off x="0" y="-118800"/>
            <a:ext cx="2198880" cy="1184400"/>
          </a:xfrm>
          <a:prstGeom prst="rect">
            <a:avLst/>
          </a:prstGeom>
          <a:ln w="0">
            <a:noFill/>
          </a:ln>
        </p:spPr>
      </p:pic>
      <p:sp>
        <p:nvSpPr>
          <p:cNvPr id="1225"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2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4"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Times New Roman"/>
                <a:ea typeface="Calibri"/>
              </a:rPr>
              <a:t>Acquisition d'une image</a:t>
            </a:r>
            <a:endParaRPr b="0" lang="en-US" sz="3000" spc="-1" strike="noStrike">
              <a:solidFill>
                <a:srgbClr val="000000"/>
              </a:solidFill>
              <a:latin typeface="Calibri"/>
            </a:endParaRPr>
          </a:p>
        </p:txBody>
      </p:sp>
      <p:sp>
        <p:nvSpPr>
          <p:cNvPr id="185" name="Google Shape;115;p5"/>
          <p:cNvSpPr/>
          <p:nvPr/>
        </p:nvSpPr>
        <p:spPr>
          <a:xfrm>
            <a:off x="163440" y="1771560"/>
            <a:ext cx="1185336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accent1"/>
                </a:solidFill>
                <a:latin typeface="Times New Roman"/>
                <a:ea typeface="Calibri"/>
              </a:rPr>
              <a:t>L’acquisition</a:t>
            </a:r>
            <a:r>
              <a:rPr b="0" lang="fr-FR" sz="2400" spc="-1" strike="noStrike">
                <a:solidFill>
                  <a:schemeClr val="dk1"/>
                </a:solidFill>
                <a:latin typeface="Times New Roman"/>
                <a:ea typeface="Calibri"/>
              </a:rPr>
              <a:t> d’images constitue un des maillons </a:t>
            </a:r>
            <a:r>
              <a:rPr b="0" lang="fr-FR" sz="2400" spc="-1" strike="noStrike">
                <a:solidFill>
                  <a:schemeClr val="accent1"/>
                </a:solidFill>
                <a:latin typeface="Times New Roman"/>
                <a:ea typeface="Calibri"/>
              </a:rPr>
              <a:t>essentiels</a:t>
            </a:r>
            <a:r>
              <a:rPr b="0" lang="fr-FR" sz="2400" spc="-1" strike="noStrike">
                <a:solidFill>
                  <a:schemeClr val="dk1"/>
                </a:solidFill>
                <a:latin typeface="Times New Roman"/>
                <a:ea typeface="Calibri"/>
              </a:rPr>
              <a:t> de toute chaîne de conception et de production d’images. Pour pouvoir manipuler une image sur un système informatique, il est avant tout nécessaire de lui faire subir une </a:t>
            </a:r>
            <a:r>
              <a:rPr b="0" lang="fr-FR" sz="2400" spc="-1" strike="noStrike">
                <a:solidFill>
                  <a:schemeClr val="accent1"/>
                </a:solidFill>
                <a:latin typeface="Times New Roman"/>
                <a:ea typeface="Calibri"/>
              </a:rPr>
              <a:t>transformation</a:t>
            </a:r>
            <a:r>
              <a:rPr b="0" lang="fr-FR" sz="2400" spc="-1" strike="noStrike">
                <a:solidFill>
                  <a:schemeClr val="dk1"/>
                </a:solidFill>
                <a:latin typeface="Times New Roman"/>
                <a:ea typeface="Calibri"/>
              </a:rPr>
              <a:t> qui la rendra lisible et manipulable par ce système. Le passage de cet objet externe (l’image d’origine) à sa représentation interne (dans l’unité de traitement) se fait grâce à une procédure de </a:t>
            </a:r>
            <a:r>
              <a:rPr b="0" lang="fr-FR" sz="2400" spc="-1" strike="noStrike">
                <a:solidFill>
                  <a:schemeClr val="accent1"/>
                </a:solidFill>
                <a:latin typeface="Times New Roman"/>
                <a:ea typeface="Calibri"/>
              </a:rPr>
              <a:t>numérisation.</a:t>
            </a:r>
            <a:endParaRPr b="0" lang="en-US" sz="2400" spc="-1" strike="noStrike">
              <a:solidFill>
                <a:srgbClr val="000000"/>
              </a:solidFill>
              <a:latin typeface="Calibri"/>
            </a:endParaRPr>
          </a:p>
        </p:txBody>
      </p:sp>
      <p:pic>
        <p:nvPicPr>
          <p:cNvPr id="186" name="Google Shape;118;p5" descr=""/>
          <p:cNvPicPr/>
          <p:nvPr/>
        </p:nvPicPr>
        <p:blipFill>
          <a:blip r:embed="rId1"/>
          <a:stretch/>
        </p:blipFill>
        <p:spPr>
          <a:xfrm>
            <a:off x="0" y="-118800"/>
            <a:ext cx="2198880" cy="1184400"/>
          </a:xfrm>
          <a:prstGeom prst="rect">
            <a:avLst/>
          </a:prstGeom>
          <a:ln w="0">
            <a:noFill/>
          </a:ln>
        </p:spPr>
      </p:pic>
      <p:sp>
        <p:nvSpPr>
          <p:cNvPr id="18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8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28" name="Google Shape;115;p5"/>
          <p:cNvSpPr/>
          <p:nvPr/>
        </p:nvSpPr>
        <p:spPr>
          <a:xfrm>
            <a:off x="163440" y="1074960"/>
            <a:ext cx="11918880" cy="5950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Exemple:</a:t>
            </a:r>
            <a:endParaRPr b="0" lang="en-US" sz="2400" spc="-1" strike="noStrike">
              <a:solidFill>
                <a:srgbClr val="000000"/>
              </a:solidFill>
              <a:latin typeface="Calibri"/>
            </a:endParaRPr>
          </a:p>
        </p:txBody>
      </p:sp>
      <p:pic>
        <p:nvPicPr>
          <p:cNvPr id="1229" name="Google Shape;118;p5" descr=""/>
          <p:cNvPicPr/>
          <p:nvPr/>
        </p:nvPicPr>
        <p:blipFill>
          <a:blip r:embed="rId1"/>
          <a:stretch/>
        </p:blipFill>
        <p:spPr>
          <a:xfrm>
            <a:off x="0" y="-118800"/>
            <a:ext cx="2198880" cy="1184400"/>
          </a:xfrm>
          <a:prstGeom prst="rect">
            <a:avLst/>
          </a:prstGeom>
          <a:ln w="0">
            <a:noFill/>
          </a:ln>
        </p:spPr>
      </p:pic>
      <p:sp>
        <p:nvSpPr>
          <p:cNvPr id="123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31" name="Google Shape;120;p5"/>
          <p:cNvCxnSpPr/>
          <p:nvPr/>
        </p:nvCxnSpPr>
        <p:spPr>
          <a:xfrm flipV="1">
            <a:off x="2271600" y="721800"/>
            <a:ext cx="9921240" cy="15120"/>
          </a:xfrm>
          <a:prstGeom prst="straightConnector1">
            <a:avLst/>
          </a:prstGeom>
          <a:ln w="28575">
            <a:solidFill>
              <a:srgbClr val="4f4e6b"/>
            </a:solidFill>
            <a:round/>
          </a:ln>
        </p:spPr>
      </p:cxnSp>
      <p:pic>
        <p:nvPicPr>
          <p:cNvPr id="1232" name="Image 4" descr=""/>
          <p:cNvPicPr/>
          <p:nvPr/>
        </p:nvPicPr>
        <p:blipFill>
          <a:blip r:embed="rId2"/>
          <a:stretch/>
        </p:blipFill>
        <p:spPr>
          <a:xfrm>
            <a:off x="805680" y="1776240"/>
            <a:ext cx="11221920" cy="2947320"/>
          </a:xfrm>
          <a:prstGeom prst="rect">
            <a:avLst/>
          </a:prstGeom>
          <a:ln w="0">
            <a:noFill/>
          </a:ln>
        </p:spPr>
      </p:pic>
      <p:sp>
        <p:nvSpPr>
          <p:cNvPr id="1233" name="Google Shape;115;p5"/>
          <p:cNvSpPr/>
          <p:nvPr/>
        </p:nvSpPr>
        <p:spPr>
          <a:xfrm>
            <a:off x="1033560" y="4724280"/>
            <a:ext cx="1955160" cy="3513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Image originale</a:t>
            </a:r>
            <a:endParaRPr b="0" lang="en-US" sz="2000" spc="-1" strike="noStrike">
              <a:solidFill>
                <a:srgbClr val="000000"/>
              </a:solidFill>
              <a:latin typeface="Calibri"/>
            </a:endParaRPr>
          </a:p>
        </p:txBody>
      </p:sp>
      <p:sp>
        <p:nvSpPr>
          <p:cNvPr id="1234" name="Google Shape;115;p5"/>
          <p:cNvSpPr/>
          <p:nvPr/>
        </p:nvSpPr>
        <p:spPr>
          <a:xfrm>
            <a:off x="3875400" y="4724280"/>
            <a:ext cx="2295720" cy="96120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Ouverture morphologique par un segment vertical</a:t>
            </a:r>
            <a:endParaRPr b="0" lang="en-US" sz="2000" spc="-1" strike="noStrike">
              <a:solidFill>
                <a:srgbClr val="000000"/>
              </a:solidFill>
              <a:latin typeface="Calibri"/>
            </a:endParaRPr>
          </a:p>
        </p:txBody>
      </p:sp>
      <p:sp>
        <p:nvSpPr>
          <p:cNvPr id="1235" name="Google Shape;115;p5"/>
          <p:cNvSpPr/>
          <p:nvPr/>
        </p:nvSpPr>
        <p:spPr>
          <a:xfrm>
            <a:off x="6922440" y="4724280"/>
            <a:ext cx="1955160" cy="126612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Ouverture morphologique</a:t>
            </a:r>
            <a:endParaRPr b="0" lang="en-US" sz="2000" spc="-1" strike="noStrike">
              <a:solidFill>
                <a:srgbClr val="000000"/>
              </a:solidFill>
              <a:latin typeface="Calibri"/>
            </a:endParaRPr>
          </a:p>
          <a:p>
            <a:pPr marL="31680" algn="ctr">
              <a:lnSpc>
                <a:spcPct val="100000"/>
              </a:lnSpc>
            </a:pPr>
            <a:r>
              <a:rPr b="0" lang="fr-FR" sz="2000" spc="-1" strike="noStrike">
                <a:solidFill>
                  <a:schemeClr val="dk1"/>
                </a:solidFill>
                <a:latin typeface="Times New Roman"/>
                <a:ea typeface="Calibri"/>
              </a:rPr>
              <a:t>par un segment horizontal</a:t>
            </a:r>
            <a:endParaRPr b="0" lang="en-US" sz="2000" spc="-1" strike="noStrike">
              <a:solidFill>
                <a:srgbClr val="000000"/>
              </a:solidFill>
              <a:latin typeface="Calibri"/>
            </a:endParaRPr>
          </a:p>
        </p:txBody>
      </p:sp>
      <p:sp>
        <p:nvSpPr>
          <p:cNvPr id="1236" name="Google Shape;115;p5"/>
          <p:cNvSpPr/>
          <p:nvPr/>
        </p:nvSpPr>
        <p:spPr>
          <a:xfrm>
            <a:off x="9757440" y="4724280"/>
            <a:ext cx="1955160" cy="126612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Ouverture algébrique par</a:t>
            </a:r>
            <a:endParaRPr b="0" lang="en-US" sz="2000" spc="-1" strike="noStrike">
              <a:solidFill>
                <a:srgbClr val="000000"/>
              </a:solidFill>
              <a:latin typeface="Calibri"/>
            </a:endParaRPr>
          </a:p>
          <a:p>
            <a:pPr marL="31680" algn="ctr">
              <a:lnSpc>
                <a:spcPct val="100000"/>
              </a:lnSpc>
            </a:pPr>
            <a:r>
              <a:rPr b="0" lang="fr-FR" sz="2000" spc="-1" strike="noStrike">
                <a:solidFill>
                  <a:schemeClr val="dk1"/>
                </a:solidFill>
                <a:latin typeface="Times New Roman"/>
                <a:ea typeface="Calibri"/>
              </a:rPr>
              <a:t>union des deux ensembles</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38" name="PlaceHolder 1"/>
          <p:cNvSpPr>
            <a:spLocks noGrp="1"/>
          </p:cNvSpPr>
          <p:nvPr>
            <p:ph type="title"/>
          </p:nvPr>
        </p:nvSpPr>
        <p:spPr>
          <a:xfrm>
            <a:off x="322920" y="688320"/>
            <a:ext cx="60440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I-5-e Filtres alternés séquentiels </a:t>
            </a:r>
            <a:endParaRPr b="0" lang="en-US" sz="3200" spc="-1" strike="noStrike">
              <a:solidFill>
                <a:srgbClr val="000000"/>
              </a:solidFill>
              <a:latin typeface="Calibri"/>
            </a:endParaRPr>
          </a:p>
        </p:txBody>
      </p:sp>
      <p:sp>
        <p:nvSpPr>
          <p:cNvPr id="1239"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rgbClr val="000000"/>
                </a:solidFill>
                <a:latin typeface="Times New Roman"/>
                <a:ea typeface="Arial"/>
              </a:rPr>
              <a:t>Les ouvertures </a:t>
            </a:r>
            <a:r>
              <a:rPr b="0" lang="fr-FR" sz="2400" spc="-1" strike="noStrike">
                <a:solidFill>
                  <a:schemeClr val="accent1"/>
                </a:solidFill>
                <a:latin typeface="Times New Roman"/>
                <a:ea typeface="Arial"/>
              </a:rPr>
              <a:t>suppriment</a:t>
            </a:r>
            <a:r>
              <a:rPr b="0" lang="fr-FR" sz="2400" spc="-1" strike="noStrike">
                <a:solidFill>
                  <a:srgbClr val="000000"/>
                </a:solidFill>
                <a:latin typeface="Times New Roman"/>
                <a:ea typeface="Arial"/>
              </a:rPr>
              <a:t> les détails blancs </a:t>
            </a:r>
            <a:r>
              <a:rPr b="0" lang="fr-FR" sz="2400" spc="-1" strike="noStrike">
                <a:solidFill>
                  <a:schemeClr val="accent1"/>
                </a:solidFill>
                <a:latin typeface="Times New Roman"/>
                <a:ea typeface="Arial"/>
              </a:rPr>
              <a:t>sans modifier </a:t>
            </a:r>
            <a:r>
              <a:rPr b="0" lang="fr-FR" sz="2400" spc="-1" strike="noStrike">
                <a:solidFill>
                  <a:srgbClr val="000000"/>
                </a:solidFill>
                <a:latin typeface="Times New Roman"/>
                <a:ea typeface="Arial"/>
              </a:rPr>
              <a:t>les parties sombres de l'image tandis que les fermetures font l'</a:t>
            </a:r>
            <a:r>
              <a:rPr b="0" lang="fr-FR" sz="2400" spc="-1" strike="noStrike">
                <a:solidFill>
                  <a:schemeClr val="accent1"/>
                </a:solidFill>
                <a:latin typeface="Times New Roman"/>
                <a:ea typeface="Arial"/>
              </a:rPr>
              <a:t>inverse</a:t>
            </a:r>
            <a:r>
              <a:rPr b="0" lang="fr-FR" sz="2400" spc="-1" strike="noStrike">
                <a:solidFill>
                  <a:srgbClr val="000000"/>
                </a:solidFill>
                <a:latin typeface="Times New Roman"/>
                <a:ea typeface="Arial"/>
              </a:rPr>
              <a:t>. Les filtres alternés séquentiels (FAS) adoptent un comportement plus symétrique par une composition alternée d'ouvertures et de fermetures. On commence par choisir un </a:t>
            </a:r>
            <a:r>
              <a:rPr b="0" lang="fr-FR" sz="2400" spc="-1" strike="noStrike">
                <a:solidFill>
                  <a:schemeClr val="accent1"/>
                </a:solidFill>
                <a:latin typeface="Times New Roman"/>
                <a:ea typeface="Arial"/>
              </a:rPr>
              <a:t>petit élément </a:t>
            </a:r>
            <a:r>
              <a:rPr b="0" lang="fr-FR" sz="2400" spc="-1" strike="noStrike">
                <a:solidFill>
                  <a:srgbClr val="000000"/>
                </a:solidFill>
                <a:latin typeface="Times New Roman"/>
                <a:ea typeface="Arial"/>
              </a:rPr>
              <a:t>structurant qui est </a:t>
            </a:r>
            <a:r>
              <a:rPr b="0" lang="fr-FR" sz="2400" spc="-1" strike="noStrike">
                <a:solidFill>
                  <a:schemeClr val="accent1"/>
                </a:solidFill>
                <a:latin typeface="Times New Roman"/>
                <a:ea typeface="Arial"/>
              </a:rPr>
              <a:t>élargi au fur et à mesure </a:t>
            </a:r>
            <a:r>
              <a:rPr b="0" lang="fr-FR" sz="2400" spc="-1" strike="noStrike">
                <a:solidFill>
                  <a:srgbClr val="000000"/>
                </a:solidFill>
                <a:latin typeface="Times New Roman"/>
                <a:ea typeface="Arial"/>
              </a:rPr>
              <a:t>jusqu'à une certaine taille.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240" name="Google Shape;118;p5" descr=""/>
          <p:cNvPicPr/>
          <p:nvPr/>
        </p:nvPicPr>
        <p:blipFill>
          <a:blip r:embed="rId1"/>
          <a:stretch/>
        </p:blipFill>
        <p:spPr>
          <a:xfrm>
            <a:off x="0" y="-118800"/>
            <a:ext cx="2198880" cy="1184400"/>
          </a:xfrm>
          <a:prstGeom prst="rect">
            <a:avLst/>
          </a:prstGeom>
          <a:ln w="0">
            <a:noFill/>
          </a:ln>
        </p:spPr>
      </p:pic>
      <p:sp>
        <p:nvSpPr>
          <p:cNvPr id="124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42" name="Google Shape;120;p5"/>
          <p:cNvCxnSpPr/>
          <p:nvPr/>
        </p:nvCxnSpPr>
        <p:spPr>
          <a:xfrm flipV="1">
            <a:off x="2271600" y="721800"/>
            <a:ext cx="9921240" cy="15120"/>
          </a:xfrm>
          <a:prstGeom prst="straightConnector1">
            <a:avLst/>
          </a:prstGeom>
          <a:ln w="28575">
            <a:solidFill>
              <a:srgbClr val="4f4e6b"/>
            </a:solidFill>
            <a:round/>
          </a:ln>
        </p:spPr>
      </p:cxnSp>
      <p:sp>
        <p:nvSpPr>
          <p:cNvPr id="1243" name="Rectangle 5"/>
          <p:cNvSpPr/>
          <p:nvPr/>
        </p:nvSpPr>
        <p:spPr>
          <a:xfrm>
            <a:off x="2112120" y="4800600"/>
            <a:ext cx="3253680" cy="13770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31680" algn="ctr">
              <a:lnSpc>
                <a:spcPct val="150000"/>
              </a:lnSpc>
            </a:pPr>
            <a:r>
              <a:rPr b="0" lang="fr-FR" sz="2400" spc="-1" strike="noStrike">
                <a:solidFill>
                  <a:schemeClr val="dk1"/>
                </a:solidFill>
                <a:latin typeface="Times New Roman"/>
                <a:ea typeface="Arial"/>
              </a:rPr>
              <a:t>  </a:t>
            </a:r>
            <a:endParaRPr b="0" lang="en-US" sz="2400" spc="-1" strike="noStrike">
              <a:solidFill>
                <a:srgbClr val="000000"/>
              </a:solidFill>
              <a:latin typeface="Calibri"/>
            </a:endParaRPr>
          </a:p>
          <a:p>
            <a:pPr marL="31680" algn="ctr">
              <a:lnSpc>
                <a:spcPct val="150000"/>
              </a:lnSpc>
            </a:pPr>
            <a:r>
              <a:rPr b="0" lang="fr-FR" sz="2400" spc="-1" strike="noStrike">
                <a:solidFill>
                  <a:schemeClr val="dk1"/>
                </a:solidFill>
                <a:latin typeface="Times New Roman"/>
                <a:ea typeface="Calibri"/>
              </a:rPr>
              <a:t> </a:t>
            </a:r>
            <a:endParaRPr b="0" lang="en-US" sz="2400" spc="-1" strike="noStrike">
              <a:solidFill>
                <a:srgbClr val="000000"/>
              </a:solidFill>
              <a:latin typeface="Calibri"/>
            </a:endParaRPr>
          </a:p>
        </p:txBody>
      </p:sp>
      <p:sp>
        <p:nvSpPr>
          <p:cNvPr id="1244" name="Rectangle 6"/>
          <p:cNvSpPr/>
          <p:nvPr/>
        </p:nvSpPr>
        <p:spPr>
          <a:xfrm>
            <a:off x="6934680" y="4789800"/>
            <a:ext cx="3253680" cy="13770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cxnSp>
        <p:nvCxnSpPr>
          <p:cNvPr id="1245" name="Connecteur droit 8"/>
          <p:cNvCxnSpPr/>
          <p:nvPr/>
        </p:nvCxnSpPr>
        <p:spPr>
          <a:xfrm>
            <a:off x="6202800" y="4942080"/>
            <a:ext cx="1080" cy="1252800"/>
          </a:xfrm>
          <a:prstGeom prst="straightConnector1">
            <a:avLst/>
          </a:prstGeom>
          <a:ln w="28575">
            <a:solidFill>
              <a:srgbClr val="000000"/>
            </a:solidFill>
            <a:round/>
          </a:ln>
        </p:spPr>
      </p:cxn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47" name="Google Shape;115;p5"/>
          <p:cNvSpPr/>
          <p:nvPr/>
        </p:nvSpPr>
        <p:spPr>
          <a:xfrm>
            <a:off x="136080" y="96624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FAS conduisent à une bonne réduction du bruit grâce à une </a:t>
            </a:r>
            <a:r>
              <a:rPr b="0" lang="fr-FR" sz="2400" spc="-1" strike="noStrike">
                <a:solidFill>
                  <a:schemeClr val="accent1"/>
                </a:solidFill>
                <a:latin typeface="Times New Roman"/>
                <a:ea typeface="Calibri"/>
              </a:rPr>
              <a:t>élimination progressive </a:t>
            </a:r>
            <a:r>
              <a:rPr b="0" lang="fr-FR" sz="2400" spc="-1" strike="noStrike">
                <a:solidFill>
                  <a:schemeClr val="dk1"/>
                </a:solidFill>
                <a:latin typeface="Times New Roman"/>
                <a:ea typeface="Calibri"/>
              </a:rPr>
              <a:t>des pics et des creux de faible surface.</a:t>
            </a:r>
            <a:endParaRPr b="0" lang="en-US" sz="2400" spc="-1" strike="noStrike">
              <a:solidFill>
                <a:srgbClr val="000000"/>
              </a:solidFill>
              <a:latin typeface="Calibri"/>
            </a:endParaRPr>
          </a:p>
        </p:txBody>
      </p:sp>
      <p:pic>
        <p:nvPicPr>
          <p:cNvPr id="1248" name="Google Shape;118;p5" descr=""/>
          <p:cNvPicPr/>
          <p:nvPr/>
        </p:nvPicPr>
        <p:blipFill>
          <a:blip r:embed="rId1"/>
          <a:stretch/>
        </p:blipFill>
        <p:spPr>
          <a:xfrm>
            <a:off x="0" y="-118800"/>
            <a:ext cx="2198880" cy="1184400"/>
          </a:xfrm>
          <a:prstGeom prst="rect">
            <a:avLst/>
          </a:prstGeom>
          <a:ln w="0">
            <a:noFill/>
          </a:ln>
        </p:spPr>
      </p:pic>
      <p:sp>
        <p:nvSpPr>
          <p:cNvPr id="124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50" name="Google Shape;120;p5"/>
          <p:cNvCxnSpPr/>
          <p:nvPr/>
        </p:nvCxnSpPr>
        <p:spPr>
          <a:xfrm flipV="1">
            <a:off x="2271600" y="721800"/>
            <a:ext cx="9921240" cy="15120"/>
          </a:xfrm>
          <a:prstGeom prst="straightConnector1">
            <a:avLst/>
          </a:prstGeom>
          <a:ln w="28575">
            <a:solidFill>
              <a:srgbClr val="4f4e6b"/>
            </a:solidFill>
            <a:round/>
          </a:ln>
        </p:spPr>
      </p:cxnSp>
      <p:pic>
        <p:nvPicPr>
          <p:cNvPr id="1251" name="Image 6" descr=""/>
          <p:cNvPicPr/>
          <p:nvPr/>
        </p:nvPicPr>
        <p:blipFill>
          <a:blip r:embed="rId2"/>
          <a:stretch/>
        </p:blipFill>
        <p:spPr>
          <a:xfrm>
            <a:off x="4244760" y="2121480"/>
            <a:ext cx="1850040" cy="1937880"/>
          </a:xfrm>
          <a:prstGeom prst="rect">
            <a:avLst/>
          </a:prstGeom>
          <a:ln w="0">
            <a:noFill/>
          </a:ln>
        </p:spPr>
      </p:pic>
      <p:pic>
        <p:nvPicPr>
          <p:cNvPr id="1252" name="Image 8" descr=""/>
          <p:cNvPicPr/>
          <p:nvPr/>
        </p:nvPicPr>
        <p:blipFill>
          <a:blip r:embed="rId3"/>
          <a:stretch/>
        </p:blipFill>
        <p:spPr>
          <a:xfrm>
            <a:off x="7232040" y="2121480"/>
            <a:ext cx="1996560" cy="2329560"/>
          </a:xfrm>
          <a:prstGeom prst="rect">
            <a:avLst/>
          </a:prstGeom>
          <a:ln w="0">
            <a:noFill/>
          </a:ln>
        </p:spPr>
      </p:pic>
      <p:pic>
        <p:nvPicPr>
          <p:cNvPr id="1253" name="Image 10" descr=""/>
          <p:cNvPicPr/>
          <p:nvPr/>
        </p:nvPicPr>
        <p:blipFill>
          <a:blip r:embed="rId4"/>
          <a:stretch/>
        </p:blipFill>
        <p:spPr>
          <a:xfrm>
            <a:off x="2213280" y="4608000"/>
            <a:ext cx="8489160" cy="2098440"/>
          </a:xfrm>
          <a:prstGeom prst="rect">
            <a:avLst/>
          </a:prstGeom>
          <a:ln w="0">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255" name="Google Shape;118;p5" descr=""/>
          <p:cNvPicPr/>
          <p:nvPr/>
        </p:nvPicPr>
        <p:blipFill>
          <a:blip r:embed="rId1"/>
          <a:stretch/>
        </p:blipFill>
        <p:spPr>
          <a:xfrm>
            <a:off x="0" y="-118800"/>
            <a:ext cx="2198880" cy="1184400"/>
          </a:xfrm>
          <a:prstGeom prst="rect">
            <a:avLst/>
          </a:prstGeom>
          <a:ln w="0">
            <a:noFill/>
          </a:ln>
        </p:spPr>
      </p:pic>
      <p:sp>
        <p:nvSpPr>
          <p:cNvPr id="125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57" name="Google Shape;120;p5"/>
          <p:cNvCxnSpPr/>
          <p:nvPr/>
        </p:nvCxnSpPr>
        <p:spPr>
          <a:xfrm flipV="1">
            <a:off x="2271600" y="721800"/>
            <a:ext cx="9921240" cy="15120"/>
          </a:xfrm>
          <a:prstGeom prst="straightConnector1">
            <a:avLst/>
          </a:prstGeom>
          <a:ln w="28575">
            <a:solidFill>
              <a:srgbClr val="4f4e6b"/>
            </a:solidFill>
            <a:round/>
          </a:ln>
        </p:spPr>
      </p:cxnSp>
      <p:pic>
        <p:nvPicPr>
          <p:cNvPr id="1258" name="Image 3" descr=""/>
          <p:cNvPicPr/>
          <p:nvPr/>
        </p:nvPicPr>
        <p:blipFill>
          <a:blip r:embed="rId2"/>
          <a:stretch/>
        </p:blipFill>
        <p:spPr>
          <a:xfrm>
            <a:off x="995760" y="947880"/>
            <a:ext cx="10158840" cy="5719680"/>
          </a:xfrm>
          <a:prstGeom prst="rect">
            <a:avLst/>
          </a:prstGeom>
          <a:ln w="0">
            <a:noFill/>
          </a:ln>
        </p:spPr>
      </p:pic>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260" name="Google Shape;118;p5" descr=""/>
          <p:cNvPicPr/>
          <p:nvPr/>
        </p:nvPicPr>
        <p:blipFill>
          <a:blip r:embed="rId1"/>
          <a:stretch/>
        </p:blipFill>
        <p:spPr>
          <a:xfrm>
            <a:off x="0" y="-118800"/>
            <a:ext cx="2198880" cy="1184400"/>
          </a:xfrm>
          <a:prstGeom prst="rect">
            <a:avLst/>
          </a:prstGeom>
          <a:ln w="0">
            <a:noFill/>
          </a:ln>
        </p:spPr>
      </p:pic>
      <p:sp>
        <p:nvSpPr>
          <p:cNvPr id="126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62" name="Google Shape;120;p5"/>
          <p:cNvCxnSpPr/>
          <p:nvPr/>
        </p:nvCxnSpPr>
        <p:spPr>
          <a:xfrm flipV="1">
            <a:off x="2271600" y="721800"/>
            <a:ext cx="9921240" cy="15120"/>
          </a:xfrm>
          <a:prstGeom prst="straightConnector1">
            <a:avLst/>
          </a:prstGeom>
          <a:ln w="28575">
            <a:solidFill>
              <a:srgbClr val="4f4e6b"/>
            </a:solidFill>
            <a:round/>
          </a:ln>
        </p:spPr>
      </p:cxnSp>
      <p:pic>
        <p:nvPicPr>
          <p:cNvPr id="1263" name="Image 3" descr=""/>
          <p:cNvPicPr/>
          <p:nvPr/>
        </p:nvPicPr>
        <p:blipFill>
          <a:blip r:embed="rId2"/>
          <a:stretch/>
        </p:blipFill>
        <p:spPr>
          <a:xfrm>
            <a:off x="990720" y="2206080"/>
            <a:ext cx="10362240" cy="4337280"/>
          </a:xfrm>
          <a:prstGeom prst="rect">
            <a:avLst/>
          </a:prstGeom>
          <a:ln w="0">
            <a:noFill/>
          </a:ln>
        </p:spPr>
      </p:pic>
      <p:sp>
        <p:nvSpPr>
          <p:cNvPr id="1264" name="Google Shape;115;p5"/>
          <p:cNvSpPr/>
          <p:nvPr/>
        </p:nvSpPr>
        <p:spPr>
          <a:xfrm>
            <a:off x="163440" y="95544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Une granulométrie induit un espace d’échelle (scale-space), qui fournit une représentation des images à différents niveaux de détail.</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66"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I-5-f Filtres connexes </a:t>
            </a:r>
            <a:endParaRPr b="0" lang="en-US" sz="3200" spc="-1" strike="noStrike">
              <a:solidFill>
                <a:srgbClr val="000000"/>
              </a:solidFill>
              <a:latin typeface="Calibri"/>
            </a:endParaRPr>
          </a:p>
        </p:txBody>
      </p:sp>
      <p:sp>
        <p:nvSpPr>
          <p:cNvPr id="1267" name="Google Shape;115;p5"/>
          <p:cNvSpPr/>
          <p:nvPr/>
        </p:nvSpPr>
        <p:spPr>
          <a:xfrm>
            <a:off x="163440" y="177156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L’ouverture par reconstruction élimine les composantes connexes qui n’appartiennent pas à l’ouvert sans modifier les autres:</a:t>
            </a:r>
            <a:endParaRPr b="0" lang="en-US" sz="2400" spc="-1" strike="noStrike">
              <a:solidFill>
                <a:srgbClr val="000000"/>
              </a:solidFill>
              <a:latin typeface="Calibri"/>
            </a:endParaRPr>
          </a:p>
        </p:txBody>
      </p:sp>
      <p:pic>
        <p:nvPicPr>
          <p:cNvPr id="1268" name="Google Shape;118;p5" descr=""/>
          <p:cNvPicPr/>
          <p:nvPr/>
        </p:nvPicPr>
        <p:blipFill>
          <a:blip r:embed="rId1"/>
          <a:stretch/>
        </p:blipFill>
        <p:spPr>
          <a:xfrm>
            <a:off x="0" y="-118800"/>
            <a:ext cx="2198880" cy="1184400"/>
          </a:xfrm>
          <a:prstGeom prst="rect">
            <a:avLst/>
          </a:prstGeom>
          <a:ln w="0">
            <a:noFill/>
          </a:ln>
        </p:spPr>
      </p:pic>
      <p:sp>
        <p:nvSpPr>
          <p:cNvPr id="1269"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70" name="Google Shape;120;p5"/>
          <p:cNvCxnSpPr/>
          <p:nvPr/>
        </p:nvCxnSpPr>
        <p:spPr>
          <a:xfrm flipV="1">
            <a:off x="2271600" y="721800"/>
            <a:ext cx="9921240" cy="15120"/>
          </a:xfrm>
          <a:prstGeom prst="straightConnector1">
            <a:avLst/>
          </a:prstGeom>
          <a:ln w="28575">
            <a:solidFill>
              <a:srgbClr val="4f4e6b"/>
            </a:solidFill>
            <a:round/>
          </a:ln>
        </p:spPr>
      </p:cxnSp>
      <p:pic>
        <p:nvPicPr>
          <p:cNvPr id="1271" name="Image 4" descr=""/>
          <p:cNvPicPr/>
          <p:nvPr/>
        </p:nvPicPr>
        <p:blipFill>
          <a:blip r:embed="rId2"/>
          <a:stretch/>
        </p:blipFill>
        <p:spPr>
          <a:xfrm>
            <a:off x="2751120" y="2927160"/>
            <a:ext cx="7186320" cy="3779280"/>
          </a:xfrm>
          <a:prstGeom prst="rect">
            <a:avLst/>
          </a:prstGeom>
          <a:ln w="0">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73" name="Google Shape;115;p5"/>
          <p:cNvSpPr/>
          <p:nvPr/>
        </p:nvSpPr>
        <p:spPr>
          <a:xfrm>
            <a:off x="163440" y="97704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Par extension, les ouvertures et fermetures par reconstruction élimine les structures en préservant les contours des images numériques:</a:t>
            </a:r>
            <a:endParaRPr b="0" lang="en-US" sz="2400" spc="-1" strike="noStrike">
              <a:solidFill>
                <a:srgbClr val="000000"/>
              </a:solidFill>
              <a:latin typeface="Calibri"/>
            </a:endParaRPr>
          </a:p>
        </p:txBody>
      </p:sp>
      <p:pic>
        <p:nvPicPr>
          <p:cNvPr id="1274" name="Google Shape;118;p5" descr=""/>
          <p:cNvPicPr/>
          <p:nvPr/>
        </p:nvPicPr>
        <p:blipFill>
          <a:blip r:embed="rId1"/>
          <a:stretch/>
        </p:blipFill>
        <p:spPr>
          <a:xfrm>
            <a:off x="0" y="-118800"/>
            <a:ext cx="2198880" cy="1184400"/>
          </a:xfrm>
          <a:prstGeom prst="rect">
            <a:avLst/>
          </a:prstGeom>
          <a:ln w="0">
            <a:noFill/>
          </a:ln>
        </p:spPr>
      </p:pic>
      <p:sp>
        <p:nvSpPr>
          <p:cNvPr id="127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76" name="Google Shape;120;p5"/>
          <p:cNvCxnSpPr/>
          <p:nvPr/>
        </p:nvCxnSpPr>
        <p:spPr>
          <a:xfrm flipV="1">
            <a:off x="2271600" y="721800"/>
            <a:ext cx="9921240" cy="15120"/>
          </a:xfrm>
          <a:prstGeom prst="straightConnector1">
            <a:avLst/>
          </a:prstGeom>
          <a:ln w="28575">
            <a:solidFill>
              <a:srgbClr val="4f4e6b"/>
            </a:solidFill>
            <a:round/>
          </a:ln>
        </p:spPr>
      </p:cxnSp>
      <p:pic>
        <p:nvPicPr>
          <p:cNvPr id="1277" name="Image 6" descr=""/>
          <p:cNvPicPr/>
          <p:nvPr/>
        </p:nvPicPr>
        <p:blipFill>
          <a:blip r:embed="rId2"/>
          <a:stretch/>
        </p:blipFill>
        <p:spPr>
          <a:xfrm>
            <a:off x="1089720" y="2373480"/>
            <a:ext cx="10011600" cy="3954960"/>
          </a:xfrm>
          <a:prstGeom prst="rect">
            <a:avLst/>
          </a:prstGeom>
          <a:ln w="0">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279" name="Google Shape;118;p5" descr=""/>
          <p:cNvPicPr/>
          <p:nvPr/>
        </p:nvPicPr>
        <p:blipFill>
          <a:blip r:embed="rId1"/>
          <a:stretch/>
        </p:blipFill>
        <p:spPr>
          <a:xfrm>
            <a:off x="0" y="-118800"/>
            <a:ext cx="2198880" cy="1184400"/>
          </a:xfrm>
          <a:prstGeom prst="rect">
            <a:avLst/>
          </a:prstGeom>
          <a:ln w="0">
            <a:noFill/>
          </a:ln>
        </p:spPr>
      </p:pic>
      <p:sp>
        <p:nvSpPr>
          <p:cNvPr id="128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81" name="Google Shape;120;p5"/>
          <p:cNvCxnSpPr/>
          <p:nvPr/>
        </p:nvCxnSpPr>
        <p:spPr>
          <a:xfrm flipV="1">
            <a:off x="2271600" y="721800"/>
            <a:ext cx="9921240" cy="15120"/>
          </a:xfrm>
          <a:prstGeom prst="straightConnector1">
            <a:avLst/>
          </a:prstGeom>
          <a:ln w="28575">
            <a:solidFill>
              <a:srgbClr val="4f4e6b"/>
            </a:solidFill>
            <a:round/>
          </a:ln>
        </p:spPr>
      </p:cxnSp>
      <p:pic>
        <p:nvPicPr>
          <p:cNvPr id="1282" name="Image 3" descr=""/>
          <p:cNvPicPr/>
          <p:nvPr/>
        </p:nvPicPr>
        <p:blipFill>
          <a:blip r:embed="rId2"/>
          <a:stretch/>
        </p:blipFill>
        <p:spPr>
          <a:xfrm>
            <a:off x="1127880" y="1465200"/>
            <a:ext cx="10016640" cy="4763880"/>
          </a:xfrm>
          <a:prstGeom prst="rect">
            <a:avLst/>
          </a:prstGeom>
          <a:ln w="0">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84"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 Filtres dérivateurs </a:t>
            </a:r>
            <a:endParaRPr b="0" lang="en-US" sz="3200" spc="-1" strike="noStrike">
              <a:solidFill>
                <a:srgbClr val="000000"/>
              </a:solidFill>
              <a:latin typeface="Calibri"/>
            </a:endParaRPr>
          </a:p>
        </p:txBody>
      </p:sp>
      <p:sp>
        <p:nvSpPr>
          <p:cNvPr id="1285" name="Google Shape;115;p5"/>
          <p:cNvSpPr/>
          <p:nvPr/>
        </p:nvSpPr>
        <p:spPr>
          <a:xfrm>
            <a:off x="163440" y="1630080"/>
            <a:ext cx="1191888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a:t>
            </a:r>
            <a:r>
              <a:rPr b="0" lang="fr-FR" sz="2400" spc="-1" strike="noStrike">
                <a:solidFill>
                  <a:srgbClr val="0000ff"/>
                </a:solidFill>
                <a:latin typeface="Times New Roman"/>
                <a:ea typeface="Arial"/>
              </a:rPr>
              <a:t>variations locales d'intensité </a:t>
            </a:r>
            <a:r>
              <a:rPr b="0" lang="fr-FR" sz="2400" spc="-1" strike="noStrike">
                <a:solidFill>
                  <a:srgbClr val="000000"/>
                </a:solidFill>
                <a:latin typeface="Times New Roman"/>
                <a:ea typeface="Arial"/>
              </a:rPr>
              <a:t>constituent une source primordiale d'information en traitement d'images. Elles sont mesurées par le </a:t>
            </a:r>
            <a:r>
              <a:rPr b="0" lang="fr-FR" sz="2400" spc="-1" strike="noStrike">
                <a:solidFill>
                  <a:srgbClr val="0000ff"/>
                </a:solidFill>
                <a:latin typeface="Times New Roman"/>
                <a:ea typeface="Arial"/>
              </a:rPr>
              <a:t>gradient</a:t>
            </a:r>
            <a:r>
              <a:rPr b="0" lang="fr-FR" sz="2400" spc="-1" strike="noStrike">
                <a:solidFill>
                  <a:srgbClr val="000000"/>
                </a:solidFill>
                <a:latin typeface="Times New Roman"/>
                <a:ea typeface="Arial"/>
              </a:rPr>
              <a:t>, fonction vectorielle des pixels  :</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D'autres grandeurs différentielles sont utilisées en traitement d'images, comme le </a:t>
            </a:r>
            <a:r>
              <a:rPr b="0" lang="fr-FR" sz="2400" spc="-1" strike="noStrike">
                <a:solidFill>
                  <a:srgbClr val="0000ff"/>
                </a:solidFill>
                <a:latin typeface="Times New Roman"/>
                <a:ea typeface="Arial"/>
              </a:rPr>
              <a:t>laplacien</a:t>
            </a:r>
            <a:r>
              <a:rPr b="0" lang="fr-FR" sz="2400" spc="-1" strike="noStrike">
                <a:solidFill>
                  <a:srgbClr val="000000"/>
                </a:solidFill>
                <a:latin typeface="Times New Roman"/>
                <a:ea typeface="Arial"/>
              </a:rPr>
              <a:t>, fonction scalaire de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1286" name="Google Shape;118;p5" descr=""/>
          <p:cNvPicPr/>
          <p:nvPr/>
        </p:nvPicPr>
        <p:blipFill>
          <a:blip r:embed="rId1"/>
          <a:stretch/>
        </p:blipFill>
        <p:spPr>
          <a:xfrm>
            <a:off x="0" y="-118800"/>
            <a:ext cx="2198880" cy="1184400"/>
          </a:xfrm>
          <a:prstGeom prst="rect">
            <a:avLst/>
          </a:prstGeom>
          <a:ln w="0">
            <a:noFill/>
          </a:ln>
        </p:spPr>
      </p:pic>
      <p:sp>
        <p:nvSpPr>
          <p:cNvPr id="128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8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90" name="Google Shape;115;p5"/>
          <p:cNvSpPr/>
          <p:nvPr/>
        </p:nvSpPr>
        <p:spPr>
          <a:xfrm>
            <a:off x="163440" y="933480"/>
            <a:ext cx="11918880" cy="77796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2400" spc="-1" strike="noStrike">
                <a:solidFill>
                  <a:srgbClr val="000000"/>
                </a:solidFill>
                <a:latin typeface="Times New Roman"/>
                <a:ea typeface="Arial"/>
              </a:rPr>
              <a:t>ou encore le </a:t>
            </a:r>
            <a:r>
              <a:rPr b="0" lang="fr-FR" sz="2400" spc="-1" strike="noStrike">
                <a:solidFill>
                  <a:srgbClr val="0000ff"/>
                </a:solidFill>
                <a:latin typeface="Times New Roman"/>
                <a:ea typeface="Arial"/>
              </a:rPr>
              <a:t>hessien</a:t>
            </a:r>
            <a:r>
              <a:rPr b="0" lang="fr-FR" sz="2400" spc="-1" strike="noStrike">
                <a:solidFill>
                  <a:srgbClr val="000000"/>
                </a:solidFill>
                <a:latin typeface="Times New Roman"/>
                <a:ea typeface="Arial"/>
              </a:rPr>
              <a:t>, fonction matricielle de :</a:t>
            </a:r>
            <a:endParaRPr b="0" lang="en-US" sz="2400" spc="-1" strike="noStrike">
              <a:solidFill>
                <a:srgbClr val="000000"/>
              </a:solidFill>
              <a:latin typeface="Calibri"/>
            </a:endParaRPr>
          </a:p>
          <a:p>
            <a:pPr>
              <a:lnSpc>
                <a:spcPct val="100000"/>
              </a:lnSpc>
            </a:pPr>
            <a:endParaRPr b="0" lang="en-US" sz="2400" spc="-1" strike="noStrike">
              <a:solidFill>
                <a:srgbClr val="000000"/>
              </a:solidFill>
              <a:latin typeface="Calibri"/>
            </a:endParaRPr>
          </a:p>
        </p:txBody>
      </p:sp>
      <p:pic>
        <p:nvPicPr>
          <p:cNvPr id="1291" name="Google Shape;118;p5" descr=""/>
          <p:cNvPicPr/>
          <p:nvPr/>
        </p:nvPicPr>
        <p:blipFill>
          <a:blip r:embed="rId1"/>
          <a:stretch/>
        </p:blipFill>
        <p:spPr>
          <a:xfrm>
            <a:off x="0" y="-118800"/>
            <a:ext cx="2198880" cy="1184400"/>
          </a:xfrm>
          <a:prstGeom prst="rect">
            <a:avLst/>
          </a:prstGeom>
          <a:ln w="0">
            <a:noFill/>
          </a:ln>
        </p:spPr>
      </p:pic>
      <p:sp>
        <p:nvSpPr>
          <p:cNvPr id="129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293" name="Google Shape;120;p5"/>
          <p:cNvCxnSpPr/>
          <p:nvPr/>
        </p:nvCxnSpPr>
        <p:spPr>
          <a:xfrm flipV="1">
            <a:off x="2271600" y="721800"/>
            <a:ext cx="9921240" cy="15120"/>
          </a:xfrm>
          <a:prstGeom prst="straightConnector1">
            <a:avLst/>
          </a:prstGeom>
          <a:ln w="28575">
            <a:solidFill>
              <a:srgbClr val="4f4e6b"/>
            </a:solidFill>
            <a:round/>
          </a:ln>
        </p:spPr>
      </p:cxnSp>
      <p:sp>
        <p:nvSpPr>
          <p:cNvPr id="1294" name="ZoneTexte 4"/>
          <p:cNvSpPr/>
          <p:nvPr/>
        </p:nvSpPr>
        <p:spPr>
          <a:xfrm>
            <a:off x="245160" y="3911760"/>
            <a:ext cx="8037720" cy="228420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problème du calcul des filtres dérivateurs dans les images numériques est l'approximation de ces grandeurs différentielles dans notre espace discret ; on s'intéresse aussi à leur utilisation : réhaussement, détection de contours,...</a:t>
            </a:r>
            <a:endParaRPr b="0" lang="en-US" sz="2400" spc="-1" strike="noStrike">
              <a:solidFill>
                <a:srgbClr val="000000"/>
              </a:solidFill>
              <a:latin typeface="Calibri"/>
            </a:endParaRPr>
          </a:p>
        </p:txBody>
      </p:sp>
      <p:pic>
        <p:nvPicPr>
          <p:cNvPr id="1295" name="Image 5" descr=""/>
          <p:cNvPicPr/>
          <p:nvPr/>
        </p:nvPicPr>
        <p:blipFill>
          <a:blip r:embed="rId2"/>
          <a:stretch/>
        </p:blipFill>
        <p:spPr>
          <a:xfrm>
            <a:off x="8371080" y="3209400"/>
            <a:ext cx="3710880" cy="3627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88"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89"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90" name="Google Shape;118;p5" descr=""/>
          <p:cNvPicPr/>
          <p:nvPr/>
        </p:nvPicPr>
        <p:blipFill>
          <a:blip r:embed="rId3"/>
          <a:stretch/>
        </p:blipFill>
        <p:spPr>
          <a:xfrm>
            <a:off x="0" y="-118800"/>
            <a:ext cx="2198880" cy="1184400"/>
          </a:xfrm>
          <a:prstGeom prst="rect">
            <a:avLst/>
          </a:prstGeom>
          <a:ln w="0">
            <a:noFill/>
          </a:ln>
        </p:spPr>
      </p:pic>
      <p:sp>
        <p:nvSpPr>
          <p:cNvPr id="91" name="PlaceHolder 1"/>
          <p:cNvSpPr>
            <a:spLocks noGrp="1"/>
          </p:cNvSpPr>
          <p:nvPr>
            <p:ph type="title"/>
          </p:nvPr>
        </p:nvSpPr>
        <p:spPr>
          <a:xfrm>
            <a:off x="1099800" y="2433240"/>
            <a:ext cx="10057320" cy="1324440"/>
          </a:xfrm>
          <a:prstGeom prst="rect">
            <a:avLst/>
          </a:prstGeom>
          <a:noFill/>
          <a:ln w="0">
            <a:noFill/>
          </a:ln>
        </p:spPr>
        <p:txBody>
          <a:bodyPr lIns="90000" rIns="90000" tIns="45000" bIns="45000" anchor="ctr">
            <a:noAutofit/>
          </a:bodyPr>
          <a:p>
            <a:pPr indent="0" algn="ctr">
              <a:lnSpc>
                <a:spcPct val="90000"/>
              </a:lnSpc>
              <a:buNone/>
              <a:tabLst>
                <a:tab algn="l" pos="0"/>
              </a:tabLst>
            </a:pPr>
            <a:r>
              <a:rPr b="1" lang="fr-FR" sz="4400" spc="-1" strike="noStrike">
                <a:solidFill>
                  <a:schemeClr val="accent1">
                    <a:lumMod val="50000"/>
                  </a:schemeClr>
                </a:solidFill>
                <a:latin typeface="Times New Roman"/>
                <a:ea typeface="Calibri"/>
              </a:rPr>
              <a:t>Généralités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0" name="Google Shape;115;p5"/>
          <p:cNvSpPr/>
          <p:nvPr/>
        </p:nvSpPr>
        <p:spPr>
          <a:xfrm>
            <a:off x="152280" y="1455840"/>
            <a:ext cx="1186452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développement technologique a permis l’</a:t>
            </a:r>
            <a:r>
              <a:rPr b="0" lang="fr-FR" sz="2400" spc="-1" strike="noStrike">
                <a:solidFill>
                  <a:schemeClr val="accent1"/>
                </a:solidFill>
                <a:latin typeface="Times New Roman"/>
                <a:ea typeface="Calibri"/>
              </a:rPr>
              <a:t>apparition</a:t>
            </a:r>
            <a:r>
              <a:rPr b="0" lang="fr-FR" sz="2400" spc="-1" strike="noStrike">
                <a:solidFill>
                  <a:schemeClr val="dk1"/>
                </a:solidFill>
                <a:latin typeface="Times New Roman"/>
                <a:ea typeface="Calibri"/>
              </a:rPr>
              <a:t> de nouveaux périphériques d’</a:t>
            </a:r>
            <a:r>
              <a:rPr b="0" lang="fr-FR" sz="2400" spc="-1" strike="noStrike">
                <a:solidFill>
                  <a:schemeClr val="accent1"/>
                </a:solidFill>
                <a:latin typeface="Times New Roman"/>
                <a:ea typeface="Calibri"/>
              </a:rPr>
              <a:t>acquisition</a:t>
            </a:r>
            <a:r>
              <a:rPr b="0" lang="fr-FR" sz="2400" spc="-1" strike="noStrike">
                <a:solidFill>
                  <a:schemeClr val="dk1"/>
                </a:solidFill>
                <a:latin typeface="Times New Roman"/>
                <a:ea typeface="Calibri"/>
              </a:rPr>
              <a:t> appelés </a:t>
            </a:r>
            <a:r>
              <a:rPr b="0" lang="fr-FR" sz="2400" spc="-1" strike="noStrike">
                <a:solidFill>
                  <a:schemeClr val="accent1"/>
                </a:solidFill>
                <a:latin typeface="Times New Roman"/>
                <a:ea typeface="Calibri"/>
              </a:rPr>
              <a:t>cartes d’acquisition</a:t>
            </a:r>
            <a:r>
              <a:rPr b="0" lang="fr-FR" sz="2400" spc="-1" strike="noStrike">
                <a:solidFill>
                  <a:schemeClr val="dk1"/>
                </a:solidFill>
                <a:latin typeface="Times New Roman"/>
                <a:ea typeface="Calibri"/>
              </a:rPr>
              <a:t>, qui fonctionnent à l’instar des caméras vidéo, grâce à un </a:t>
            </a:r>
            <a:r>
              <a:rPr b="0" lang="fr-FR" sz="2400" spc="-1" strike="noStrike">
                <a:solidFill>
                  <a:schemeClr val="accent1"/>
                </a:solidFill>
                <a:latin typeface="Times New Roman"/>
                <a:ea typeface="Calibri"/>
              </a:rPr>
              <a:t>capteur CCD</a:t>
            </a:r>
            <a:r>
              <a:rPr b="0" lang="fr-FR" sz="2400" spc="-1" strike="noStrike">
                <a:solidFill>
                  <a:schemeClr val="dk1"/>
                </a:solidFill>
                <a:latin typeface="Times New Roman"/>
                <a:ea typeface="Calibri"/>
              </a:rPr>
              <a:t> (Charge Coupled Device). La carte d’acquisition </a:t>
            </a:r>
            <a:r>
              <a:rPr b="0" lang="fr-FR" sz="2400" spc="-1" strike="noStrike">
                <a:solidFill>
                  <a:schemeClr val="accent1"/>
                </a:solidFill>
                <a:latin typeface="Times New Roman"/>
                <a:ea typeface="Calibri"/>
              </a:rPr>
              <a:t>reçoit </a:t>
            </a:r>
            <a:r>
              <a:rPr b="0" lang="fr-FR" sz="2400" spc="-1" strike="noStrike">
                <a:solidFill>
                  <a:schemeClr val="dk1"/>
                </a:solidFill>
                <a:latin typeface="Times New Roman"/>
                <a:ea typeface="Calibri"/>
              </a:rPr>
              <a:t>les images de la camera, de la T.V. ou du scanner afin de les </a:t>
            </a:r>
            <a:r>
              <a:rPr b="0" lang="fr-FR" sz="2400" spc="-1" strike="noStrike">
                <a:solidFill>
                  <a:schemeClr val="accent1"/>
                </a:solidFill>
                <a:latin typeface="Times New Roman"/>
                <a:ea typeface="Calibri"/>
              </a:rPr>
              <a:t>convertir</a:t>
            </a:r>
            <a:r>
              <a:rPr b="0" lang="fr-FR" sz="2400" spc="-1" strike="noStrike">
                <a:solidFill>
                  <a:schemeClr val="dk1"/>
                </a:solidFill>
                <a:latin typeface="Times New Roman"/>
                <a:ea typeface="Calibri"/>
              </a:rPr>
              <a:t> en </a:t>
            </a:r>
            <a:r>
              <a:rPr b="0" lang="fr-FR" sz="2400" spc="-1" strike="noStrike">
                <a:solidFill>
                  <a:schemeClr val="accent1"/>
                </a:solidFill>
                <a:latin typeface="Times New Roman"/>
                <a:ea typeface="Calibri"/>
              </a:rPr>
              <a:t>informations binaires </a:t>
            </a:r>
            <a:r>
              <a:rPr b="0" lang="fr-FR" sz="2400" spc="-1" strike="noStrike">
                <a:solidFill>
                  <a:schemeClr val="dk1"/>
                </a:solidFill>
                <a:latin typeface="Times New Roman"/>
                <a:ea typeface="Calibri"/>
              </a:rPr>
              <a:t>qui seront </a:t>
            </a:r>
            <a:r>
              <a:rPr b="0" lang="fr-FR" sz="2400" spc="-1" strike="noStrike">
                <a:solidFill>
                  <a:schemeClr val="accent1"/>
                </a:solidFill>
                <a:latin typeface="Times New Roman"/>
                <a:ea typeface="Calibri"/>
              </a:rPr>
              <a:t>stockées</a:t>
            </a:r>
            <a:r>
              <a:rPr b="0" lang="fr-FR" sz="2400" spc="-1" strike="noStrike">
                <a:solidFill>
                  <a:schemeClr val="dk1"/>
                </a:solidFill>
                <a:latin typeface="Times New Roman"/>
                <a:ea typeface="Calibri"/>
              </a:rPr>
              <a:t> dans un fichier. L'une des caractéristiques intéressantes de ces capteurs est la taille du plus petit élément (</a:t>
            </a:r>
            <a:r>
              <a:rPr b="0" lang="fr-FR" sz="2400" spc="-1" strike="noStrike">
                <a:solidFill>
                  <a:schemeClr val="accent1"/>
                </a:solidFill>
                <a:latin typeface="Times New Roman"/>
                <a:ea typeface="Calibri"/>
              </a:rPr>
              <a:t>pixel</a:t>
            </a:r>
            <a:r>
              <a:rPr b="0" lang="fr-FR" sz="2400" spc="-1" strike="noStrike">
                <a:solidFill>
                  <a:schemeClr val="dk1"/>
                </a:solidFill>
                <a:latin typeface="Times New Roman"/>
                <a:ea typeface="Calibri"/>
              </a:rPr>
              <a:t>), mais aussi l'</a:t>
            </a:r>
            <a:r>
              <a:rPr b="0" lang="fr-FR" sz="2400" spc="-1" strike="noStrike">
                <a:solidFill>
                  <a:schemeClr val="accent1"/>
                </a:solidFill>
                <a:latin typeface="Times New Roman"/>
                <a:ea typeface="Calibri"/>
              </a:rPr>
              <a:t>intercorrélation</a:t>
            </a:r>
            <a:r>
              <a:rPr b="0" lang="fr-FR" sz="2400" spc="-1" strike="noStrike">
                <a:solidFill>
                  <a:schemeClr val="dk1"/>
                </a:solidFill>
                <a:latin typeface="Times New Roman"/>
                <a:ea typeface="Calibri"/>
              </a:rPr>
              <a:t> de deux éléments voisins: plus cette intercorrélation est faible, meilleure est l'image.</a:t>
            </a:r>
            <a:endParaRPr b="0" lang="en-US" sz="2400" spc="-1" strike="noStrike">
              <a:solidFill>
                <a:srgbClr val="000000"/>
              </a:solidFill>
              <a:latin typeface="Calibri"/>
            </a:endParaRPr>
          </a:p>
        </p:txBody>
      </p:sp>
      <p:pic>
        <p:nvPicPr>
          <p:cNvPr id="191" name="Google Shape;118;p5" descr=""/>
          <p:cNvPicPr/>
          <p:nvPr/>
        </p:nvPicPr>
        <p:blipFill>
          <a:blip r:embed="rId1"/>
          <a:stretch/>
        </p:blipFill>
        <p:spPr>
          <a:xfrm>
            <a:off x="0" y="-118800"/>
            <a:ext cx="2198880" cy="1184400"/>
          </a:xfrm>
          <a:prstGeom prst="rect">
            <a:avLst/>
          </a:prstGeom>
          <a:ln w="0">
            <a:noFill/>
          </a:ln>
        </p:spPr>
      </p:pic>
      <p:sp>
        <p:nvSpPr>
          <p:cNvPr id="19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9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97" name="Google Shape;115;p5"/>
          <p:cNvSpPr/>
          <p:nvPr/>
        </p:nvSpPr>
        <p:spPr>
          <a:xfrm>
            <a:off x="163440" y="1009800"/>
            <a:ext cx="1191888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filtres </a:t>
            </a:r>
            <a:r>
              <a:rPr b="0" lang="fr-FR" sz="2400" spc="-1" strike="noStrike">
                <a:solidFill>
                  <a:schemeClr val="accent1"/>
                </a:solidFill>
                <a:latin typeface="Times New Roman"/>
                <a:ea typeface="Calibri"/>
              </a:rPr>
              <a:t>dérivateurs</a:t>
            </a:r>
            <a:r>
              <a:rPr b="0" lang="fr-FR" sz="2400" spc="-1" strike="noStrike">
                <a:solidFill>
                  <a:schemeClr val="dk1"/>
                </a:solidFill>
                <a:latin typeface="Times New Roman"/>
                <a:ea typeface="Calibri"/>
              </a:rPr>
              <a:t> sont des opérateurs qui mettent en évidences certaines variations spatiales dans les images. Ils sont utilisés comme traitements de base dans de nombreuses opérations, comme le </a:t>
            </a:r>
            <a:r>
              <a:rPr b="0" lang="fr-FR" sz="2400" spc="-1" strike="noStrike">
                <a:solidFill>
                  <a:schemeClr val="accent1"/>
                </a:solidFill>
                <a:latin typeface="Times New Roman"/>
                <a:ea typeface="Calibri"/>
              </a:rPr>
              <a:t>réhaussement de contraste </a:t>
            </a:r>
            <a:r>
              <a:rPr b="0" lang="fr-FR" sz="2400" spc="-1" strike="noStrike">
                <a:solidFill>
                  <a:schemeClr val="dk1"/>
                </a:solidFill>
                <a:latin typeface="Times New Roman"/>
                <a:ea typeface="Calibri"/>
              </a:rPr>
              <a:t>ou la </a:t>
            </a:r>
            <a:r>
              <a:rPr b="0" lang="fr-FR" sz="2400" spc="-1" strike="noStrike">
                <a:solidFill>
                  <a:schemeClr val="accent1"/>
                </a:solidFill>
                <a:latin typeface="Times New Roman"/>
                <a:ea typeface="Calibri"/>
              </a:rPr>
              <a:t>détection de contours</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p:txBody>
      </p:sp>
      <p:pic>
        <p:nvPicPr>
          <p:cNvPr id="1298" name="Google Shape;118;p5" descr=""/>
          <p:cNvPicPr/>
          <p:nvPr/>
        </p:nvPicPr>
        <p:blipFill>
          <a:blip r:embed="rId1"/>
          <a:stretch/>
        </p:blipFill>
        <p:spPr>
          <a:xfrm>
            <a:off x="0" y="-118800"/>
            <a:ext cx="2198880" cy="1184400"/>
          </a:xfrm>
          <a:prstGeom prst="rect">
            <a:avLst/>
          </a:prstGeom>
          <a:ln w="0">
            <a:noFill/>
          </a:ln>
        </p:spPr>
      </p:pic>
      <p:sp>
        <p:nvSpPr>
          <p:cNvPr id="129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00" name="Google Shape;120;p5"/>
          <p:cNvCxnSpPr/>
          <p:nvPr/>
        </p:nvCxnSpPr>
        <p:spPr>
          <a:xfrm flipV="1">
            <a:off x="2271600" y="721800"/>
            <a:ext cx="9921240" cy="15120"/>
          </a:xfrm>
          <a:prstGeom prst="straightConnector1">
            <a:avLst/>
          </a:prstGeom>
          <a:ln w="28575">
            <a:solidFill>
              <a:srgbClr val="4f4e6b"/>
            </a:solidFill>
            <a:round/>
          </a:ln>
        </p:spPr>
      </p:cxnSp>
      <p:pic>
        <p:nvPicPr>
          <p:cNvPr id="1301" name="Image 6" descr=""/>
          <p:cNvPicPr/>
          <p:nvPr/>
        </p:nvPicPr>
        <p:blipFill>
          <a:blip r:embed="rId2"/>
          <a:stretch/>
        </p:blipFill>
        <p:spPr>
          <a:xfrm>
            <a:off x="2831040" y="2919600"/>
            <a:ext cx="5426280" cy="2568240"/>
          </a:xfrm>
          <a:prstGeom prst="rect">
            <a:avLst/>
          </a:prstGeom>
          <a:ln w="0">
            <a:noFill/>
          </a:ln>
        </p:spPr>
      </p:pic>
      <p:sp>
        <p:nvSpPr>
          <p:cNvPr id="1302" name="Google Shape;115;p5"/>
          <p:cNvSpPr/>
          <p:nvPr/>
        </p:nvSpPr>
        <p:spPr>
          <a:xfrm>
            <a:off x="3353040" y="5516640"/>
            <a:ext cx="4418280" cy="65628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1" lang="fr-FR" sz="2000" spc="-1" strike="noStrike">
                <a:solidFill>
                  <a:schemeClr val="dk1"/>
                </a:solidFill>
                <a:latin typeface="Times New Roman"/>
                <a:ea typeface="Calibri"/>
              </a:rPr>
              <a:t>Réhaussement de contraste obtenu par combinaison linéaire avec le laplacien.</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304" name="Google Shape;118;p5" descr=""/>
          <p:cNvPicPr/>
          <p:nvPr/>
        </p:nvPicPr>
        <p:blipFill>
          <a:blip r:embed="rId1"/>
          <a:stretch/>
        </p:blipFill>
        <p:spPr>
          <a:xfrm>
            <a:off x="0" y="-118800"/>
            <a:ext cx="2198880" cy="1184400"/>
          </a:xfrm>
          <a:prstGeom prst="rect">
            <a:avLst/>
          </a:prstGeom>
          <a:ln w="0">
            <a:noFill/>
          </a:ln>
        </p:spPr>
      </p:pic>
      <p:sp>
        <p:nvSpPr>
          <p:cNvPr id="130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06" name="Google Shape;120;p5"/>
          <p:cNvCxnSpPr/>
          <p:nvPr/>
        </p:nvCxnSpPr>
        <p:spPr>
          <a:xfrm flipV="1">
            <a:off x="2271600" y="721800"/>
            <a:ext cx="9921240" cy="15120"/>
          </a:xfrm>
          <a:prstGeom prst="straightConnector1">
            <a:avLst/>
          </a:prstGeom>
          <a:ln w="28575">
            <a:solidFill>
              <a:srgbClr val="4f4e6b"/>
            </a:solidFill>
            <a:round/>
          </a:ln>
        </p:spPr>
      </p:cxnSp>
      <p:pic>
        <p:nvPicPr>
          <p:cNvPr id="1307" name="Image 4" descr=""/>
          <p:cNvPicPr/>
          <p:nvPr/>
        </p:nvPicPr>
        <p:blipFill>
          <a:blip r:embed="rId2"/>
          <a:stretch/>
        </p:blipFill>
        <p:spPr>
          <a:xfrm>
            <a:off x="3646800" y="845640"/>
            <a:ext cx="5073120" cy="2582280"/>
          </a:xfrm>
          <a:prstGeom prst="rect">
            <a:avLst/>
          </a:prstGeom>
          <a:ln w="0">
            <a:noFill/>
          </a:ln>
        </p:spPr>
      </p:pic>
      <p:pic>
        <p:nvPicPr>
          <p:cNvPr id="1308" name="Image 6" descr=""/>
          <p:cNvPicPr/>
          <p:nvPr/>
        </p:nvPicPr>
        <p:blipFill>
          <a:blip r:embed="rId3"/>
          <a:stretch/>
        </p:blipFill>
        <p:spPr>
          <a:xfrm>
            <a:off x="3646800" y="5027040"/>
            <a:ext cx="5073120" cy="1762560"/>
          </a:xfrm>
          <a:prstGeom prst="rect">
            <a:avLst/>
          </a:prstGeom>
          <a:ln w="0">
            <a:noFill/>
          </a:ln>
        </p:spPr>
      </p:pic>
      <p:sp>
        <p:nvSpPr>
          <p:cNvPr id="1309" name="Google Shape;115;p5"/>
          <p:cNvSpPr/>
          <p:nvPr/>
        </p:nvSpPr>
        <p:spPr>
          <a:xfrm>
            <a:off x="163440" y="3382920"/>
            <a:ext cx="1191888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contours (image de droite) constituent une simplification de l’image utile dans de nombreuses applications. Dans les approches linéaires, ils sont en général obtenus à partir des maxima locaux de la dérivée première, ou des passages par zéro de la dérivée seconde: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11" name="PlaceHolder 1"/>
          <p:cNvSpPr>
            <a:spLocks noGrp="1"/>
          </p:cNvSpPr>
          <p:nvPr>
            <p:ph type="title"/>
          </p:nvPr>
        </p:nvSpPr>
        <p:spPr>
          <a:xfrm>
            <a:off x="322920" y="688320"/>
            <a:ext cx="78620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II-1 Filtrage dans le domaine de Fourier </a:t>
            </a:r>
            <a:endParaRPr b="0" lang="en-US" sz="3200" spc="-1" strike="noStrike">
              <a:solidFill>
                <a:srgbClr val="000000"/>
              </a:solidFill>
              <a:latin typeface="Calibri"/>
            </a:endParaRPr>
          </a:p>
        </p:txBody>
      </p:sp>
      <p:sp>
        <p:nvSpPr>
          <p:cNvPr id="1312" name="Google Shape;115;p5"/>
          <p:cNvSpPr/>
          <p:nvPr/>
        </p:nvSpPr>
        <p:spPr>
          <a:xfrm>
            <a:off x="163440" y="169560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filtrage </a:t>
            </a:r>
            <a:r>
              <a:rPr b="0" lang="fr-FR" sz="2400" spc="-1" strike="noStrike">
                <a:solidFill>
                  <a:schemeClr val="accent1"/>
                </a:solidFill>
                <a:latin typeface="Times New Roman"/>
                <a:ea typeface="Calibri"/>
              </a:rPr>
              <a:t>passe-haut</a:t>
            </a:r>
            <a:r>
              <a:rPr b="0" lang="fr-FR" sz="2400" spc="-1" strike="noStrike">
                <a:solidFill>
                  <a:schemeClr val="dk1"/>
                </a:solidFill>
                <a:latin typeface="Times New Roman"/>
                <a:ea typeface="Calibri"/>
              </a:rPr>
              <a:t> correspond à la multiplication dans le domaine fréquentiel d’une fonction porte-complémentaire.</a:t>
            </a:r>
            <a:endParaRPr b="0" lang="en-US" sz="2400" spc="-1" strike="noStrike">
              <a:solidFill>
                <a:srgbClr val="000000"/>
              </a:solidFill>
              <a:latin typeface="Calibri"/>
            </a:endParaRPr>
          </a:p>
        </p:txBody>
      </p:sp>
      <p:pic>
        <p:nvPicPr>
          <p:cNvPr id="1313" name="Google Shape;118;p5" descr=""/>
          <p:cNvPicPr/>
          <p:nvPr/>
        </p:nvPicPr>
        <p:blipFill>
          <a:blip r:embed="rId1"/>
          <a:stretch/>
        </p:blipFill>
        <p:spPr>
          <a:xfrm>
            <a:off x="0" y="-118800"/>
            <a:ext cx="2198880" cy="1184400"/>
          </a:xfrm>
          <a:prstGeom prst="rect">
            <a:avLst/>
          </a:prstGeom>
          <a:ln w="0">
            <a:noFill/>
          </a:ln>
        </p:spPr>
      </p:pic>
      <p:sp>
        <p:nvSpPr>
          <p:cNvPr id="131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15" name="Google Shape;120;p5"/>
          <p:cNvCxnSpPr/>
          <p:nvPr/>
        </p:nvCxnSpPr>
        <p:spPr>
          <a:xfrm flipV="1">
            <a:off x="2271600" y="721800"/>
            <a:ext cx="9921240" cy="15120"/>
          </a:xfrm>
          <a:prstGeom prst="straightConnector1">
            <a:avLst/>
          </a:prstGeom>
          <a:ln w="28575">
            <a:solidFill>
              <a:srgbClr val="4f4e6b"/>
            </a:solidFill>
            <a:round/>
          </a:ln>
        </p:spPr>
      </p:cxnSp>
      <p:pic>
        <p:nvPicPr>
          <p:cNvPr id="1316" name="Image 4" descr=""/>
          <p:cNvPicPr/>
          <p:nvPr/>
        </p:nvPicPr>
        <p:blipFill>
          <a:blip r:embed="rId2"/>
          <a:stretch/>
        </p:blipFill>
        <p:spPr>
          <a:xfrm>
            <a:off x="2045160" y="2850840"/>
            <a:ext cx="8389800" cy="3855600"/>
          </a:xfrm>
          <a:prstGeom prst="rect">
            <a:avLst/>
          </a:prstGeom>
          <a:ln w="0">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18" name="Google Shape;115;p5"/>
          <p:cNvSpPr/>
          <p:nvPr/>
        </p:nvSpPr>
        <p:spPr>
          <a:xfrm>
            <a:off x="163440" y="1325520"/>
            <a:ext cx="1191888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filtrage </a:t>
            </a:r>
            <a:r>
              <a:rPr b="0" lang="fr-FR" sz="2400" spc="-1" strike="noStrike">
                <a:solidFill>
                  <a:schemeClr val="accent1"/>
                </a:solidFill>
                <a:latin typeface="Times New Roman"/>
                <a:ea typeface="Calibri"/>
              </a:rPr>
              <a:t>passe-bande</a:t>
            </a:r>
            <a:r>
              <a:rPr b="0" lang="fr-FR" sz="2400" spc="-1" strike="noStrike">
                <a:solidFill>
                  <a:schemeClr val="dk1"/>
                </a:solidFill>
                <a:latin typeface="Times New Roman"/>
                <a:ea typeface="Calibri"/>
              </a:rPr>
              <a:t> correspond à la multiplication dans le domaine fréquentiel par une fonction </a:t>
            </a:r>
            <a:r>
              <a:rPr b="0" lang="fr-FR" sz="2400" spc="-1" strike="noStrike">
                <a:solidFill>
                  <a:schemeClr val="accent1"/>
                </a:solidFill>
                <a:latin typeface="Times New Roman"/>
                <a:ea typeface="Calibri"/>
              </a:rPr>
              <a:t>bande symétrique</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ce cas comme dans le précédent, la valeur de la fréquence origine est annulée. Par conséquent, l’image correspondante dans le domaine spatial est de somme nulle, elle comporte donc des valeurs négatives.</a:t>
            </a:r>
            <a:endParaRPr b="0" lang="en-US" sz="2400" spc="-1" strike="noStrike">
              <a:solidFill>
                <a:srgbClr val="000000"/>
              </a:solidFill>
              <a:latin typeface="Calibri"/>
            </a:endParaRPr>
          </a:p>
        </p:txBody>
      </p:sp>
      <p:pic>
        <p:nvPicPr>
          <p:cNvPr id="1319" name="Google Shape;118;p5" descr=""/>
          <p:cNvPicPr/>
          <p:nvPr/>
        </p:nvPicPr>
        <p:blipFill>
          <a:blip r:embed="rId1"/>
          <a:stretch/>
        </p:blipFill>
        <p:spPr>
          <a:xfrm>
            <a:off x="0" y="-118800"/>
            <a:ext cx="2198880" cy="1184400"/>
          </a:xfrm>
          <a:prstGeom prst="rect">
            <a:avLst/>
          </a:prstGeom>
          <a:ln w="0">
            <a:noFill/>
          </a:ln>
        </p:spPr>
      </p:pic>
      <p:sp>
        <p:nvSpPr>
          <p:cNvPr id="132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2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323" name="Google Shape;118;p5" descr=""/>
          <p:cNvPicPr/>
          <p:nvPr/>
        </p:nvPicPr>
        <p:blipFill>
          <a:blip r:embed="rId1"/>
          <a:stretch/>
        </p:blipFill>
        <p:spPr>
          <a:xfrm>
            <a:off x="0" y="-118800"/>
            <a:ext cx="2198880" cy="1184400"/>
          </a:xfrm>
          <a:prstGeom prst="rect">
            <a:avLst/>
          </a:prstGeom>
          <a:ln w="0">
            <a:noFill/>
          </a:ln>
        </p:spPr>
      </p:pic>
      <p:sp>
        <p:nvSpPr>
          <p:cNvPr id="132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25" name="Google Shape;120;p5"/>
          <p:cNvCxnSpPr/>
          <p:nvPr/>
        </p:nvCxnSpPr>
        <p:spPr>
          <a:xfrm flipV="1">
            <a:off x="2271600" y="721800"/>
            <a:ext cx="9921240" cy="15120"/>
          </a:xfrm>
          <a:prstGeom prst="straightConnector1">
            <a:avLst/>
          </a:prstGeom>
          <a:ln w="28575">
            <a:solidFill>
              <a:srgbClr val="4f4e6b"/>
            </a:solidFill>
            <a:round/>
          </a:ln>
        </p:spPr>
      </p:cxnSp>
      <p:pic>
        <p:nvPicPr>
          <p:cNvPr id="1326" name="Image 4" descr=""/>
          <p:cNvPicPr/>
          <p:nvPr/>
        </p:nvPicPr>
        <p:blipFill>
          <a:blip r:embed="rId2"/>
          <a:stretch/>
        </p:blipFill>
        <p:spPr>
          <a:xfrm>
            <a:off x="2306160" y="1066680"/>
            <a:ext cx="7707600" cy="5639760"/>
          </a:xfrm>
          <a:prstGeom prst="rect">
            <a:avLst/>
          </a:prstGeom>
          <a:ln w="0">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28" name="PlaceHolder 1"/>
          <p:cNvSpPr>
            <a:spLocks noGrp="1"/>
          </p:cNvSpPr>
          <p:nvPr>
            <p:ph type="title"/>
          </p:nvPr>
        </p:nvSpPr>
        <p:spPr>
          <a:xfrm>
            <a:off x="322920" y="688320"/>
            <a:ext cx="65664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II-2 Filtrage par convolution </a:t>
            </a:r>
            <a:endParaRPr b="0" lang="en-US" sz="3200" spc="-1" strike="noStrike">
              <a:solidFill>
                <a:srgbClr val="000000"/>
              </a:solidFill>
              <a:latin typeface="Calibri"/>
            </a:endParaRPr>
          </a:p>
        </p:txBody>
      </p:sp>
      <p:sp>
        <p:nvSpPr>
          <p:cNvPr id="1329" name="Google Shape;115;p5"/>
          <p:cNvSpPr/>
          <p:nvPr/>
        </p:nvSpPr>
        <p:spPr>
          <a:xfrm>
            <a:off x="163440" y="1739160"/>
            <a:ext cx="1191888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approximations les plus simples des dérivées directionnelles se font par différences finies calculées par convolution avec des noyaux très simples:</a:t>
            </a:r>
            <a:endParaRPr b="0" lang="en-US" sz="2400" spc="-1" strike="noStrike">
              <a:solidFill>
                <a:srgbClr val="000000"/>
              </a:solidFill>
              <a:latin typeface="Calibri"/>
            </a:endParaRPr>
          </a:p>
          <a:p>
            <a:pPr marL="31680" algn="just">
              <a:lnSpc>
                <a:spcPct val="150000"/>
              </a:lnSpc>
            </a:pPr>
            <a:r>
              <a:rPr b="1" lang="fr-FR" sz="2400" spc="-1" strike="noStrike">
                <a:solidFill>
                  <a:srgbClr val="ff0000"/>
                </a:solidFill>
                <a:latin typeface="Times New Roman"/>
                <a:ea typeface="Calibri"/>
              </a:rPr>
              <a:t>Exemple: </a:t>
            </a:r>
            <a:r>
              <a:rPr b="0" lang="fr-FR" sz="2400" spc="-1" strike="noStrike">
                <a:solidFill>
                  <a:srgbClr val="ff0000"/>
                </a:solidFill>
                <a:latin typeface="Times New Roman"/>
                <a:ea typeface="Calibri"/>
              </a:rPr>
              <a:t> </a:t>
            </a:r>
            <a:r>
              <a:rPr b="0" lang="fr-FR" sz="2400" spc="-1" strike="noStrike">
                <a:solidFill>
                  <a:schemeClr val="dk1"/>
                </a:solidFill>
                <a:latin typeface="Times New Roman"/>
                <a:ea typeface="Calibri"/>
              </a:rPr>
              <a:t>pour l’approximation de  et  pour l’approximation de .</a:t>
            </a: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On utilise plus souvent respectivement qui produisent des frontières plus épaisses, mais bien centrées (phase nulle).</a:t>
            </a:r>
            <a:endParaRPr b="0" lang="en-US" sz="2400" spc="-1" strike="noStrike">
              <a:solidFill>
                <a:srgbClr val="000000"/>
              </a:solidFill>
              <a:latin typeface="Calibri"/>
            </a:endParaRPr>
          </a:p>
        </p:txBody>
      </p:sp>
      <p:pic>
        <p:nvPicPr>
          <p:cNvPr id="1330" name="Google Shape;118;p5" descr=""/>
          <p:cNvPicPr/>
          <p:nvPr/>
        </p:nvPicPr>
        <p:blipFill>
          <a:blip r:embed="rId1"/>
          <a:stretch/>
        </p:blipFill>
        <p:spPr>
          <a:xfrm>
            <a:off x="0" y="-118800"/>
            <a:ext cx="2198880" cy="1184400"/>
          </a:xfrm>
          <a:prstGeom prst="rect">
            <a:avLst/>
          </a:prstGeom>
          <a:ln w="0">
            <a:noFill/>
          </a:ln>
        </p:spPr>
      </p:pic>
      <p:sp>
        <p:nvSpPr>
          <p:cNvPr id="133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3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34" name="Google Shape;115;p5"/>
          <p:cNvSpPr/>
          <p:nvPr/>
        </p:nvSpPr>
        <p:spPr>
          <a:xfrm>
            <a:off x="163440" y="103140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Ces opérations étant très sensibles au bruit, on les combine en général avec un filtre lisseur dans la direction orthogonale à celle de dérivation, par exemple ce noyau  ou sa transposée.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calcul des dérivées directionnelles en  et en  revient finalement à la convolution avec les noyaux suivants, respectivement: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Avec: ,      (Masques de Sobel)</a:t>
            </a:r>
            <a:endParaRPr b="0" lang="en-US" sz="2400" spc="-1" strike="noStrike">
              <a:solidFill>
                <a:srgbClr val="000000"/>
              </a:solidFill>
              <a:latin typeface="Calibri"/>
            </a:endParaRPr>
          </a:p>
        </p:txBody>
      </p:sp>
      <p:pic>
        <p:nvPicPr>
          <p:cNvPr id="1335" name="Google Shape;118;p5" descr=""/>
          <p:cNvPicPr/>
          <p:nvPr/>
        </p:nvPicPr>
        <p:blipFill>
          <a:blip r:embed="rId1"/>
          <a:stretch/>
        </p:blipFill>
        <p:spPr>
          <a:xfrm>
            <a:off x="0" y="-118800"/>
            <a:ext cx="2198880" cy="1184400"/>
          </a:xfrm>
          <a:prstGeom prst="rect">
            <a:avLst/>
          </a:prstGeom>
          <a:ln w="0">
            <a:noFill/>
          </a:ln>
        </p:spPr>
      </p:pic>
      <p:sp>
        <p:nvSpPr>
          <p:cNvPr id="133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3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39" name="Google Shape;115;p5"/>
          <p:cNvSpPr/>
          <p:nvPr/>
        </p:nvSpPr>
        <p:spPr>
          <a:xfrm>
            <a:off x="163440" y="97704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peut ensuite calculer la norme du gradient: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Et son orientation:</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340" name="Google Shape;118;p5" descr=""/>
          <p:cNvPicPr/>
          <p:nvPr/>
        </p:nvPicPr>
        <p:blipFill>
          <a:blip r:embed="rId1"/>
          <a:stretch/>
        </p:blipFill>
        <p:spPr>
          <a:xfrm>
            <a:off x="0" y="-118800"/>
            <a:ext cx="2198880" cy="1184400"/>
          </a:xfrm>
          <a:prstGeom prst="rect">
            <a:avLst/>
          </a:prstGeom>
          <a:ln w="0">
            <a:noFill/>
          </a:ln>
        </p:spPr>
      </p:pic>
      <p:sp>
        <p:nvSpPr>
          <p:cNvPr id="134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4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44" name="Google Shape;115;p5"/>
          <p:cNvSpPr/>
          <p:nvPr/>
        </p:nvSpPr>
        <p:spPr>
          <a:xfrm>
            <a:off x="163440" y="73764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Notons que les noyaux dérivateurs sont à somme nulle, la transformée de Fourier de leur réponse impulsionnelle est donc nulle à l’origine.</a:t>
            </a:r>
            <a:endParaRPr b="0" lang="en-US" sz="2400" spc="-1" strike="noStrike">
              <a:solidFill>
                <a:srgbClr val="000000"/>
              </a:solidFill>
              <a:latin typeface="Calibri"/>
            </a:endParaRPr>
          </a:p>
        </p:txBody>
      </p:sp>
      <p:pic>
        <p:nvPicPr>
          <p:cNvPr id="1345" name="Google Shape;118;p5" descr=""/>
          <p:cNvPicPr/>
          <p:nvPr/>
        </p:nvPicPr>
        <p:blipFill>
          <a:blip r:embed="rId1"/>
          <a:stretch/>
        </p:blipFill>
        <p:spPr>
          <a:xfrm>
            <a:off x="0" y="-118800"/>
            <a:ext cx="2198880" cy="1184400"/>
          </a:xfrm>
          <a:prstGeom prst="rect">
            <a:avLst/>
          </a:prstGeom>
          <a:ln w="0">
            <a:noFill/>
          </a:ln>
        </p:spPr>
      </p:pic>
      <p:sp>
        <p:nvSpPr>
          <p:cNvPr id="134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47" name="Google Shape;120;p5"/>
          <p:cNvCxnSpPr/>
          <p:nvPr/>
        </p:nvCxnSpPr>
        <p:spPr>
          <a:xfrm flipV="1">
            <a:off x="2271600" y="721800"/>
            <a:ext cx="9921240" cy="15120"/>
          </a:xfrm>
          <a:prstGeom prst="straightConnector1">
            <a:avLst/>
          </a:prstGeom>
          <a:ln w="28575">
            <a:solidFill>
              <a:srgbClr val="4f4e6b"/>
            </a:solidFill>
            <a:round/>
          </a:ln>
        </p:spPr>
      </p:cxnSp>
      <p:pic>
        <p:nvPicPr>
          <p:cNvPr id="1348" name="Image 6" descr=""/>
          <p:cNvPicPr/>
          <p:nvPr/>
        </p:nvPicPr>
        <p:blipFill>
          <a:blip r:embed="rId2"/>
          <a:stretch/>
        </p:blipFill>
        <p:spPr>
          <a:xfrm>
            <a:off x="2028960" y="1833480"/>
            <a:ext cx="7437960" cy="2017080"/>
          </a:xfrm>
          <a:prstGeom prst="rect">
            <a:avLst/>
          </a:prstGeom>
          <a:ln w="0">
            <a:noFill/>
          </a:ln>
        </p:spPr>
      </p:pic>
      <p:sp>
        <p:nvSpPr>
          <p:cNvPr id="1349" name="Google Shape;115;p5"/>
          <p:cNvSpPr/>
          <p:nvPr/>
        </p:nvSpPr>
        <p:spPr>
          <a:xfrm>
            <a:off x="2472840" y="3795840"/>
            <a:ext cx="1544400" cy="3207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1800" spc="-1" strike="noStrike">
                <a:solidFill>
                  <a:schemeClr val="dk1"/>
                </a:solidFill>
                <a:latin typeface="Times New Roman"/>
                <a:ea typeface="Calibri"/>
              </a:rPr>
              <a:t>Original </a:t>
            </a:r>
            <a:endParaRPr b="0" lang="en-US" sz="1800" spc="-1" strike="noStrike">
              <a:solidFill>
                <a:srgbClr val="000000"/>
              </a:solidFill>
              <a:latin typeface="Calibri"/>
            </a:endParaRPr>
          </a:p>
        </p:txBody>
      </p:sp>
      <p:sp>
        <p:nvSpPr>
          <p:cNvPr id="1350" name="Google Shape;115;p5"/>
          <p:cNvSpPr/>
          <p:nvPr/>
        </p:nvSpPr>
        <p:spPr>
          <a:xfrm>
            <a:off x="5088240" y="3772440"/>
            <a:ext cx="1544400" cy="3207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1800" spc="-1" strike="noStrike">
                <a:solidFill>
                  <a:schemeClr val="dk1"/>
                </a:solidFill>
                <a:latin typeface="Times New Roman"/>
                <a:ea typeface="Calibri"/>
              </a:rPr>
              <a:t>Noyau </a:t>
            </a:r>
            <a:endParaRPr b="0" lang="en-US" sz="1800" spc="-1" strike="noStrike">
              <a:solidFill>
                <a:srgbClr val="000000"/>
              </a:solidFill>
              <a:latin typeface="Calibri"/>
            </a:endParaRPr>
          </a:p>
        </p:txBody>
      </p:sp>
      <p:sp>
        <p:nvSpPr>
          <p:cNvPr id="1351" name="Google Shape;115;p5"/>
          <p:cNvSpPr/>
          <p:nvPr/>
        </p:nvSpPr>
        <p:spPr>
          <a:xfrm>
            <a:off x="7467840" y="3796920"/>
            <a:ext cx="1905120" cy="3207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1800" spc="-1" strike="noStrike">
                <a:solidFill>
                  <a:schemeClr val="dk1"/>
                </a:solidFill>
                <a:latin typeface="Times New Roman"/>
                <a:ea typeface="Calibri"/>
              </a:rPr>
              <a:t>Noyau </a:t>
            </a:r>
            <a:endParaRPr b="0" lang="en-US" sz="1800" spc="-1" strike="noStrike">
              <a:solidFill>
                <a:srgbClr val="000000"/>
              </a:solidFill>
              <a:latin typeface="Calibri"/>
            </a:endParaRPr>
          </a:p>
        </p:txBody>
      </p:sp>
      <p:pic>
        <p:nvPicPr>
          <p:cNvPr id="1352" name="Image 13" descr=""/>
          <p:cNvPicPr/>
          <p:nvPr/>
        </p:nvPicPr>
        <p:blipFill>
          <a:blip r:embed="rId3"/>
          <a:stretch/>
        </p:blipFill>
        <p:spPr>
          <a:xfrm>
            <a:off x="892800" y="4170240"/>
            <a:ext cx="5645880" cy="2220480"/>
          </a:xfrm>
          <a:prstGeom prst="rect">
            <a:avLst/>
          </a:prstGeom>
          <a:ln w="0">
            <a:noFill/>
          </a:ln>
        </p:spPr>
      </p:pic>
      <p:pic>
        <p:nvPicPr>
          <p:cNvPr id="1353" name="Image 15" descr=""/>
          <p:cNvPicPr/>
          <p:nvPr/>
        </p:nvPicPr>
        <p:blipFill>
          <a:blip r:embed="rId4"/>
          <a:stretch/>
        </p:blipFill>
        <p:spPr>
          <a:xfrm>
            <a:off x="7920360" y="4170240"/>
            <a:ext cx="2680920" cy="2220480"/>
          </a:xfrm>
          <a:prstGeom prst="rect">
            <a:avLst/>
          </a:prstGeom>
          <a:ln w="0">
            <a:noFill/>
          </a:ln>
        </p:spPr>
      </p:pic>
      <p:sp>
        <p:nvSpPr>
          <p:cNvPr id="1354" name="Google Shape;115;p5"/>
          <p:cNvSpPr/>
          <p:nvPr/>
        </p:nvSpPr>
        <p:spPr>
          <a:xfrm>
            <a:off x="626760" y="6302520"/>
            <a:ext cx="3144960" cy="3207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1800" spc="-1" strike="noStrike">
                <a:solidFill>
                  <a:schemeClr val="dk1"/>
                </a:solidFill>
                <a:latin typeface="Times New Roman"/>
                <a:ea typeface="Calibri"/>
              </a:rPr>
              <a:t>Gradient Horizontal (Sobel)</a:t>
            </a:r>
            <a:endParaRPr b="0" lang="en-US" sz="1800" spc="-1" strike="noStrike">
              <a:solidFill>
                <a:srgbClr val="000000"/>
              </a:solidFill>
              <a:latin typeface="Calibri"/>
            </a:endParaRPr>
          </a:p>
        </p:txBody>
      </p:sp>
      <p:sp>
        <p:nvSpPr>
          <p:cNvPr id="1355" name="Google Shape;115;p5"/>
          <p:cNvSpPr/>
          <p:nvPr/>
        </p:nvSpPr>
        <p:spPr>
          <a:xfrm>
            <a:off x="7859880" y="6289560"/>
            <a:ext cx="2981160" cy="65628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Module du gradient de Sobel</a:t>
            </a:r>
            <a:endParaRPr b="0" lang="en-US" sz="2000" spc="-1" strike="noStrike">
              <a:solidFill>
                <a:srgbClr val="000000"/>
              </a:solidFill>
              <a:latin typeface="Calibri"/>
            </a:endParaRPr>
          </a:p>
        </p:txBody>
      </p:sp>
      <p:sp>
        <p:nvSpPr>
          <p:cNvPr id="1356" name="Google Shape;115;p5"/>
          <p:cNvSpPr/>
          <p:nvPr/>
        </p:nvSpPr>
        <p:spPr>
          <a:xfrm>
            <a:off x="3631320" y="6302520"/>
            <a:ext cx="3144960" cy="3207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1800" spc="-1" strike="noStrike">
                <a:solidFill>
                  <a:schemeClr val="dk1"/>
                </a:solidFill>
                <a:latin typeface="Times New Roman"/>
                <a:ea typeface="Calibri"/>
              </a:rPr>
              <a:t>Gradient Vertical (Sobel)</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58" name="Google Shape;115;p5"/>
          <p:cNvSpPr/>
          <p:nvPr/>
        </p:nvSpPr>
        <p:spPr>
          <a:xfrm>
            <a:off x="163440" y="1020600"/>
            <a:ext cx="11918880" cy="278964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L’approximation par différences finies la plus simple de la dérivée seconde est la convolution par le noyau:</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pour l’approximation de  et:pour l’approximation de  </a:t>
            </a: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Le laplacien  peut donc être approximé par l’opérateur linéaire suivant:</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Laplacien en 4-connexité, ou encore  Laplacien en 8-connexité</a:t>
            </a:r>
            <a:endParaRPr b="0" lang="en-US" sz="2400" spc="-1" strike="noStrike">
              <a:solidFill>
                <a:srgbClr val="000000"/>
              </a:solidFill>
              <a:latin typeface="Calibri"/>
            </a:endParaRPr>
          </a:p>
        </p:txBody>
      </p:sp>
      <p:pic>
        <p:nvPicPr>
          <p:cNvPr id="1359" name="Google Shape;118;p5" descr=""/>
          <p:cNvPicPr/>
          <p:nvPr/>
        </p:nvPicPr>
        <p:blipFill>
          <a:blip r:embed="rId1"/>
          <a:stretch/>
        </p:blipFill>
        <p:spPr>
          <a:xfrm>
            <a:off x="0" y="-118800"/>
            <a:ext cx="2198880" cy="1184400"/>
          </a:xfrm>
          <a:prstGeom prst="rect">
            <a:avLst/>
          </a:prstGeom>
          <a:ln w="0">
            <a:noFill/>
          </a:ln>
        </p:spPr>
      </p:pic>
      <p:sp>
        <p:nvSpPr>
          <p:cNvPr id="136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61" name="Google Shape;120;p5"/>
          <p:cNvCxnSpPr/>
          <p:nvPr/>
        </p:nvCxnSpPr>
        <p:spPr>
          <a:xfrm flipV="1">
            <a:off x="2271600" y="721800"/>
            <a:ext cx="9921240" cy="15120"/>
          </a:xfrm>
          <a:prstGeom prst="straightConnector1">
            <a:avLst/>
          </a:prstGeom>
          <a:ln w="28575">
            <a:solidFill>
              <a:srgbClr val="4f4e6b"/>
            </a:solidFill>
            <a:round/>
          </a:ln>
        </p:spPr>
      </p:cxnSp>
      <p:pic>
        <p:nvPicPr>
          <p:cNvPr id="1362" name="Image 6" descr=""/>
          <p:cNvPicPr/>
          <p:nvPr/>
        </p:nvPicPr>
        <p:blipFill>
          <a:blip r:embed="rId2"/>
          <a:stretch/>
        </p:blipFill>
        <p:spPr>
          <a:xfrm>
            <a:off x="221400" y="1162440"/>
            <a:ext cx="10536120" cy="23785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5"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gn="just">
              <a:lnSpc>
                <a:spcPct val="100000"/>
              </a:lnSpc>
              <a:buNone/>
              <a:tabLst>
                <a:tab algn="l" pos="0"/>
              </a:tabLst>
            </a:pPr>
            <a:r>
              <a:rPr b="1" lang="en-US" sz="3000" spc="-1" strike="noStrike">
                <a:solidFill>
                  <a:schemeClr val="accent1"/>
                </a:solidFill>
                <a:highlight>
                  <a:srgbClr val="ffffff"/>
                </a:highlight>
                <a:latin typeface="Times New Roman"/>
                <a:ea typeface="Calibri"/>
              </a:rPr>
              <a:t>Les capteurs </a:t>
            </a:r>
            <a:endParaRPr b="0" lang="en-US" sz="3000" spc="-1" strike="noStrike">
              <a:solidFill>
                <a:srgbClr val="000000"/>
              </a:solidFill>
              <a:latin typeface="Calibri"/>
            </a:endParaRPr>
          </a:p>
        </p:txBody>
      </p:sp>
      <p:sp>
        <p:nvSpPr>
          <p:cNvPr id="196" name="Google Shape;115;p5"/>
          <p:cNvSpPr/>
          <p:nvPr/>
        </p:nvSpPr>
        <p:spPr>
          <a:xfrm>
            <a:off x="130680" y="1771560"/>
            <a:ext cx="119296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Parmi les </a:t>
            </a:r>
            <a:r>
              <a:rPr b="0" lang="fr-FR" sz="2400" spc="-1" strike="noStrike">
                <a:solidFill>
                  <a:schemeClr val="accent1"/>
                </a:solidFill>
                <a:latin typeface="Times New Roman"/>
                <a:ea typeface="Arial"/>
              </a:rPr>
              <a:t>capteurs</a:t>
            </a:r>
            <a:r>
              <a:rPr b="0" lang="fr-FR" sz="2400" spc="-1" strike="noStrike">
                <a:solidFill>
                  <a:srgbClr val="000000"/>
                </a:solidFill>
                <a:latin typeface="Times New Roman"/>
                <a:ea typeface="Arial"/>
              </a:rPr>
              <a:t>, on peut distinguer les capteurs chimiques tels que les systèmes biologiques (par exemple: notre œil), les films photographiques, les capteurs thermiques (thermopile) et les capteurs photoélectriques (photodiodes, CCD). Les appareils numériques disponibles sur le marché sont généralement équipes  de  cellules  CCD.  Il  existe  bien  d’autres  capteurs,  notamment  dans le domaine de l’imagerie médicale  (IRM, Tomographie, . . .) ou de l’imagerie sismique.</a:t>
            </a:r>
            <a:endParaRPr b="0" lang="en-US" sz="2400" spc="-1" strike="noStrike">
              <a:solidFill>
                <a:srgbClr val="000000"/>
              </a:solidFill>
              <a:latin typeface="Calibri"/>
            </a:endParaRPr>
          </a:p>
        </p:txBody>
      </p:sp>
      <p:pic>
        <p:nvPicPr>
          <p:cNvPr id="197" name="Google Shape;118;p5" descr=""/>
          <p:cNvPicPr/>
          <p:nvPr/>
        </p:nvPicPr>
        <p:blipFill>
          <a:blip r:embed="rId1"/>
          <a:stretch/>
        </p:blipFill>
        <p:spPr>
          <a:xfrm>
            <a:off x="0" y="-118800"/>
            <a:ext cx="2198880" cy="1184400"/>
          </a:xfrm>
          <a:prstGeom prst="rect">
            <a:avLst/>
          </a:prstGeom>
          <a:ln w="0">
            <a:noFill/>
          </a:ln>
        </p:spPr>
      </p:pic>
      <p:sp>
        <p:nvSpPr>
          <p:cNvPr id="19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9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364" name="Google Shape;118;p5" descr=""/>
          <p:cNvPicPr/>
          <p:nvPr/>
        </p:nvPicPr>
        <p:blipFill>
          <a:blip r:embed="rId1"/>
          <a:stretch/>
        </p:blipFill>
        <p:spPr>
          <a:xfrm>
            <a:off x="0" y="-118800"/>
            <a:ext cx="2198880" cy="1184400"/>
          </a:xfrm>
          <a:prstGeom prst="rect">
            <a:avLst/>
          </a:prstGeom>
          <a:ln w="0">
            <a:noFill/>
          </a:ln>
        </p:spPr>
      </p:pic>
      <p:sp>
        <p:nvSpPr>
          <p:cNvPr id="136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66" name="Google Shape;120;p5"/>
          <p:cNvCxnSpPr/>
          <p:nvPr/>
        </p:nvCxnSpPr>
        <p:spPr>
          <a:xfrm flipV="1">
            <a:off x="2271600" y="721800"/>
            <a:ext cx="9921240" cy="15120"/>
          </a:xfrm>
          <a:prstGeom prst="straightConnector1">
            <a:avLst/>
          </a:prstGeom>
          <a:ln w="28575">
            <a:solidFill>
              <a:srgbClr val="4f4e6b"/>
            </a:solidFill>
            <a:round/>
          </a:ln>
        </p:spPr>
      </p:cxnSp>
      <p:pic>
        <p:nvPicPr>
          <p:cNvPr id="1367" name="Image 4" descr=""/>
          <p:cNvPicPr/>
          <p:nvPr/>
        </p:nvPicPr>
        <p:blipFill>
          <a:blip r:embed="rId2"/>
          <a:stretch/>
        </p:blipFill>
        <p:spPr>
          <a:xfrm>
            <a:off x="273600" y="1861560"/>
            <a:ext cx="11667600" cy="3132000"/>
          </a:xfrm>
          <a:prstGeom prst="rect">
            <a:avLst/>
          </a:prstGeom>
          <a:ln w="0">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69" name="PlaceHolder 1"/>
          <p:cNvSpPr>
            <a:spLocks noGrp="1"/>
          </p:cNvSpPr>
          <p:nvPr>
            <p:ph type="title"/>
          </p:nvPr>
        </p:nvSpPr>
        <p:spPr>
          <a:xfrm>
            <a:off x="322920" y="688320"/>
            <a:ext cx="72835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II-3 Opérateurs résiduels non linéaires </a:t>
            </a:r>
            <a:endParaRPr b="0" lang="en-US" sz="3200" spc="-1" strike="noStrike">
              <a:solidFill>
                <a:srgbClr val="000000"/>
              </a:solidFill>
              <a:latin typeface="Calibri"/>
            </a:endParaRPr>
          </a:p>
        </p:txBody>
      </p:sp>
      <p:pic>
        <p:nvPicPr>
          <p:cNvPr id="1370" name="Google Shape;118;p5" descr=""/>
          <p:cNvPicPr/>
          <p:nvPr/>
        </p:nvPicPr>
        <p:blipFill>
          <a:blip r:embed="rId1"/>
          <a:stretch/>
        </p:blipFill>
        <p:spPr>
          <a:xfrm>
            <a:off x="0" y="-118800"/>
            <a:ext cx="2198880" cy="1184400"/>
          </a:xfrm>
          <a:prstGeom prst="rect">
            <a:avLst/>
          </a:prstGeom>
          <a:ln w="0">
            <a:noFill/>
          </a:ln>
        </p:spPr>
      </p:pic>
      <p:sp>
        <p:nvSpPr>
          <p:cNvPr id="137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72" name="Google Shape;120;p5"/>
          <p:cNvCxnSpPr/>
          <p:nvPr/>
        </p:nvCxnSpPr>
        <p:spPr>
          <a:xfrm flipV="1">
            <a:off x="2271600" y="721800"/>
            <a:ext cx="9921240" cy="15120"/>
          </a:xfrm>
          <a:prstGeom prst="straightConnector1">
            <a:avLst/>
          </a:prstGeom>
          <a:ln w="28575">
            <a:solidFill>
              <a:srgbClr val="4f4e6b"/>
            </a:solidFill>
            <a:round/>
          </a:ln>
        </p:spPr>
      </p:cxnSp>
      <p:pic>
        <p:nvPicPr>
          <p:cNvPr id="1373" name="Image 1" descr=""/>
          <p:cNvPicPr/>
          <p:nvPr/>
        </p:nvPicPr>
        <p:blipFill>
          <a:blip r:embed="rId2"/>
          <a:stretch/>
        </p:blipFill>
        <p:spPr>
          <a:xfrm>
            <a:off x="1317960" y="1727280"/>
            <a:ext cx="9228960" cy="4893120"/>
          </a:xfrm>
          <a:prstGeom prst="rect">
            <a:avLst/>
          </a:prstGeom>
          <a:ln w="0">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375" name="Google Shape;118;p5" descr=""/>
          <p:cNvPicPr/>
          <p:nvPr/>
        </p:nvPicPr>
        <p:blipFill>
          <a:blip r:embed="rId1"/>
          <a:stretch/>
        </p:blipFill>
        <p:spPr>
          <a:xfrm>
            <a:off x="0" y="-118800"/>
            <a:ext cx="2198880" cy="1184400"/>
          </a:xfrm>
          <a:prstGeom prst="rect">
            <a:avLst/>
          </a:prstGeom>
          <a:ln w="0">
            <a:noFill/>
          </a:ln>
        </p:spPr>
      </p:pic>
      <p:sp>
        <p:nvSpPr>
          <p:cNvPr id="137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77" name="Google Shape;120;p5"/>
          <p:cNvCxnSpPr/>
          <p:nvPr/>
        </p:nvCxnSpPr>
        <p:spPr>
          <a:xfrm flipV="1">
            <a:off x="2271600" y="721800"/>
            <a:ext cx="9921240" cy="15120"/>
          </a:xfrm>
          <a:prstGeom prst="straightConnector1">
            <a:avLst/>
          </a:prstGeom>
          <a:ln w="28575">
            <a:solidFill>
              <a:srgbClr val="4f4e6b"/>
            </a:solidFill>
            <a:round/>
          </a:ln>
        </p:spPr>
      </p:cxnSp>
      <p:pic>
        <p:nvPicPr>
          <p:cNvPr id="1378" name="Image 4" descr=""/>
          <p:cNvPicPr/>
          <p:nvPr/>
        </p:nvPicPr>
        <p:blipFill>
          <a:blip r:embed="rId2"/>
          <a:stretch/>
        </p:blipFill>
        <p:spPr>
          <a:xfrm>
            <a:off x="1611000" y="1081080"/>
            <a:ext cx="9919080" cy="5344920"/>
          </a:xfrm>
          <a:prstGeom prst="rect">
            <a:avLst/>
          </a:prstGeom>
          <a:ln w="0">
            <a:noFill/>
          </a:ln>
        </p:spPr>
      </p:pic>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80" name="PlaceHolder 1"/>
          <p:cNvSpPr>
            <a:spLocks noGrp="1"/>
          </p:cNvSpPr>
          <p:nvPr>
            <p:ph type="title"/>
          </p:nvPr>
        </p:nvSpPr>
        <p:spPr>
          <a:xfrm>
            <a:off x="322920" y="688320"/>
            <a:ext cx="66862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TI &amp; portée des opérateurs</a:t>
            </a:r>
            <a:endParaRPr b="0" lang="en-US" sz="3200" spc="-1" strike="noStrike">
              <a:solidFill>
                <a:srgbClr val="000000"/>
              </a:solidFill>
              <a:latin typeface="Calibri"/>
            </a:endParaRPr>
          </a:p>
        </p:txBody>
      </p:sp>
      <p:sp>
        <p:nvSpPr>
          <p:cNvPr id="1381"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opérateurs de traitement d’images possèdent une certaine portée correspondant à l’amplitude du voisinage qui interagit.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Un exemple, l’opération de réhaussement de contraste (unsharp masking):</a:t>
            </a:r>
            <a:endParaRPr b="0" lang="en-US" sz="2400" spc="-1" strike="noStrike">
              <a:solidFill>
                <a:srgbClr val="000000"/>
              </a:solidFill>
              <a:latin typeface="Calibri"/>
            </a:endParaRPr>
          </a:p>
          <a:p>
            <a:pPr marL="31680" algn="ctr">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En soustrayant le laplacien à l’image original, on augmente le contraste.</a:t>
            </a:r>
            <a:endParaRPr b="0" lang="en-US" sz="2400" spc="-1" strike="noStrike">
              <a:solidFill>
                <a:srgbClr val="000000"/>
              </a:solidFill>
              <a:latin typeface="Calibri"/>
            </a:endParaRPr>
          </a:p>
        </p:txBody>
      </p:sp>
      <p:pic>
        <p:nvPicPr>
          <p:cNvPr id="1382" name="Google Shape;118;p5" descr=""/>
          <p:cNvPicPr/>
          <p:nvPr/>
        </p:nvPicPr>
        <p:blipFill>
          <a:blip r:embed="rId1"/>
          <a:stretch/>
        </p:blipFill>
        <p:spPr>
          <a:xfrm>
            <a:off x="0" y="-118800"/>
            <a:ext cx="2198880" cy="1184400"/>
          </a:xfrm>
          <a:prstGeom prst="rect">
            <a:avLst/>
          </a:prstGeom>
          <a:ln w="0">
            <a:noFill/>
          </a:ln>
        </p:spPr>
      </p:pic>
      <p:sp>
        <p:nvSpPr>
          <p:cNvPr id="138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8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86" name="Google Shape;115;p5"/>
          <p:cNvSpPr/>
          <p:nvPr/>
        </p:nvSpPr>
        <p:spPr>
          <a:xfrm>
            <a:off x="163440" y="1031400"/>
            <a:ext cx="11918880" cy="5950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Mais le contraste est une notion multi-échelle:</a:t>
            </a:r>
            <a:endParaRPr b="0" lang="en-US" sz="2400" spc="-1" strike="noStrike">
              <a:solidFill>
                <a:srgbClr val="000000"/>
              </a:solidFill>
              <a:latin typeface="Calibri"/>
            </a:endParaRPr>
          </a:p>
        </p:txBody>
      </p:sp>
      <p:pic>
        <p:nvPicPr>
          <p:cNvPr id="1387" name="Google Shape;118;p5" descr=""/>
          <p:cNvPicPr/>
          <p:nvPr/>
        </p:nvPicPr>
        <p:blipFill>
          <a:blip r:embed="rId1"/>
          <a:stretch/>
        </p:blipFill>
        <p:spPr>
          <a:xfrm>
            <a:off x="0" y="-118800"/>
            <a:ext cx="2198880" cy="1184400"/>
          </a:xfrm>
          <a:prstGeom prst="rect">
            <a:avLst/>
          </a:prstGeom>
          <a:ln w="0">
            <a:noFill/>
          </a:ln>
        </p:spPr>
      </p:pic>
      <p:sp>
        <p:nvSpPr>
          <p:cNvPr id="138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89" name="Google Shape;120;p5"/>
          <p:cNvCxnSpPr/>
          <p:nvPr/>
        </p:nvCxnSpPr>
        <p:spPr>
          <a:xfrm flipV="1">
            <a:off x="2271600" y="721800"/>
            <a:ext cx="9921240" cy="15120"/>
          </a:xfrm>
          <a:prstGeom prst="straightConnector1">
            <a:avLst/>
          </a:prstGeom>
          <a:ln w="28575">
            <a:solidFill>
              <a:srgbClr val="4f4e6b"/>
            </a:solidFill>
            <a:round/>
          </a:ln>
        </p:spPr>
      </p:cxnSp>
      <p:pic>
        <p:nvPicPr>
          <p:cNvPr id="1390" name="Image 5" descr=""/>
          <p:cNvPicPr/>
          <p:nvPr/>
        </p:nvPicPr>
        <p:blipFill>
          <a:blip r:embed="rId2"/>
          <a:stretch/>
        </p:blipFill>
        <p:spPr>
          <a:xfrm>
            <a:off x="263160" y="2071080"/>
            <a:ext cx="11808000" cy="2924280"/>
          </a:xfrm>
          <a:prstGeom prst="rect">
            <a:avLst/>
          </a:prstGeom>
          <a:ln w="0">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92" name="Google Shape;115;p5"/>
          <p:cNvSpPr/>
          <p:nvPr/>
        </p:nvSpPr>
        <p:spPr>
          <a:xfrm>
            <a:off x="163440" y="93348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Il faut donc des mécanismes pour adapter la portée des opérateurs: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Laplaciens calculés par dérivées secondes de noyaux gaussiens, pour , puis , puis .</a:t>
            </a:r>
            <a:endParaRPr b="0" lang="en-US" sz="2400" spc="-1" strike="noStrike">
              <a:solidFill>
                <a:srgbClr val="000000"/>
              </a:solidFill>
              <a:latin typeface="Calibri"/>
            </a:endParaRPr>
          </a:p>
        </p:txBody>
      </p:sp>
      <p:pic>
        <p:nvPicPr>
          <p:cNvPr id="1393" name="Google Shape;118;p5" descr=""/>
          <p:cNvPicPr/>
          <p:nvPr/>
        </p:nvPicPr>
        <p:blipFill>
          <a:blip r:embed="rId1"/>
          <a:stretch/>
        </p:blipFill>
        <p:spPr>
          <a:xfrm>
            <a:off x="0" y="-118800"/>
            <a:ext cx="2198880" cy="1184400"/>
          </a:xfrm>
          <a:prstGeom prst="rect">
            <a:avLst/>
          </a:prstGeom>
          <a:ln w="0">
            <a:noFill/>
          </a:ln>
        </p:spPr>
      </p:pic>
      <p:sp>
        <p:nvSpPr>
          <p:cNvPr id="139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395" name="Google Shape;120;p5"/>
          <p:cNvCxnSpPr/>
          <p:nvPr/>
        </p:nvCxnSpPr>
        <p:spPr>
          <a:xfrm flipV="1">
            <a:off x="2271600" y="721800"/>
            <a:ext cx="9921240" cy="15120"/>
          </a:xfrm>
          <a:prstGeom prst="straightConnector1">
            <a:avLst/>
          </a:prstGeom>
          <a:ln w="28575">
            <a:solidFill>
              <a:srgbClr val="4f4e6b"/>
            </a:solidFill>
            <a:round/>
          </a:ln>
        </p:spPr>
      </p:cxnSp>
      <p:pic>
        <p:nvPicPr>
          <p:cNvPr id="1396" name="Image 6" descr=""/>
          <p:cNvPicPr/>
          <p:nvPr/>
        </p:nvPicPr>
        <p:blipFill>
          <a:blip r:embed="rId2"/>
          <a:stretch/>
        </p:blipFill>
        <p:spPr>
          <a:xfrm>
            <a:off x="1338480" y="2990880"/>
            <a:ext cx="9791280" cy="1972080"/>
          </a:xfrm>
          <a:prstGeom prst="rect">
            <a:avLst/>
          </a:prstGeom>
          <a:ln w="0">
            <a:noFill/>
          </a:ln>
        </p:spPr>
      </p:pic>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398"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III- Restauration</a:t>
            </a:r>
            <a:endParaRPr b="0" lang="en-US" sz="3200" spc="-1" strike="noStrike">
              <a:solidFill>
                <a:srgbClr val="000000"/>
              </a:solidFill>
              <a:latin typeface="Calibri"/>
            </a:endParaRPr>
          </a:p>
        </p:txBody>
      </p:sp>
      <p:sp>
        <p:nvSpPr>
          <p:cNvPr id="1399" name="Google Shape;115;p5"/>
          <p:cNvSpPr/>
          <p:nvPr/>
        </p:nvSpPr>
        <p:spPr>
          <a:xfrm>
            <a:off x="163440" y="177156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s’intéresse dans cette partie à une dégradation de type convolutive: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D’ou: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Image dégradée (observation)</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Image originale (inconnue)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Défaut: opérateur supposé linéaire et invariant spatialement: </a:t>
            </a:r>
            <a:r>
              <a:rPr b="0" lang="fr-FR" sz="2400" spc="-1" strike="noStrike">
                <a:solidFill>
                  <a:schemeClr val="accent1"/>
                </a:solidFill>
                <a:latin typeface="Times New Roman"/>
                <a:ea typeface="Calibri"/>
              </a:rPr>
              <a:t>Convolution</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400" name="Google Shape;118;p5" descr=""/>
          <p:cNvPicPr/>
          <p:nvPr/>
        </p:nvPicPr>
        <p:blipFill>
          <a:blip r:embed="rId1"/>
          <a:stretch/>
        </p:blipFill>
        <p:spPr>
          <a:xfrm>
            <a:off x="0" y="-118800"/>
            <a:ext cx="2198880" cy="1184400"/>
          </a:xfrm>
          <a:prstGeom prst="rect">
            <a:avLst/>
          </a:prstGeom>
          <a:ln w="0">
            <a:noFill/>
          </a:ln>
        </p:spPr>
      </p:pic>
      <p:sp>
        <p:nvSpPr>
          <p:cNvPr id="140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0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04" name="Google Shape;115;p5"/>
          <p:cNvSpPr/>
          <p:nvPr/>
        </p:nvSpPr>
        <p:spPr>
          <a:xfrm>
            <a:off x="153000" y="1253880"/>
            <a:ext cx="11918880" cy="49842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problème de la restauration (ou de la déconvolution), consiste à retrouver  ou une estimation de  à partir de Mais: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On ne connaît pas forcément  avec précision.</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dégradation convolutive s’accompagne en général de bruit: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1680" algn="just">
              <a:lnSpc>
                <a:spcPct val="150000"/>
              </a:lnSpc>
            </a:pPr>
            <a:r>
              <a:rPr b="0" lang="en-US" sz="2400" spc="-1" strike="noStrike">
                <a:solidFill>
                  <a:schemeClr val="dk1"/>
                </a:solidFill>
                <a:latin typeface="Times New Roman"/>
                <a:ea typeface="Calibri"/>
              </a:rPr>
              <a:t>: “blur point spread function”.</a:t>
            </a:r>
            <a:endParaRPr b="0" lang="en-US" sz="2400" spc="-1" strike="noStrike">
              <a:solidFill>
                <a:srgbClr val="000000"/>
              </a:solidFill>
              <a:latin typeface="Calibri"/>
            </a:endParaRPr>
          </a:p>
        </p:txBody>
      </p:sp>
      <p:pic>
        <p:nvPicPr>
          <p:cNvPr id="1405" name="Google Shape;118;p5" descr=""/>
          <p:cNvPicPr/>
          <p:nvPr/>
        </p:nvPicPr>
        <p:blipFill>
          <a:blip r:embed="rId1"/>
          <a:stretch/>
        </p:blipFill>
        <p:spPr>
          <a:xfrm>
            <a:off x="0" y="-118800"/>
            <a:ext cx="2198880" cy="1184400"/>
          </a:xfrm>
          <a:prstGeom prst="rect">
            <a:avLst/>
          </a:prstGeom>
          <a:ln w="0">
            <a:noFill/>
          </a:ln>
        </p:spPr>
      </p:pic>
      <p:sp>
        <p:nvSpPr>
          <p:cNvPr id="14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07" name="Google Shape;120;p5"/>
          <p:cNvCxnSpPr/>
          <p:nvPr/>
        </p:nvCxnSpPr>
        <p:spPr>
          <a:xfrm flipV="1">
            <a:off x="2271600" y="721800"/>
            <a:ext cx="9921240" cy="15120"/>
          </a:xfrm>
          <a:prstGeom prst="straightConnector1">
            <a:avLst/>
          </a:prstGeom>
          <a:ln w="28575">
            <a:solidFill>
              <a:srgbClr val="4f4e6b"/>
            </a:solidFill>
            <a:round/>
          </a:ln>
        </p:spPr>
      </p:cxnSp>
      <p:grpSp>
        <p:nvGrpSpPr>
          <p:cNvPr id="1408" name="Groupe 18"/>
          <p:cNvGrpSpPr/>
          <p:nvPr/>
        </p:nvGrpSpPr>
        <p:grpSpPr>
          <a:xfrm>
            <a:off x="1110960" y="3789360"/>
            <a:ext cx="9642960" cy="1739520"/>
            <a:chOff x="1110960" y="3789360"/>
            <a:chExt cx="9642960" cy="1739520"/>
          </a:xfrm>
        </p:grpSpPr>
        <p:cxnSp>
          <p:nvCxnSpPr>
            <p:cNvPr id="1409" name="Connecteur droit avec flèche 8"/>
            <p:cNvCxnSpPr/>
            <p:nvPr/>
          </p:nvCxnSpPr>
          <p:spPr>
            <a:xfrm>
              <a:off x="2754000" y="5214240"/>
              <a:ext cx="1524960" cy="1080"/>
            </a:xfrm>
            <a:prstGeom prst="straightConnector1">
              <a:avLst/>
            </a:prstGeom>
            <a:ln w="28575">
              <a:solidFill>
                <a:srgbClr val="5597d3"/>
              </a:solidFill>
              <a:round/>
              <a:tailEnd len="med" type="triangle" w="med"/>
            </a:ln>
          </p:spPr>
        </p:cxnSp>
        <p:sp>
          <p:nvSpPr>
            <p:cNvPr id="1410" name="Rectangle 9"/>
            <p:cNvSpPr/>
            <p:nvPr/>
          </p:nvSpPr>
          <p:spPr>
            <a:xfrm>
              <a:off x="4289040" y="4909320"/>
              <a:ext cx="1860480" cy="619560"/>
            </a:xfrm>
            <a:prstGeom prst="rect">
              <a:avLst/>
            </a:prstGeom>
            <a:noFill/>
            <a:ln>
              <a:solidFill>
                <a:srgbClr val="5b9bd5"/>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i="1" lang="fr-FR" sz="2200" spc="-1" strike="noStrike">
                  <a:solidFill>
                    <a:schemeClr val="dk1"/>
                  </a:solidFill>
                  <a:latin typeface="Times New Roman"/>
                  <a:ea typeface="Arial"/>
                </a:rPr>
                <a:t>H</a:t>
              </a:r>
              <a:endParaRPr b="0" lang="en-US" sz="2200" spc="-1" strike="noStrike">
                <a:solidFill>
                  <a:srgbClr val="000000"/>
                </a:solidFill>
                <a:latin typeface="Calibri"/>
              </a:endParaRPr>
            </a:p>
          </p:txBody>
        </p:sp>
        <p:cxnSp>
          <p:nvCxnSpPr>
            <p:cNvPr id="1411" name="Connecteur droit avec flèche 10"/>
            <p:cNvCxnSpPr/>
            <p:nvPr/>
          </p:nvCxnSpPr>
          <p:spPr>
            <a:xfrm>
              <a:off x="6150240" y="5214240"/>
              <a:ext cx="1524960" cy="1080"/>
            </a:xfrm>
            <a:prstGeom prst="straightConnector1">
              <a:avLst/>
            </a:prstGeom>
            <a:ln w="28575">
              <a:solidFill>
                <a:srgbClr val="5597d3"/>
              </a:solidFill>
              <a:round/>
              <a:tailEnd len="med" type="triangle" w="med"/>
            </a:ln>
          </p:spPr>
        </p:cxnSp>
        <p:sp>
          <p:nvSpPr>
            <p:cNvPr id="1412" name="Ellipse 11"/>
            <p:cNvSpPr/>
            <p:nvPr/>
          </p:nvSpPr>
          <p:spPr>
            <a:xfrm>
              <a:off x="7696080" y="4909320"/>
              <a:ext cx="651960" cy="619560"/>
            </a:xfrm>
            <a:prstGeom prst="ellipse">
              <a:avLst/>
            </a:prstGeom>
            <a:noFill/>
            <a:ln>
              <a:solidFill>
                <a:srgbClr val="43729d"/>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2400" spc="-1" strike="noStrike">
                  <a:solidFill>
                    <a:schemeClr val="dk1"/>
                  </a:solidFill>
                  <a:latin typeface="Arial"/>
                  <a:ea typeface="Arial"/>
                </a:rPr>
                <a:t>+</a:t>
              </a:r>
              <a:endParaRPr b="0" lang="en-US" sz="2400" spc="-1" strike="noStrike">
                <a:solidFill>
                  <a:srgbClr val="000000"/>
                </a:solidFill>
                <a:latin typeface="Calibri"/>
              </a:endParaRPr>
            </a:p>
          </p:txBody>
        </p:sp>
        <p:cxnSp>
          <p:nvCxnSpPr>
            <p:cNvPr id="1413" name="Connecteur droit avec flèche 12"/>
            <p:cNvCxnSpPr/>
            <p:nvPr/>
          </p:nvCxnSpPr>
          <p:spPr>
            <a:xfrm>
              <a:off x="8327520" y="5214240"/>
              <a:ext cx="803880" cy="1080"/>
            </a:xfrm>
            <a:prstGeom prst="straightConnector1">
              <a:avLst/>
            </a:prstGeom>
            <a:ln w="28575">
              <a:solidFill>
                <a:srgbClr val="5597d3"/>
              </a:solidFill>
              <a:round/>
              <a:tailEnd len="med" type="triangle" w="med"/>
            </a:ln>
          </p:spPr>
        </p:cxnSp>
        <p:cxnSp>
          <p:nvCxnSpPr>
            <p:cNvPr id="1414" name="Connecteur droit avec flèche 14"/>
            <p:cNvCxnSpPr/>
            <p:nvPr/>
          </p:nvCxnSpPr>
          <p:spPr>
            <a:xfrm>
              <a:off x="7989840" y="4332240"/>
              <a:ext cx="1080" cy="578160"/>
            </a:xfrm>
            <a:prstGeom prst="straightConnector1">
              <a:avLst/>
            </a:prstGeom>
            <a:ln w="28575">
              <a:solidFill>
                <a:srgbClr val="5597d3"/>
              </a:solidFill>
              <a:round/>
              <a:tailEnd len="med" type="triangle" w="med"/>
            </a:ln>
          </p:spPr>
        </p:cxnSp>
        <mc:AlternateContent>
          <mc:Choice xmlns:a14="http://schemas.microsoft.com/office/drawing/2010/main" Requires="a14">
            <p:sp>
              <p:nvSpPr>
                <p:cNvPr id="1415" name="Rectangle 15"/>
                <p:cNvSpPr txBox="1"/>
                <p:nvPr/>
              </p:nvSpPr>
              <p:spPr>
                <a:xfrm>
                  <a:off x="1110960" y="4964040"/>
                  <a:ext cx="1620360" cy="541080"/>
                </a:xfrm>
                <a:prstGeom prst="rect">
                  <a:avLst/>
                </a:prstGeom>
              </p:spPr>
              <p:txBody>
                <a:bodyPr/>
                <a:p>
                  <a14:m>
                    <m:oMath xmlns:m="http://schemas.openxmlformats.org/officeDocument/2006/math">
                      <m:r>
                        <m:t xml:space="preserve">𝑓</m:t>
                      </m:r>
                      <m:d>
                        <m:dPr>
                          <m:begChr m:val="("/>
                          <m:endChr m:val=")"/>
                        </m:dPr>
                        <m:e>
                          <m:sSub>
                            <m:e>
                              <m:r>
                                <m:t xml:space="preserve">𝑛</m:t>
                              </m:r>
                            </m:e>
                            <m:sub>
                              <m:r>
                                <m:t xml:space="preserve">1</m:t>
                              </m:r>
                            </m:sub>
                          </m:sSub>
                          <m:r>
                            <m:t xml:space="preserve">,</m:t>
                          </m:r>
                          <m:sSub>
                            <m:e>
                              <m:r>
                                <m:t xml:space="preserve">𝑛</m:t>
                              </m:r>
                            </m:e>
                            <m:sub>
                              <m:r>
                                <m:t xml:space="preserve">2</m:t>
                              </m:r>
                            </m:sub>
                          </m:sSub>
                        </m:e>
                      </m:d>
                    </m:oMath>
                  </a14:m>
                </a:p>
              </p:txBody>
            </p:sp>
          </mc:Choice>
          <mc:Fallback/>
        </mc:AlternateContent>
        <mc:AlternateContent>
          <mc:Choice xmlns:a14="http://schemas.microsoft.com/office/drawing/2010/main" Requires="a14">
            <p:sp>
              <p:nvSpPr>
                <p:cNvPr id="1416" name="Rectangle 16"/>
                <p:cNvSpPr txBox="1"/>
                <p:nvPr/>
              </p:nvSpPr>
              <p:spPr>
                <a:xfrm>
                  <a:off x="9133560" y="4942080"/>
                  <a:ext cx="1620360" cy="541080"/>
                </a:xfrm>
                <a:prstGeom prst="rect">
                  <a:avLst/>
                </a:prstGeom>
              </p:spPr>
              <p:txBody>
                <a:bodyPr/>
                <a:p>
                  <a14:m>
                    <m:oMath xmlns:m="http://schemas.openxmlformats.org/officeDocument/2006/math">
                      <m:r>
                        <m:t xml:space="preserve">𝑔</m:t>
                      </m:r>
                      <m:d>
                        <m:dPr>
                          <m:begChr m:val="("/>
                          <m:endChr m:val=")"/>
                        </m:dPr>
                        <m:e>
                          <m:sSub>
                            <m:e>
                              <m:r>
                                <m:t xml:space="preserve">𝑛</m:t>
                              </m:r>
                            </m:e>
                            <m:sub>
                              <m:r>
                                <m:t xml:space="preserve">1</m:t>
                              </m:r>
                            </m:sub>
                          </m:sSub>
                          <m:r>
                            <m:t xml:space="preserve">,</m:t>
                          </m:r>
                          <m:sSub>
                            <m:e>
                              <m:r>
                                <m:t xml:space="preserve">𝑛</m:t>
                              </m:r>
                            </m:e>
                            <m:sub>
                              <m:r>
                                <m:t xml:space="preserve">2</m:t>
                              </m:r>
                            </m:sub>
                          </m:sSub>
                        </m:e>
                      </m:d>
                    </m:oMath>
                  </a14:m>
                </a:p>
              </p:txBody>
            </p:sp>
          </mc:Choice>
          <mc:Fallback/>
        </mc:AlternateContent>
        <mc:AlternateContent>
          <mc:Choice xmlns:a14="http://schemas.microsoft.com/office/drawing/2010/main" Requires="a14">
            <p:sp>
              <p:nvSpPr>
                <p:cNvPr id="1417" name="Rectangle 17"/>
                <p:cNvSpPr txBox="1"/>
                <p:nvPr/>
              </p:nvSpPr>
              <p:spPr>
                <a:xfrm>
                  <a:off x="7151040" y="3789360"/>
                  <a:ext cx="1620360" cy="541080"/>
                </a:xfrm>
                <a:prstGeom prst="rect">
                  <a:avLst/>
                </a:prstGeom>
              </p:spPr>
              <p:txBody>
                <a:bodyPr/>
                <a:p>
                  <a14:m>
                    <m:oMath xmlns:m="http://schemas.openxmlformats.org/officeDocument/2006/math">
                      <m:r>
                        <m:t xml:space="preserve">𝑏</m:t>
                      </m:r>
                      <m:d>
                        <m:dPr>
                          <m:begChr m:val="("/>
                          <m:endChr m:val=")"/>
                        </m:dPr>
                        <m:e>
                          <m:sSub>
                            <m:e>
                              <m:r>
                                <m:t xml:space="preserve">𝑛</m:t>
                              </m:r>
                            </m:e>
                            <m:sub>
                              <m:r>
                                <m:t xml:space="preserve">1</m:t>
                              </m:r>
                            </m:sub>
                          </m:sSub>
                          <m:r>
                            <m:t xml:space="preserve">,</m:t>
                          </m:r>
                          <m:sSub>
                            <m:e>
                              <m:r>
                                <m:t xml:space="preserve">𝑛</m:t>
                              </m:r>
                            </m:e>
                            <m:sub>
                              <m:r>
                                <m:t xml:space="preserve">2</m:t>
                              </m:r>
                            </m:sub>
                          </m:sSub>
                        </m:e>
                      </m:d>
                    </m:oMath>
                  </a14:m>
                </a:p>
              </p:txBody>
            </p:sp>
          </mc:Choice>
          <mc:Fallback/>
        </mc:AlternateContent>
      </p:gr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19" name="PlaceHolder 1"/>
          <p:cNvSpPr>
            <a:spLocks noGrp="1"/>
          </p:cNvSpPr>
          <p:nvPr>
            <p:ph type="title"/>
          </p:nvPr>
        </p:nvSpPr>
        <p:spPr>
          <a:xfrm>
            <a:off x="322920" y="688320"/>
            <a:ext cx="70671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III-1 Filtrage inverse</a:t>
            </a:r>
            <a:endParaRPr b="0" lang="en-US" sz="3200" spc="-1" strike="noStrike">
              <a:solidFill>
                <a:srgbClr val="000000"/>
              </a:solidFill>
              <a:latin typeface="Calibri"/>
            </a:endParaRPr>
          </a:p>
        </p:txBody>
      </p:sp>
      <p:sp>
        <p:nvSpPr>
          <p:cNvPr id="1420"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le filtrage inverse l’idée est d’obtenir l’entrée d’un système (l’image d’origine) à partir de la sortie d’un système (l’image d’origine) à partir de la sortie (image dégradée).(image dégradée).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un système sans bruit, un filtre inverse. Dans un système sans bruit, un filtre inverse. Donnerait:  à partir des observations à partir des observations . On peut l’exprimer comme: </a:t>
            </a:r>
            <a:endParaRPr b="0" lang="en-US" sz="2400" spc="-1" strike="noStrike">
              <a:solidFill>
                <a:srgbClr val="000000"/>
              </a:solidFill>
              <a:latin typeface="Calibri"/>
            </a:endParaRPr>
          </a:p>
          <a:p>
            <a:pPr marL="31680" algn="ctr">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ou         </a:t>
            </a:r>
            <a:endParaRPr b="0" lang="en-US" sz="2400" spc="-1" strike="noStrike">
              <a:solidFill>
                <a:srgbClr val="000000"/>
              </a:solidFill>
              <a:latin typeface="Calibri"/>
            </a:endParaRPr>
          </a:p>
        </p:txBody>
      </p:sp>
      <p:pic>
        <p:nvPicPr>
          <p:cNvPr id="1421" name="Google Shape;118;p5" descr=""/>
          <p:cNvPicPr/>
          <p:nvPr/>
        </p:nvPicPr>
        <p:blipFill>
          <a:blip r:embed="rId1"/>
          <a:stretch/>
        </p:blipFill>
        <p:spPr>
          <a:xfrm>
            <a:off x="0" y="-118800"/>
            <a:ext cx="2198880" cy="1184400"/>
          </a:xfrm>
          <a:prstGeom prst="rect">
            <a:avLst/>
          </a:prstGeom>
          <a:ln w="0">
            <a:noFill/>
          </a:ln>
        </p:spPr>
      </p:pic>
      <p:sp>
        <p:nvSpPr>
          <p:cNvPr id="142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2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25" name="Google Shape;115;p5"/>
          <p:cNvSpPr/>
          <p:nvPr/>
        </p:nvSpPr>
        <p:spPr>
          <a:xfrm>
            <a:off x="163440" y="117288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Si le bruit n est négligeable dans le domaine est négligeable dans le domaine de la fréquence: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Si la fonction de dégradation est connue à priori:</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Soit finalement:     avec: </a:t>
            </a: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1" lang="fr-FR" sz="2400" spc="-1" strike="noStrike">
                <a:solidFill>
                  <a:schemeClr val="dk1"/>
                </a:solidFill>
                <a:latin typeface="Times New Roman"/>
                <a:ea typeface="Calibri"/>
              </a:rPr>
              <a:t>Problème</a:t>
            </a:r>
            <a:r>
              <a:rPr b="0" lang="fr-FR" sz="2400" spc="-1" strike="noStrike">
                <a:solidFill>
                  <a:schemeClr val="dk1"/>
                </a:solidFill>
                <a:latin typeface="Times New Roman"/>
                <a:ea typeface="Calibri"/>
              </a:rPr>
              <a:t>:  n’est pas toujours inversible: cas où </a:t>
            </a:r>
            <a:endParaRPr b="0" lang="en-US" sz="2400" spc="-1" strike="noStrike">
              <a:solidFill>
                <a:srgbClr val="000000"/>
              </a:solidFill>
              <a:latin typeface="Calibri"/>
            </a:endParaRPr>
          </a:p>
        </p:txBody>
      </p:sp>
      <p:pic>
        <p:nvPicPr>
          <p:cNvPr id="1426" name="Google Shape;118;p5" descr=""/>
          <p:cNvPicPr/>
          <p:nvPr/>
        </p:nvPicPr>
        <p:blipFill>
          <a:blip r:embed="rId1"/>
          <a:stretch/>
        </p:blipFill>
        <p:spPr>
          <a:xfrm>
            <a:off x="0" y="-118800"/>
            <a:ext cx="2198880" cy="1184400"/>
          </a:xfrm>
          <a:prstGeom prst="rect">
            <a:avLst/>
          </a:prstGeom>
          <a:ln w="0">
            <a:noFill/>
          </a:ln>
        </p:spPr>
      </p:pic>
      <p:sp>
        <p:nvSpPr>
          <p:cNvPr id="14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2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1" name="Google Shape;115;p5"/>
          <p:cNvSpPr/>
          <p:nvPr/>
        </p:nvSpPr>
        <p:spPr>
          <a:xfrm>
            <a:off x="130680" y="1020600"/>
            <a:ext cx="1195128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 capteur photographique CCD est un capteur photographique </a:t>
            </a:r>
            <a:r>
              <a:rPr b="0" lang="fr-FR" sz="2400" spc="-1" strike="noStrike">
                <a:solidFill>
                  <a:schemeClr val="accent1"/>
                </a:solidFill>
                <a:latin typeface="Times New Roman"/>
                <a:ea typeface="Arial"/>
              </a:rPr>
              <a:t>basé sur un dispositif à transfert de charges </a:t>
            </a:r>
            <a:r>
              <a:rPr b="0" lang="fr-FR" sz="2400" spc="-1" strike="noStrike">
                <a:solidFill>
                  <a:srgbClr val="000000"/>
                </a:solidFill>
                <a:latin typeface="Times New Roman"/>
                <a:ea typeface="Arial"/>
              </a:rPr>
              <a:t>(charge coupled device, CCD). Dans les scanners de documents et beaucoup d'autres applications similaires, les dispositifs sont linéaires ; ils passent transversalement sur l'objet à explorer. Dans les appareils photographiques et les caméras vidéo numériques, les capteurs sont </a:t>
            </a:r>
            <a:r>
              <a:rPr b="0" lang="fr-FR" sz="2400" spc="-1" strike="noStrike">
                <a:solidFill>
                  <a:schemeClr val="accent1"/>
                </a:solidFill>
                <a:latin typeface="Times New Roman"/>
                <a:ea typeface="Arial"/>
              </a:rPr>
              <a:t>regroupés</a:t>
            </a:r>
            <a:r>
              <a:rPr b="0" lang="fr-FR" sz="2400" spc="-1" strike="noStrike">
                <a:solidFill>
                  <a:srgbClr val="000000"/>
                </a:solidFill>
                <a:latin typeface="Times New Roman"/>
                <a:ea typeface="Arial"/>
              </a:rPr>
              <a:t> sur une surface rectangulaire, où chaque CCD forme une ligne, souvent dans la plus petite dimension de l'image.</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Chaque élément </a:t>
            </a:r>
            <a:r>
              <a:rPr b="0" lang="fr-FR" sz="2400" spc="-1" strike="noStrike">
                <a:solidFill>
                  <a:schemeClr val="accent1"/>
                </a:solidFill>
                <a:latin typeface="Times New Roman"/>
                <a:ea typeface="Arial"/>
              </a:rPr>
              <a:t>photosensible</a:t>
            </a:r>
            <a:r>
              <a:rPr b="0" lang="fr-FR" sz="2400" spc="-1" strike="noStrike">
                <a:solidFill>
                  <a:srgbClr val="000000"/>
                </a:solidFill>
                <a:latin typeface="Times New Roman"/>
                <a:ea typeface="Arial"/>
              </a:rPr>
              <a:t> charge un des éléments du CCD </a:t>
            </a:r>
            <a:r>
              <a:rPr b="0" lang="fr-FR" sz="2400" spc="-1" strike="noStrike">
                <a:solidFill>
                  <a:schemeClr val="accent1"/>
                </a:solidFill>
                <a:latin typeface="Times New Roman"/>
                <a:ea typeface="Arial"/>
              </a:rPr>
              <a:t>proportionnellement à son illumination</a:t>
            </a:r>
            <a:r>
              <a:rPr b="0" lang="fr-FR" sz="2400" spc="-1" strike="noStrike">
                <a:solidFill>
                  <a:srgbClr val="000000"/>
                </a:solidFill>
                <a:latin typeface="Times New Roman"/>
                <a:ea typeface="Arial"/>
              </a:rPr>
              <a:t>. L'insolation est ensuite suspendue pendant qu'un signal d'horloge provoque le transfert de la charge à l'élément </a:t>
            </a:r>
            <a:r>
              <a:rPr b="0" lang="fr-FR" sz="2400" spc="-1" strike="noStrike">
                <a:solidFill>
                  <a:schemeClr val="accent1"/>
                </a:solidFill>
                <a:latin typeface="Times New Roman"/>
                <a:ea typeface="Arial"/>
              </a:rPr>
              <a:t>voisin</a:t>
            </a:r>
            <a:r>
              <a:rPr b="0" lang="fr-FR" sz="2400" spc="-1" strike="noStrike">
                <a:solidFill>
                  <a:srgbClr val="000000"/>
                </a:solidFill>
                <a:latin typeface="Times New Roman"/>
                <a:ea typeface="Arial"/>
              </a:rPr>
              <a:t>, effectuant en bout de ligne une </a:t>
            </a:r>
            <a:r>
              <a:rPr b="0" lang="fr-FR" sz="2400" spc="-1" strike="noStrike">
                <a:solidFill>
                  <a:schemeClr val="accent1"/>
                </a:solidFill>
                <a:latin typeface="Times New Roman"/>
                <a:ea typeface="Arial"/>
              </a:rPr>
              <a:t>sérialisation</a:t>
            </a:r>
            <a:r>
              <a:rPr b="0" lang="fr-FR" sz="2400" spc="-1" strike="noStrike">
                <a:solidFill>
                  <a:srgbClr val="000000"/>
                </a:solidFill>
                <a:latin typeface="Times New Roman"/>
                <a:ea typeface="Arial"/>
              </a:rPr>
              <a:t> des informations.</a:t>
            </a:r>
            <a:endParaRPr b="0" lang="en-US" sz="2400" spc="-1" strike="noStrike">
              <a:solidFill>
                <a:srgbClr val="000000"/>
              </a:solidFill>
              <a:latin typeface="Calibri"/>
            </a:endParaRPr>
          </a:p>
        </p:txBody>
      </p:sp>
      <p:pic>
        <p:nvPicPr>
          <p:cNvPr id="202" name="Google Shape;118;p5" descr=""/>
          <p:cNvPicPr/>
          <p:nvPr/>
        </p:nvPicPr>
        <p:blipFill>
          <a:blip r:embed="rId1"/>
          <a:stretch/>
        </p:blipFill>
        <p:spPr>
          <a:xfrm>
            <a:off x="0" y="-118800"/>
            <a:ext cx="2198880" cy="1184400"/>
          </a:xfrm>
          <a:prstGeom prst="rect">
            <a:avLst/>
          </a:prstGeom>
          <a:ln w="0">
            <a:noFill/>
          </a:ln>
        </p:spPr>
      </p:pic>
      <p:sp>
        <p:nvSpPr>
          <p:cNvPr id="20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0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430" name="Google Shape;118;p5" descr=""/>
          <p:cNvPicPr/>
          <p:nvPr/>
        </p:nvPicPr>
        <p:blipFill>
          <a:blip r:embed="rId1"/>
          <a:stretch/>
        </p:blipFill>
        <p:spPr>
          <a:xfrm>
            <a:off x="0" y="-118800"/>
            <a:ext cx="2198880" cy="1184400"/>
          </a:xfrm>
          <a:prstGeom prst="rect">
            <a:avLst/>
          </a:prstGeom>
          <a:ln w="0">
            <a:noFill/>
          </a:ln>
        </p:spPr>
      </p:pic>
      <p:sp>
        <p:nvSpPr>
          <p:cNvPr id="143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32" name="Google Shape;120;p5"/>
          <p:cNvCxnSpPr/>
          <p:nvPr/>
        </p:nvCxnSpPr>
        <p:spPr>
          <a:xfrm flipV="1">
            <a:off x="2271600" y="721800"/>
            <a:ext cx="9921240" cy="15120"/>
          </a:xfrm>
          <a:prstGeom prst="straightConnector1">
            <a:avLst/>
          </a:prstGeom>
          <a:ln w="28575">
            <a:solidFill>
              <a:srgbClr val="4f4e6b"/>
            </a:solidFill>
            <a:round/>
          </a:ln>
        </p:spPr>
      </p:cxnSp>
      <p:pic>
        <p:nvPicPr>
          <p:cNvPr id="1433" name="Image 4" descr=""/>
          <p:cNvPicPr/>
          <p:nvPr/>
        </p:nvPicPr>
        <p:blipFill>
          <a:blip r:embed="rId2"/>
          <a:stretch/>
        </p:blipFill>
        <p:spPr>
          <a:xfrm>
            <a:off x="225720" y="1568880"/>
            <a:ext cx="2516400" cy="3052800"/>
          </a:xfrm>
          <a:prstGeom prst="rect">
            <a:avLst/>
          </a:prstGeom>
          <a:ln w="0">
            <a:noFill/>
          </a:ln>
        </p:spPr>
      </p:pic>
      <p:pic>
        <p:nvPicPr>
          <p:cNvPr id="1434" name="Image 6" descr=""/>
          <p:cNvPicPr/>
          <p:nvPr/>
        </p:nvPicPr>
        <p:blipFill>
          <a:blip r:embed="rId3"/>
          <a:stretch/>
        </p:blipFill>
        <p:spPr>
          <a:xfrm>
            <a:off x="3314520" y="1568880"/>
            <a:ext cx="2516400" cy="3052800"/>
          </a:xfrm>
          <a:prstGeom prst="rect">
            <a:avLst/>
          </a:prstGeom>
          <a:ln w="0">
            <a:noFill/>
          </a:ln>
        </p:spPr>
      </p:pic>
      <p:pic>
        <p:nvPicPr>
          <p:cNvPr id="1435" name="Image 8" descr=""/>
          <p:cNvPicPr/>
          <p:nvPr/>
        </p:nvPicPr>
        <p:blipFill>
          <a:blip r:embed="rId4"/>
          <a:stretch/>
        </p:blipFill>
        <p:spPr>
          <a:xfrm>
            <a:off x="6360120" y="1568880"/>
            <a:ext cx="2516400" cy="3052800"/>
          </a:xfrm>
          <a:prstGeom prst="rect">
            <a:avLst/>
          </a:prstGeom>
          <a:ln w="0">
            <a:noFill/>
          </a:ln>
        </p:spPr>
      </p:pic>
      <p:pic>
        <p:nvPicPr>
          <p:cNvPr id="1436" name="Image 10" descr=""/>
          <p:cNvPicPr/>
          <p:nvPr/>
        </p:nvPicPr>
        <p:blipFill>
          <a:blip r:embed="rId5"/>
          <a:stretch/>
        </p:blipFill>
        <p:spPr>
          <a:xfrm>
            <a:off x="9405360" y="1568880"/>
            <a:ext cx="2516400" cy="3052800"/>
          </a:xfrm>
          <a:prstGeom prst="rect">
            <a:avLst/>
          </a:prstGeom>
          <a:ln w="0">
            <a:noFill/>
          </a:ln>
        </p:spPr>
      </p:pic>
      <p:sp>
        <p:nvSpPr>
          <p:cNvPr id="1437" name="Google Shape;115;p5"/>
          <p:cNvSpPr/>
          <p:nvPr/>
        </p:nvSpPr>
        <p:spPr>
          <a:xfrm>
            <a:off x="478080" y="4724280"/>
            <a:ext cx="1955160" cy="3513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Image originale</a:t>
            </a:r>
            <a:endParaRPr b="0" lang="en-US" sz="2000" spc="-1" strike="noStrike">
              <a:solidFill>
                <a:srgbClr val="000000"/>
              </a:solidFill>
              <a:latin typeface="Calibri"/>
            </a:endParaRPr>
          </a:p>
        </p:txBody>
      </p:sp>
      <p:sp>
        <p:nvSpPr>
          <p:cNvPr id="1438" name="Google Shape;115;p5"/>
          <p:cNvSpPr/>
          <p:nvPr/>
        </p:nvSpPr>
        <p:spPr>
          <a:xfrm>
            <a:off x="3569760" y="4735440"/>
            <a:ext cx="1955160" cy="3513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Image déformée</a:t>
            </a:r>
            <a:endParaRPr b="0" lang="en-US" sz="2000" spc="-1" strike="noStrike">
              <a:solidFill>
                <a:srgbClr val="000000"/>
              </a:solidFill>
              <a:latin typeface="Calibri"/>
            </a:endParaRPr>
          </a:p>
        </p:txBody>
      </p:sp>
      <p:sp>
        <p:nvSpPr>
          <p:cNvPr id="1439" name="Google Shape;115;p5"/>
          <p:cNvSpPr/>
          <p:nvPr/>
        </p:nvSpPr>
        <p:spPr>
          <a:xfrm>
            <a:off x="6683040" y="4735440"/>
            <a:ext cx="1955160" cy="3513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Image restaurée</a:t>
            </a:r>
            <a:endParaRPr b="0" lang="en-US" sz="2000" spc="-1" strike="noStrike">
              <a:solidFill>
                <a:srgbClr val="000000"/>
              </a:solidFill>
              <a:latin typeface="Calibri"/>
            </a:endParaRPr>
          </a:p>
        </p:txBody>
      </p:sp>
      <p:sp>
        <p:nvSpPr>
          <p:cNvPr id="1440" name="Google Shape;115;p5"/>
          <p:cNvSpPr/>
          <p:nvPr/>
        </p:nvSpPr>
        <p:spPr>
          <a:xfrm>
            <a:off x="9763920" y="4735440"/>
            <a:ext cx="1955160" cy="35136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0" lang="fr-FR" sz="2000" spc="-1" strike="noStrike">
                <a:solidFill>
                  <a:schemeClr val="dk1"/>
                </a:solidFill>
                <a:latin typeface="Times New Roman"/>
                <a:ea typeface="Calibri"/>
              </a:rPr>
              <a:t>Erreur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442" name="Google Shape;118;p5" descr=""/>
          <p:cNvPicPr/>
          <p:nvPr/>
        </p:nvPicPr>
        <p:blipFill>
          <a:blip r:embed="rId1"/>
          <a:stretch/>
        </p:blipFill>
        <p:spPr>
          <a:xfrm>
            <a:off x="0" y="-118800"/>
            <a:ext cx="2198880" cy="1184400"/>
          </a:xfrm>
          <a:prstGeom prst="rect">
            <a:avLst/>
          </a:prstGeom>
          <a:ln w="0">
            <a:noFill/>
          </a:ln>
        </p:spPr>
      </p:pic>
      <p:sp>
        <p:nvSpPr>
          <p:cNvPr id="144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44" name="Google Shape;120;p5"/>
          <p:cNvCxnSpPr/>
          <p:nvPr/>
        </p:nvCxnSpPr>
        <p:spPr>
          <a:xfrm flipV="1">
            <a:off x="2271600" y="721800"/>
            <a:ext cx="9921240" cy="15120"/>
          </a:xfrm>
          <a:prstGeom prst="straightConnector1">
            <a:avLst/>
          </a:prstGeom>
          <a:ln w="28575">
            <a:solidFill>
              <a:srgbClr val="4f4e6b"/>
            </a:solidFill>
            <a:round/>
          </a:ln>
        </p:spPr>
      </p:cxnSp>
      <p:pic>
        <p:nvPicPr>
          <p:cNvPr id="1445" name="Image 4" descr=""/>
          <p:cNvPicPr/>
          <p:nvPr/>
        </p:nvPicPr>
        <p:blipFill>
          <a:blip r:embed="rId2"/>
          <a:stretch/>
        </p:blipFill>
        <p:spPr>
          <a:xfrm>
            <a:off x="1776960" y="1767240"/>
            <a:ext cx="8810280" cy="2445480"/>
          </a:xfrm>
          <a:prstGeom prst="rect">
            <a:avLst/>
          </a:prstGeom>
          <a:ln w="0">
            <a:noFill/>
          </a:ln>
        </p:spPr>
      </p:pic>
      <p:sp>
        <p:nvSpPr>
          <p:cNvPr id="1446" name="Google Shape;115;p5"/>
          <p:cNvSpPr/>
          <p:nvPr/>
        </p:nvSpPr>
        <p:spPr>
          <a:xfrm>
            <a:off x="1603800" y="422676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avec un flou de bougé horizontal (float)</a:t>
            </a:r>
            <a:endParaRPr b="0" lang="en-US" sz="1800" spc="-1" strike="noStrike">
              <a:solidFill>
                <a:srgbClr val="000000"/>
              </a:solidFill>
              <a:latin typeface="Calibri"/>
            </a:endParaRPr>
          </a:p>
        </p:txBody>
      </p:sp>
      <p:sp>
        <p:nvSpPr>
          <p:cNvPr id="1447" name="Google Shape;115;p5"/>
          <p:cNvSpPr/>
          <p:nvPr/>
        </p:nvSpPr>
        <p:spPr>
          <a:xfrm>
            <a:off x="4864680" y="4122720"/>
            <a:ext cx="2742120" cy="86940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Spectre de l'image flou : la</a:t>
            </a:r>
            <a:endParaRPr b="0" lang="en-US" sz="1800" spc="-1" strike="noStrike">
              <a:solidFill>
                <a:srgbClr val="000000"/>
              </a:solidFill>
              <a:latin typeface="Calibri"/>
            </a:endParaRPr>
          </a:p>
          <a:p>
            <a:pPr>
              <a:lnSpc>
                <a:spcPct val="100000"/>
              </a:lnSpc>
            </a:pPr>
            <a:r>
              <a:rPr b="0" lang="fr-FR" sz="1800" spc="-1" strike="noStrike">
                <a:solidFill>
                  <a:srgbClr val="000000"/>
                </a:solidFill>
                <a:latin typeface="Times New Roman"/>
                <a:ea typeface="Arial"/>
              </a:rPr>
              <a:t>distorsion convolutive est visible</a:t>
            </a:r>
            <a:endParaRPr b="0" lang="en-US" sz="1800" spc="-1" strike="noStrike">
              <a:solidFill>
                <a:srgbClr val="000000"/>
              </a:solidFill>
              <a:latin typeface="Calibri"/>
            </a:endParaRPr>
          </a:p>
        </p:txBody>
      </p:sp>
      <p:sp>
        <p:nvSpPr>
          <p:cNvPr id="1448" name="Google Shape;115;p5"/>
          <p:cNvSpPr/>
          <p:nvPr/>
        </p:nvSpPr>
        <p:spPr>
          <a:xfrm>
            <a:off x="8058960" y="423756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Filtrage inverse </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450" name="Google Shape;118;p5" descr=""/>
          <p:cNvPicPr/>
          <p:nvPr/>
        </p:nvPicPr>
        <p:blipFill>
          <a:blip r:embed="rId1"/>
          <a:stretch/>
        </p:blipFill>
        <p:spPr>
          <a:xfrm>
            <a:off x="0" y="-118800"/>
            <a:ext cx="2198880" cy="1184400"/>
          </a:xfrm>
          <a:prstGeom prst="rect">
            <a:avLst/>
          </a:prstGeom>
          <a:ln w="0">
            <a:noFill/>
          </a:ln>
        </p:spPr>
      </p:pic>
      <p:sp>
        <p:nvSpPr>
          <p:cNvPr id="145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52" name="Google Shape;120;p5"/>
          <p:cNvCxnSpPr/>
          <p:nvPr/>
        </p:nvCxnSpPr>
        <p:spPr>
          <a:xfrm flipV="1">
            <a:off x="2271600" y="721800"/>
            <a:ext cx="9921240" cy="15120"/>
          </a:xfrm>
          <a:prstGeom prst="straightConnector1">
            <a:avLst/>
          </a:prstGeom>
          <a:ln w="28575">
            <a:solidFill>
              <a:srgbClr val="4f4e6b"/>
            </a:solidFill>
            <a:round/>
          </a:ln>
        </p:spPr>
      </p:cxnSp>
      <p:pic>
        <p:nvPicPr>
          <p:cNvPr id="1453" name="Image 3" descr=""/>
          <p:cNvPicPr/>
          <p:nvPr/>
        </p:nvPicPr>
        <p:blipFill>
          <a:blip r:embed="rId2"/>
          <a:stretch/>
        </p:blipFill>
        <p:spPr>
          <a:xfrm>
            <a:off x="1483920" y="1733040"/>
            <a:ext cx="9335520" cy="2697840"/>
          </a:xfrm>
          <a:prstGeom prst="rect">
            <a:avLst/>
          </a:prstGeom>
          <a:ln w="0">
            <a:noFill/>
          </a:ln>
        </p:spPr>
      </p:pic>
      <p:sp>
        <p:nvSpPr>
          <p:cNvPr id="1454" name="Google Shape;115;p5"/>
          <p:cNvSpPr/>
          <p:nvPr/>
        </p:nvSpPr>
        <p:spPr>
          <a:xfrm>
            <a:off x="1429560" y="434628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avec un flou de bougé horizontal (byte)</a:t>
            </a:r>
            <a:endParaRPr b="0" lang="en-US" sz="1800" spc="-1" strike="noStrike">
              <a:solidFill>
                <a:srgbClr val="000000"/>
              </a:solidFill>
              <a:latin typeface="Calibri"/>
            </a:endParaRPr>
          </a:p>
        </p:txBody>
      </p:sp>
      <p:sp>
        <p:nvSpPr>
          <p:cNvPr id="1455" name="Google Shape;115;p5"/>
          <p:cNvSpPr/>
          <p:nvPr/>
        </p:nvSpPr>
        <p:spPr>
          <a:xfrm>
            <a:off x="4864680" y="435132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Spectre de l'image flou avec le bruit de quantification</a:t>
            </a:r>
            <a:endParaRPr b="0" lang="en-US" sz="1800" spc="-1" strike="noStrike">
              <a:solidFill>
                <a:srgbClr val="000000"/>
              </a:solidFill>
              <a:latin typeface="Calibri"/>
            </a:endParaRPr>
          </a:p>
        </p:txBody>
      </p:sp>
      <p:sp>
        <p:nvSpPr>
          <p:cNvPr id="1456" name="Google Shape;115;p5"/>
          <p:cNvSpPr/>
          <p:nvPr/>
        </p:nvSpPr>
        <p:spPr>
          <a:xfrm>
            <a:off x="8058960" y="436824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Filtrage inverse </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58" name="PlaceHolder 1"/>
          <p:cNvSpPr>
            <a:spLocks noGrp="1"/>
          </p:cNvSpPr>
          <p:nvPr>
            <p:ph type="title"/>
          </p:nvPr>
        </p:nvSpPr>
        <p:spPr>
          <a:xfrm>
            <a:off x="322920" y="688320"/>
            <a:ext cx="62946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III-2 Filtrage pseudo-inverse</a:t>
            </a:r>
            <a:endParaRPr b="0" lang="en-US" sz="3200" spc="-1" strike="noStrike">
              <a:solidFill>
                <a:srgbClr val="000000"/>
              </a:solidFill>
              <a:latin typeface="Calibri"/>
            </a:endParaRPr>
          </a:p>
        </p:txBody>
      </p:sp>
      <p:sp>
        <p:nvSpPr>
          <p:cNvPr id="1459"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a:t>
            </a:r>
            <a:r>
              <a:rPr b="0" lang="fr-FR" sz="2400" spc="-1" strike="noStrike">
                <a:solidFill>
                  <a:schemeClr val="accent1"/>
                </a:solidFill>
                <a:latin typeface="Times New Roman"/>
                <a:ea typeface="Calibri"/>
              </a:rPr>
              <a:t>filtres inverses </a:t>
            </a:r>
            <a:r>
              <a:rPr b="0" lang="fr-FR" sz="2400" spc="-1" strike="noStrike">
                <a:solidFill>
                  <a:schemeClr val="dk1"/>
                </a:solidFill>
                <a:latin typeface="Times New Roman"/>
                <a:ea typeface="Calibri"/>
              </a:rPr>
              <a:t>s’utilisent quand le type de dégradation qui se trouvera à la sortie du système d’acquisition et d’affichage d’image est connu. En pratique ils sont difficiles à construire, parce qu’ils sont instables.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n’est pas toujours inversibles: cas où </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En pratique, on définit un </a:t>
            </a:r>
            <a:r>
              <a:rPr b="0" lang="fr-FR" sz="2400" spc="-1" strike="noStrike">
                <a:solidFill>
                  <a:schemeClr val="accent1"/>
                </a:solidFill>
                <a:latin typeface="Times New Roman"/>
                <a:ea typeface="Calibri"/>
              </a:rPr>
              <a:t>filtre pseudo-inverse </a:t>
            </a:r>
            <a:r>
              <a:rPr b="0" lang="fr-FR" sz="2400" spc="-1" strike="noStrike">
                <a:solidFill>
                  <a:schemeClr val="dk1"/>
                </a:solidFill>
                <a:latin typeface="Times New Roman"/>
                <a:ea typeface="Calibri"/>
              </a:rPr>
              <a:t>comme: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p:txBody>
      </p:sp>
      <p:pic>
        <p:nvPicPr>
          <p:cNvPr id="1460" name="Google Shape;118;p5" descr=""/>
          <p:cNvPicPr/>
          <p:nvPr/>
        </p:nvPicPr>
        <p:blipFill>
          <a:blip r:embed="rId1"/>
          <a:stretch/>
        </p:blipFill>
        <p:spPr>
          <a:xfrm>
            <a:off x="0" y="-118800"/>
            <a:ext cx="2198880" cy="1184400"/>
          </a:xfrm>
          <a:prstGeom prst="rect">
            <a:avLst/>
          </a:prstGeom>
          <a:ln w="0">
            <a:noFill/>
          </a:ln>
        </p:spPr>
      </p:pic>
      <p:sp>
        <p:nvSpPr>
          <p:cNvPr id="146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6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464" name="Google Shape;118;p5" descr=""/>
          <p:cNvPicPr/>
          <p:nvPr/>
        </p:nvPicPr>
        <p:blipFill>
          <a:blip r:embed="rId1"/>
          <a:stretch/>
        </p:blipFill>
        <p:spPr>
          <a:xfrm>
            <a:off x="0" y="-118800"/>
            <a:ext cx="2198880" cy="1184400"/>
          </a:xfrm>
          <a:prstGeom prst="rect">
            <a:avLst/>
          </a:prstGeom>
          <a:ln w="0">
            <a:noFill/>
          </a:ln>
        </p:spPr>
      </p:pic>
      <p:sp>
        <p:nvSpPr>
          <p:cNvPr id="146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66" name="Google Shape;120;p5"/>
          <p:cNvCxnSpPr/>
          <p:nvPr/>
        </p:nvCxnSpPr>
        <p:spPr>
          <a:xfrm flipV="1">
            <a:off x="2271600" y="721800"/>
            <a:ext cx="9921240" cy="15120"/>
          </a:xfrm>
          <a:prstGeom prst="straightConnector1">
            <a:avLst/>
          </a:prstGeom>
          <a:ln w="28575">
            <a:solidFill>
              <a:srgbClr val="4f4e6b"/>
            </a:solidFill>
            <a:round/>
          </a:ln>
        </p:spPr>
      </p:cxnSp>
      <p:pic>
        <p:nvPicPr>
          <p:cNvPr id="1467" name="Image 4" descr=""/>
          <p:cNvPicPr/>
          <p:nvPr/>
        </p:nvPicPr>
        <p:blipFill>
          <a:blip r:embed="rId2"/>
          <a:stretch/>
        </p:blipFill>
        <p:spPr>
          <a:xfrm>
            <a:off x="1307880" y="1763640"/>
            <a:ext cx="9158040" cy="2553120"/>
          </a:xfrm>
          <a:prstGeom prst="rect">
            <a:avLst/>
          </a:prstGeom>
          <a:ln w="0">
            <a:noFill/>
          </a:ln>
        </p:spPr>
      </p:pic>
      <p:sp>
        <p:nvSpPr>
          <p:cNvPr id="1468" name="Google Shape;115;p5"/>
          <p:cNvSpPr/>
          <p:nvPr/>
        </p:nvSpPr>
        <p:spPr>
          <a:xfrm>
            <a:off x="1309680" y="434628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avec un flou de bougé</a:t>
            </a:r>
            <a:endParaRPr b="0" lang="en-US" sz="1800" spc="-1" strike="noStrike">
              <a:solidFill>
                <a:srgbClr val="000000"/>
              </a:solidFill>
              <a:latin typeface="Calibri"/>
            </a:endParaRPr>
          </a:p>
          <a:p>
            <a:pPr>
              <a:lnSpc>
                <a:spcPct val="100000"/>
              </a:lnSpc>
            </a:pPr>
            <a:r>
              <a:rPr b="0" lang="fr-FR" sz="1800" spc="-1" strike="noStrike">
                <a:solidFill>
                  <a:srgbClr val="000000"/>
                </a:solidFill>
                <a:latin typeface="Times New Roman"/>
                <a:ea typeface="Arial"/>
              </a:rPr>
              <a:t>horizontal (float)</a:t>
            </a:r>
            <a:endParaRPr b="0" lang="en-US" sz="1800" spc="-1" strike="noStrike">
              <a:solidFill>
                <a:srgbClr val="000000"/>
              </a:solidFill>
              <a:latin typeface="Calibri"/>
            </a:endParaRPr>
          </a:p>
        </p:txBody>
      </p:sp>
      <p:sp>
        <p:nvSpPr>
          <p:cNvPr id="1469" name="Google Shape;115;p5"/>
          <p:cNvSpPr/>
          <p:nvPr/>
        </p:nvSpPr>
        <p:spPr>
          <a:xfrm>
            <a:off x="4510080" y="4346280"/>
            <a:ext cx="2742120" cy="86940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Spectre de l'image flou : la</a:t>
            </a:r>
            <a:endParaRPr b="0" lang="en-US" sz="1800" spc="-1" strike="noStrike">
              <a:solidFill>
                <a:srgbClr val="000000"/>
              </a:solidFill>
              <a:latin typeface="Calibri"/>
            </a:endParaRPr>
          </a:p>
          <a:p>
            <a:pPr>
              <a:lnSpc>
                <a:spcPct val="100000"/>
              </a:lnSpc>
            </a:pPr>
            <a:r>
              <a:rPr b="0" lang="fr-FR" sz="1800" spc="-1" strike="noStrike">
                <a:solidFill>
                  <a:srgbClr val="000000"/>
                </a:solidFill>
                <a:latin typeface="Times New Roman"/>
                <a:ea typeface="Arial"/>
              </a:rPr>
              <a:t>distorsion convolutive est visible</a:t>
            </a:r>
            <a:endParaRPr b="0" lang="en-US" sz="1800" spc="-1" strike="noStrike">
              <a:solidFill>
                <a:srgbClr val="000000"/>
              </a:solidFill>
              <a:latin typeface="Calibri"/>
            </a:endParaRPr>
          </a:p>
        </p:txBody>
      </p:sp>
      <p:sp>
        <p:nvSpPr>
          <p:cNvPr id="1470" name="Google Shape;115;p5"/>
          <p:cNvSpPr/>
          <p:nvPr/>
        </p:nvSpPr>
        <p:spPr>
          <a:xfrm>
            <a:off x="7939080" y="434628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Filtrage inverse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472" name="Google Shape;118;p5" descr=""/>
          <p:cNvPicPr/>
          <p:nvPr/>
        </p:nvPicPr>
        <p:blipFill>
          <a:blip r:embed="rId1"/>
          <a:stretch/>
        </p:blipFill>
        <p:spPr>
          <a:xfrm>
            <a:off x="0" y="-118800"/>
            <a:ext cx="2198880" cy="1184400"/>
          </a:xfrm>
          <a:prstGeom prst="rect">
            <a:avLst/>
          </a:prstGeom>
          <a:ln w="0">
            <a:noFill/>
          </a:ln>
        </p:spPr>
      </p:pic>
      <p:sp>
        <p:nvSpPr>
          <p:cNvPr id="147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74" name="Google Shape;120;p5"/>
          <p:cNvCxnSpPr/>
          <p:nvPr/>
        </p:nvCxnSpPr>
        <p:spPr>
          <a:xfrm flipV="1">
            <a:off x="2271600" y="721800"/>
            <a:ext cx="9921240" cy="15120"/>
          </a:xfrm>
          <a:prstGeom prst="straightConnector1">
            <a:avLst/>
          </a:prstGeom>
          <a:ln w="28575">
            <a:solidFill>
              <a:srgbClr val="4f4e6b"/>
            </a:solidFill>
            <a:round/>
          </a:ln>
        </p:spPr>
      </p:cxnSp>
      <p:pic>
        <p:nvPicPr>
          <p:cNvPr id="1475" name="Image 4" descr=""/>
          <p:cNvPicPr/>
          <p:nvPr/>
        </p:nvPicPr>
        <p:blipFill>
          <a:blip r:embed="rId2"/>
          <a:stretch/>
        </p:blipFill>
        <p:spPr>
          <a:xfrm>
            <a:off x="1588680" y="1674000"/>
            <a:ext cx="9874080" cy="2692080"/>
          </a:xfrm>
          <a:prstGeom prst="rect">
            <a:avLst/>
          </a:prstGeom>
          <a:ln w="0">
            <a:noFill/>
          </a:ln>
        </p:spPr>
      </p:pic>
      <p:sp>
        <p:nvSpPr>
          <p:cNvPr id="1476" name="Google Shape;115;p5"/>
          <p:cNvSpPr/>
          <p:nvPr/>
        </p:nvSpPr>
        <p:spPr>
          <a:xfrm>
            <a:off x="1603800" y="434628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avec un flou de bougé</a:t>
            </a:r>
            <a:endParaRPr b="0" lang="en-US" sz="1800" spc="-1" strike="noStrike">
              <a:solidFill>
                <a:srgbClr val="000000"/>
              </a:solidFill>
              <a:latin typeface="Calibri"/>
            </a:endParaRPr>
          </a:p>
          <a:p>
            <a:pPr>
              <a:lnSpc>
                <a:spcPct val="100000"/>
              </a:lnSpc>
            </a:pPr>
            <a:r>
              <a:rPr b="0" lang="fr-FR" sz="1800" spc="-1" strike="noStrike">
                <a:solidFill>
                  <a:srgbClr val="000000"/>
                </a:solidFill>
                <a:latin typeface="Times New Roman"/>
                <a:ea typeface="Arial"/>
              </a:rPr>
              <a:t>horizontal (byte)</a:t>
            </a:r>
            <a:endParaRPr b="0" lang="en-US" sz="1800" spc="-1" strike="noStrike">
              <a:solidFill>
                <a:srgbClr val="000000"/>
              </a:solidFill>
              <a:latin typeface="Calibri"/>
            </a:endParaRPr>
          </a:p>
        </p:txBody>
      </p:sp>
      <p:sp>
        <p:nvSpPr>
          <p:cNvPr id="1477" name="Google Shape;115;p5"/>
          <p:cNvSpPr/>
          <p:nvPr/>
        </p:nvSpPr>
        <p:spPr>
          <a:xfrm>
            <a:off x="5152320" y="4346280"/>
            <a:ext cx="27421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Spectre de l'image flou avec le bruit de quantification</a:t>
            </a:r>
            <a:endParaRPr b="0" lang="en-US" sz="1800" spc="-1" strike="noStrike">
              <a:solidFill>
                <a:srgbClr val="000000"/>
              </a:solidFill>
              <a:latin typeface="Calibri"/>
            </a:endParaRPr>
          </a:p>
        </p:txBody>
      </p:sp>
      <p:sp>
        <p:nvSpPr>
          <p:cNvPr id="1478" name="Google Shape;115;p5"/>
          <p:cNvSpPr/>
          <p:nvPr/>
        </p:nvSpPr>
        <p:spPr>
          <a:xfrm>
            <a:off x="8777520" y="434628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Filtrage pseudo-inverse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80" name="PlaceHolder 1"/>
          <p:cNvSpPr>
            <a:spLocks noGrp="1"/>
          </p:cNvSpPr>
          <p:nvPr>
            <p:ph type="title"/>
          </p:nvPr>
        </p:nvSpPr>
        <p:spPr>
          <a:xfrm>
            <a:off x="322920" y="688320"/>
            <a:ext cx="58698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III-3 Filtrage de Wiener</a:t>
            </a:r>
            <a:endParaRPr b="0" lang="en-US" sz="3200" spc="-1" strike="noStrike">
              <a:solidFill>
                <a:srgbClr val="000000"/>
              </a:solidFill>
              <a:latin typeface="Calibri"/>
            </a:endParaRPr>
          </a:p>
        </p:txBody>
      </p:sp>
      <p:sp>
        <p:nvSpPr>
          <p:cNvPr id="1481" name="Google Shape;115;p5"/>
          <p:cNvSpPr/>
          <p:nvPr/>
        </p:nvSpPr>
        <p:spPr>
          <a:xfrm>
            <a:off x="163440" y="177156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problème principal des filtres inverses est leur sensibilité au bruit. Le filtrage de Wiener peut s’employer pour effectuer la restauration de ce type d’image.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S’il existe une image  contaminée par un bruit additif  avec une moyenne zéro et qui produit une image observée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D’ou:  est un signal aléatoire stationnaire bidimensionnel avec une moyenne nulle. </a:t>
            </a:r>
            <a:endParaRPr b="0" lang="en-US" sz="2400" spc="-1" strike="noStrike">
              <a:solidFill>
                <a:srgbClr val="000000"/>
              </a:solidFill>
              <a:latin typeface="Calibri"/>
            </a:endParaRPr>
          </a:p>
        </p:txBody>
      </p:sp>
      <p:pic>
        <p:nvPicPr>
          <p:cNvPr id="1482" name="Google Shape;118;p5" descr=""/>
          <p:cNvPicPr/>
          <p:nvPr/>
        </p:nvPicPr>
        <p:blipFill>
          <a:blip r:embed="rId1"/>
          <a:stretch/>
        </p:blipFill>
        <p:spPr>
          <a:xfrm>
            <a:off x="0" y="-118800"/>
            <a:ext cx="2198880" cy="1184400"/>
          </a:xfrm>
          <a:prstGeom prst="rect">
            <a:avLst/>
          </a:prstGeom>
          <a:ln w="0">
            <a:noFill/>
          </a:ln>
        </p:spPr>
      </p:pic>
      <p:sp>
        <p:nvSpPr>
          <p:cNvPr id="148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8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86" name="Google Shape;115;p5"/>
          <p:cNvSpPr/>
          <p:nvPr/>
        </p:nvSpPr>
        <p:spPr>
          <a:xfrm>
            <a:off x="163440" y="1074960"/>
            <a:ext cx="119188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veut estimer la valeur de l’image bruitée qu’on observe, en utilisant un filtre linéaire qui a une réponse impulsionnelle telle que l’erreur quadratique moyenne soit minimisée: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filtre qui remplit ces conditions est:</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1487" name="Google Shape;118;p5" descr=""/>
          <p:cNvPicPr/>
          <p:nvPr/>
        </p:nvPicPr>
        <p:blipFill>
          <a:blip r:embed="rId1"/>
          <a:stretch/>
        </p:blipFill>
        <p:spPr>
          <a:xfrm>
            <a:off x="0" y="-118800"/>
            <a:ext cx="2198880" cy="1184400"/>
          </a:xfrm>
          <a:prstGeom prst="rect">
            <a:avLst/>
          </a:prstGeom>
          <a:ln w="0">
            <a:noFill/>
          </a:ln>
        </p:spPr>
      </p:pic>
      <p:sp>
        <p:nvSpPr>
          <p:cNvPr id="148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8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91" name="Google Shape;115;p5"/>
          <p:cNvSpPr/>
          <p:nvPr/>
        </p:nvSpPr>
        <p:spPr>
          <a:xfrm>
            <a:off x="163440" y="1031400"/>
            <a:ext cx="1191888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Où  et  représentent l’</a:t>
            </a:r>
            <a:r>
              <a:rPr b="0" lang="fr-FR" sz="2400" spc="-1" strike="noStrike">
                <a:solidFill>
                  <a:schemeClr val="accent1"/>
                </a:solidFill>
                <a:latin typeface="Times New Roman"/>
                <a:ea typeface="Calibri"/>
              </a:rPr>
              <a:t>autocorrélation</a:t>
            </a:r>
            <a:r>
              <a:rPr b="0" lang="fr-FR" sz="2400" spc="-1" strike="noStrike">
                <a:solidFill>
                  <a:schemeClr val="dk1"/>
                </a:solidFill>
                <a:latin typeface="Times New Roman"/>
                <a:ea typeface="Calibri"/>
              </a:rPr>
              <a:t> et la </a:t>
            </a:r>
            <a:r>
              <a:rPr b="0" lang="fr-FR" sz="2400" spc="-1" strike="noStrike">
                <a:solidFill>
                  <a:schemeClr val="accent1"/>
                </a:solidFill>
                <a:latin typeface="Times New Roman"/>
                <a:ea typeface="Calibri"/>
              </a:rPr>
              <a:t>corrélation croisée </a:t>
            </a:r>
            <a:r>
              <a:rPr b="0" lang="fr-FR" sz="2400" spc="-1" strike="noStrike">
                <a:solidFill>
                  <a:schemeClr val="dk1"/>
                </a:solidFill>
                <a:latin typeface="Times New Roman"/>
                <a:ea typeface="Calibri"/>
              </a:rPr>
              <a:t>respectivement: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285840" indent="-285840" algn="just">
              <a:lnSpc>
                <a:spcPct val="150000"/>
              </a:lnSpc>
              <a:buClr>
                <a:srgbClr val="000000"/>
              </a:buClr>
              <a:buFont typeface="Arial"/>
              <a:buChar char="•"/>
            </a:pPr>
            <a:r>
              <a:rPr b="0" lang="fr-FR" sz="2400" spc="-1" strike="noStrike">
                <a:solidFill>
                  <a:srgbClr val="000000"/>
                </a:solidFill>
                <a:latin typeface="Times New Roman"/>
                <a:ea typeface="Arial"/>
              </a:rPr>
              <a:t>En appliquant la transformée de Fourier (TDF) au filtre, on en obtient la fonction de transfert :</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r>
              <a:rPr b="0" lang="fr-FR" sz="2400" spc="-1" strike="noStrike">
                <a:solidFill>
                  <a:schemeClr val="dk1"/>
                </a:solidFill>
                <a:latin typeface="Times New Roman"/>
                <a:ea typeface="Calibri"/>
              </a:rPr>
              <a:t>Où  et  sont le spectre croisé entre  et  et le spectre de  respectivement , c-à-d les TDF de  et . </a:t>
            </a:r>
            <a:endParaRPr b="0" lang="en-US" sz="2400" spc="-1" strike="noStrike">
              <a:solidFill>
                <a:srgbClr val="000000"/>
              </a:solidFill>
              <a:latin typeface="Calibri"/>
            </a:endParaRPr>
          </a:p>
        </p:txBody>
      </p:sp>
      <p:pic>
        <p:nvPicPr>
          <p:cNvPr id="1492" name="Google Shape;118;p5" descr=""/>
          <p:cNvPicPr/>
          <p:nvPr/>
        </p:nvPicPr>
        <p:blipFill>
          <a:blip r:embed="rId1"/>
          <a:stretch/>
        </p:blipFill>
        <p:spPr>
          <a:xfrm>
            <a:off x="0" y="-118800"/>
            <a:ext cx="2198880" cy="1184400"/>
          </a:xfrm>
          <a:prstGeom prst="rect">
            <a:avLst/>
          </a:prstGeom>
          <a:ln w="0">
            <a:noFill/>
          </a:ln>
        </p:spPr>
      </p:pic>
      <p:sp>
        <p:nvSpPr>
          <p:cNvPr id="149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9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496" name="Google Shape;115;p5"/>
          <p:cNvSpPr/>
          <p:nvPr/>
        </p:nvSpPr>
        <p:spPr>
          <a:xfrm>
            <a:off x="163440" y="1695600"/>
            <a:ext cx="1191888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filtre est connu comme le filtre de Wiener non causal.</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Si le signal, et le bruit ne sont pas corrélés, la fonction de transfert du filtre est:</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1497" name="Google Shape;118;p5" descr=""/>
          <p:cNvPicPr/>
          <p:nvPr/>
        </p:nvPicPr>
        <p:blipFill>
          <a:blip r:embed="rId1"/>
          <a:stretch/>
        </p:blipFill>
        <p:spPr>
          <a:xfrm>
            <a:off x="0" y="-118800"/>
            <a:ext cx="2198880" cy="1184400"/>
          </a:xfrm>
          <a:prstGeom prst="rect">
            <a:avLst/>
          </a:prstGeom>
          <a:ln w="0">
            <a:noFill/>
          </a:ln>
        </p:spPr>
      </p:pic>
      <p:sp>
        <p:nvSpPr>
          <p:cNvPr id="149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49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6" name="Google Shape;115;p5"/>
          <p:cNvSpPr/>
          <p:nvPr/>
        </p:nvSpPr>
        <p:spPr>
          <a:xfrm>
            <a:off x="113760" y="983160"/>
            <a:ext cx="1194660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signal  obtenu  est  caractérisé  par  sa  </a:t>
            </a:r>
            <a:r>
              <a:rPr b="0" lang="fr-FR" sz="2400" spc="-1" strike="noStrike">
                <a:solidFill>
                  <a:schemeClr val="accent1"/>
                </a:solidFill>
                <a:latin typeface="Times New Roman"/>
                <a:ea typeface="Arial"/>
              </a:rPr>
              <a:t>dimension  et  sa  nature</a:t>
            </a:r>
            <a:r>
              <a:rPr b="0" lang="fr-FR" sz="2400" spc="-1" strike="noStrike">
                <a:solidFill>
                  <a:srgbClr val="000000"/>
                </a:solidFill>
                <a:latin typeface="Times New Roman"/>
                <a:ea typeface="Arial"/>
              </a:rPr>
              <a:t>.  Un  signal  de  dimension  1  (on  dit  </a:t>
            </a:r>
            <a:r>
              <a:rPr b="0" lang="fr-FR" sz="2400" spc="-1" strike="noStrike">
                <a:solidFill>
                  <a:schemeClr val="accent1"/>
                </a:solidFill>
                <a:latin typeface="Times New Roman"/>
                <a:ea typeface="Arial"/>
              </a:rPr>
              <a:t>1D</a:t>
            </a:r>
            <a:r>
              <a:rPr b="0" lang="fr-FR" sz="2400" spc="-1" strike="noStrike">
                <a:solidFill>
                  <a:srgbClr val="000000"/>
                </a:solidFill>
                <a:latin typeface="Times New Roman"/>
                <a:ea typeface="Arial"/>
              </a:rPr>
              <a:t>)  correspond  à  une  </a:t>
            </a:r>
            <a:r>
              <a:rPr b="0" lang="fr-FR" sz="2400" spc="-1" strike="noStrike">
                <a:solidFill>
                  <a:schemeClr val="accent1"/>
                </a:solidFill>
                <a:latin typeface="Times New Roman"/>
                <a:ea typeface="Arial"/>
              </a:rPr>
              <a:t>image  linéique</a:t>
            </a:r>
            <a:r>
              <a:rPr b="0" lang="fr-FR" sz="2400" spc="-1" strike="noStrike">
                <a:solidFill>
                  <a:srgbClr val="000000"/>
                </a:solidFill>
                <a:latin typeface="Times New Roman"/>
                <a:ea typeface="Arial"/>
              </a:rPr>
              <a:t>.  C’est  le type de signal que l’on a l’habitude de voir sur un oscilloscope par exemple.</a:t>
            </a:r>
            <a:endParaRPr b="0" lang="en-US" sz="2400" spc="-1" strike="noStrike">
              <a:solidFill>
                <a:srgbClr val="000000"/>
              </a:solidFill>
              <a:latin typeface="Calibri"/>
            </a:endParaRPr>
          </a:p>
        </p:txBody>
      </p:sp>
      <p:pic>
        <p:nvPicPr>
          <p:cNvPr id="207" name="Google Shape;118;p5" descr=""/>
          <p:cNvPicPr/>
          <p:nvPr/>
        </p:nvPicPr>
        <p:blipFill>
          <a:blip r:embed="rId1"/>
          <a:stretch/>
        </p:blipFill>
        <p:spPr>
          <a:xfrm>
            <a:off x="0" y="-118800"/>
            <a:ext cx="2198880" cy="1184400"/>
          </a:xfrm>
          <a:prstGeom prst="rect">
            <a:avLst/>
          </a:prstGeom>
          <a:ln w="0">
            <a:noFill/>
          </a:ln>
        </p:spPr>
      </p:pic>
      <p:sp>
        <p:nvSpPr>
          <p:cNvPr id="20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09" name="Google Shape;120;p5"/>
          <p:cNvCxnSpPr/>
          <p:nvPr/>
        </p:nvCxnSpPr>
        <p:spPr>
          <a:xfrm flipV="1">
            <a:off x="2271600" y="721800"/>
            <a:ext cx="9921240" cy="15120"/>
          </a:xfrm>
          <a:prstGeom prst="straightConnector1">
            <a:avLst/>
          </a:prstGeom>
          <a:ln w="28575">
            <a:solidFill>
              <a:srgbClr val="4f4e6b"/>
            </a:solidFill>
            <a:round/>
          </a:ln>
        </p:spPr>
      </p:cxnSp>
      <p:pic>
        <p:nvPicPr>
          <p:cNvPr id="210" name="Image 2" descr="Une image contenant capture d’écran, Logiciel multimédia, Logiciel de graphisme, logiciel&#10;&#10;Description générée automatiquement"/>
          <p:cNvPicPr/>
          <p:nvPr/>
        </p:nvPicPr>
        <p:blipFill>
          <a:blip r:embed="rId2"/>
          <a:stretch/>
        </p:blipFill>
        <p:spPr>
          <a:xfrm>
            <a:off x="2934720" y="3429000"/>
            <a:ext cx="5363640" cy="2426040"/>
          </a:xfrm>
          <a:prstGeom prst="rect">
            <a:avLst/>
          </a:prstGeom>
          <a:ln w="0">
            <a:noFill/>
          </a:ln>
        </p:spPr>
      </p:pic>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01"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Remarques:</a:t>
            </a:r>
            <a:endParaRPr b="0" lang="en-US" sz="3200" spc="-1" strike="noStrike">
              <a:solidFill>
                <a:srgbClr val="000000"/>
              </a:solidFill>
              <a:latin typeface="Calibri"/>
            </a:endParaRPr>
          </a:p>
        </p:txBody>
      </p:sp>
      <p:sp>
        <p:nvSpPr>
          <p:cNvPr id="1502" name="Google Shape;115;p5"/>
          <p:cNvSpPr/>
          <p:nvPr/>
        </p:nvSpPr>
        <p:spPr>
          <a:xfrm>
            <a:off x="163440" y="1771560"/>
            <a:ext cx="1191888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chemeClr val="dk1"/>
                </a:solidFill>
                <a:latin typeface="Times New Roman"/>
                <a:ea typeface="Arial"/>
              </a:rPr>
              <a:t>Le filtrage de </a:t>
            </a:r>
            <a:r>
              <a:rPr b="0" lang="fr-FR" sz="2400" spc="-1" strike="noStrike">
                <a:solidFill>
                  <a:schemeClr val="accent1"/>
                </a:solidFill>
                <a:latin typeface="Times New Roman"/>
                <a:ea typeface="Arial"/>
              </a:rPr>
              <a:t>Wiener</a:t>
            </a:r>
            <a:r>
              <a:rPr b="0" lang="fr-FR" sz="2400" spc="-1" strike="noStrike">
                <a:solidFill>
                  <a:schemeClr val="dk1"/>
                </a:solidFill>
                <a:latin typeface="Times New Roman"/>
                <a:ea typeface="Arial"/>
              </a:rPr>
              <a:t> est employé fréquemment pour </a:t>
            </a:r>
            <a:r>
              <a:rPr b="0" lang="fr-FR" sz="2400" spc="-1" strike="noStrike">
                <a:solidFill>
                  <a:schemeClr val="accent1"/>
                </a:solidFill>
                <a:latin typeface="Times New Roman"/>
                <a:ea typeface="Arial"/>
              </a:rPr>
              <a:t>éliminer du bruit additif</a:t>
            </a:r>
            <a:r>
              <a:rPr b="0" lang="fr-FR" sz="2400" spc="-1" strike="noStrike">
                <a:solidFill>
                  <a:schemeClr val="dk1"/>
                </a:solidFill>
                <a:latin typeface="Times New Roman"/>
                <a:ea typeface="Arial"/>
              </a:rPr>
              <a:t>.</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Arial"/>
              </a:rPr>
              <a:t>• </a:t>
            </a:r>
            <a:r>
              <a:rPr b="0" lang="fr-FR" sz="2400" spc="-1" strike="noStrike">
                <a:solidFill>
                  <a:schemeClr val="dk1"/>
                </a:solidFill>
                <a:latin typeface="Times New Roman"/>
                <a:ea typeface="Arial"/>
              </a:rPr>
              <a:t>Lorsque le spectre du signal  est beaucoup </a:t>
            </a:r>
            <a:r>
              <a:rPr b="0" lang="fr-FR" sz="2400" spc="-1" strike="noStrike">
                <a:solidFill>
                  <a:schemeClr val="accent1"/>
                </a:solidFill>
                <a:latin typeface="Times New Roman"/>
                <a:ea typeface="Arial"/>
              </a:rPr>
              <a:t>plus intense </a:t>
            </a:r>
            <a:r>
              <a:rPr b="0" lang="fr-FR" sz="2400" spc="-1" strike="noStrike">
                <a:solidFill>
                  <a:schemeClr val="dk1"/>
                </a:solidFill>
                <a:latin typeface="Times New Roman"/>
                <a:ea typeface="Arial"/>
              </a:rPr>
              <a:t>que celui du bruit, , la fonction de transfert se </a:t>
            </a:r>
            <a:r>
              <a:rPr b="0" lang="fr-FR" sz="2400" spc="-1" strike="noStrike">
                <a:solidFill>
                  <a:schemeClr val="accent1"/>
                </a:solidFill>
                <a:latin typeface="Times New Roman"/>
                <a:ea typeface="Arial"/>
              </a:rPr>
              <a:t>rapproche</a:t>
            </a:r>
            <a:r>
              <a:rPr b="0" lang="fr-FR" sz="2400" spc="-1" strike="noStrike">
                <a:solidFill>
                  <a:schemeClr val="dk1"/>
                </a:solidFill>
                <a:latin typeface="Times New Roman"/>
                <a:ea typeface="Arial"/>
              </a:rPr>
              <a:t> de .</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Arial"/>
              </a:rPr>
              <a:t>• </a:t>
            </a:r>
            <a:r>
              <a:rPr b="0" lang="fr-FR" sz="2400" spc="-1" strike="noStrike">
                <a:solidFill>
                  <a:schemeClr val="dk1"/>
                </a:solidFill>
                <a:latin typeface="Times New Roman"/>
                <a:ea typeface="Arial"/>
              </a:rPr>
              <a:t>Dans le cas où , la fonction de transfert se rapproche de , et de cette façon les composantes fréquentielles s’atténuent proportionnellement </a:t>
            </a:r>
            <a:r>
              <a:rPr b="0" lang="fr-FR" sz="2400" spc="-1" strike="noStrike">
                <a:solidFill>
                  <a:schemeClr val="accent1"/>
                </a:solidFill>
                <a:latin typeface="Times New Roman"/>
                <a:ea typeface="Arial"/>
              </a:rPr>
              <a:t>au rapport signal/bruit </a:t>
            </a:r>
            <a:r>
              <a:rPr b="0" lang="fr-FR" sz="2400" spc="-1" strike="noStrike">
                <a:solidFill>
                  <a:schemeClr val="dk1"/>
                </a:solidFill>
                <a:latin typeface="Times New Roman"/>
                <a:ea typeface="Arial"/>
              </a:rPr>
              <a:t>(SNR).</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Arial"/>
              </a:rPr>
              <a:t>• </a:t>
            </a:r>
            <a:r>
              <a:rPr b="0" lang="fr-FR" sz="2400" spc="-1" strike="noStrike">
                <a:solidFill>
                  <a:schemeClr val="dk1"/>
                </a:solidFill>
                <a:latin typeface="Times New Roman"/>
                <a:ea typeface="Arial"/>
              </a:rPr>
              <a:t>En général le rapport signal/bruit est </a:t>
            </a:r>
            <a:r>
              <a:rPr b="0" lang="fr-FR" sz="2400" spc="-1" strike="noStrike">
                <a:solidFill>
                  <a:schemeClr val="accent1"/>
                </a:solidFill>
                <a:latin typeface="Times New Roman"/>
                <a:ea typeface="Arial"/>
              </a:rPr>
              <a:t>haut</a:t>
            </a:r>
            <a:r>
              <a:rPr b="0" lang="fr-FR" sz="2400" spc="-1" strike="noStrike">
                <a:solidFill>
                  <a:schemeClr val="dk1"/>
                </a:solidFill>
                <a:latin typeface="Times New Roman"/>
                <a:ea typeface="Arial"/>
              </a:rPr>
              <a:t> pour les fréquences spatiales </a:t>
            </a:r>
            <a:r>
              <a:rPr b="0" lang="fr-FR" sz="2400" spc="-1" strike="noStrike">
                <a:solidFill>
                  <a:schemeClr val="accent1"/>
                </a:solidFill>
                <a:latin typeface="Times New Roman"/>
                <a:ea typeface="Arial"/>
              </a:rPr>
              <a:t>basses</a:t>
            </a:r>
            <a:r>
              <a:rPr b="0" lang="fr-FR" sz="2400" spc="-1" strike="noStrike">
                <a:solidFill>
                  <a:schemeClr val="dk1"/>
                </a:solidFill>
                <a:latin typeface="Times New Roman"/>
                <a:ea typeface="Arial"/>
              </a:rPr>
              <a:t>, et de cette manière ce filtre se comporte comme un </a:t>
            </a:r>
            <a:r>
              <a:rPr b="0" lang="fr-FR" sz="2400" spc="-1" strike="noStrike">
                <a:solidFill>
                  <a:schemeClr val="accent1"/>
                </a:solidFill>
                <a:latin typeface="Times New Roman"/>
                <a:ea typeface="Arial"/>
              </a:rPr>
              <a:t>filtre passe bas</a:t>
            </a:r>
            <a:r>
              <a:rPr b="0" lang="fr-FR" sz="2400" spc="-1" strike="noStrike">
                <a:solidFill>
                  <a:schemeClr val="dk1"/>
                </a:solidFill>
                <a:latin typeface="Times New Roman"/>
                <a:ea typeface="Arial"/>
              </a:rPr>
              <a:t>.</a:t>
            </a:r>
            <a:endParaRPr b="0" lang="en-US" sz="2400" spc="-1" strike="noStrike">
              <a:solidFill>
                <a:srgbClr val="000000"/>
              </a:solidFill>
              <a:latin typeface="Calibri"/>
            </a:endParaRPr>
          </a:p>
        </p:txBody>
      </p:sp>
      <p:pic>
        <p:nvPicPr>
          <p:cNvPr id="1503" name="Google Shape;118;p5" descr=""/>
          <p:cNvPicPr/>
          <p:nvPr/>
        </p:nvPicPr>
        <p:blipFill>
          <a:blip r:embed="rId1"/>
          <a:stretch/>
        </p:blipFill>
        <p:spPr>
          <a:xfrm>
            <a:off x="0" y="-118800"/>
            <a:ext cx="2198880" cy="1184400"/>
          </a:xfrm>
          <a:prstGeom prst="rect">
            <a:avLst/>
          </a:prstGeom>
          <a:ln w="0">
            <a:noFill/>
          </a:ln>
        </p:spPr>
      </p:pic>
      <p:sp>
        <p:nvSpPr>
          <p:cNvPr id="150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0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07"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Exemples:</a:t>
            </a:r>
            <a:endParaRPr b="0" lang="en-US" sz="3200" spc="-1" strike="noStrike">
              <a:solidFill>
                <a:srgbClr val="000000"/>
              </a:solidFill>
              <a:latin typeface="Calibri"/>
            </a:endParaRPr>
          </a:p>
        </p:txBody>
      </p:sp>
      <p:sp>
        <p:nvSpPr>
          <p:cNvPr id="1508" name="Google Shape;115;p5"/>
          <p:cNvSpPr/>
          <p:nvPr/>
        </p:nvSpPr>
        <p:spPr>
          <a:xfrm>
            <a:off x="163440" y="1771560"/>
            <a:ext cx="11918880" cy="5950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montre l’image d’origine et une image avec un bruit gaussien de moyenne zéro et variance</a:t>
            </a:r>
            <a:endParaRPr b="0" lang="en-US" sz="2400" spc="-1" strike="noStrike">
              <a:solidFill>
                <a:srgbClr val="000000"/>
              </a:solidFill>
              <a:latin typeface="Calibri"/>
            </a:endParaRPr>
          </a:p>
        </p:txBody>
      </p:sp>
      <p:pic>
        <p:nvPicPr>
          <p:cNvPr id="1509" name="Google Shape;118;p5" descr=""/>
          <p:cNvPicPr/>
          <p:nvPr/>
        </p:nvPicPr>
        <p:blipFill>
          <a:blip r:embed="rId1"/>
          <a:stretch/>
        </p:blipFill>
        <p:spPr>
          <a:xfrm>
            <a:off x="0" y="-118800"/>
            <a:ext cx="2198880" cy="1184400"/>
          </a:xfrm>
          <a:prstGeom prst="rect">
            <a:avLst/>
          </a:prstGeom>
          <a:ln w="0">
            <a:noFill/>
          </a:ln>
        </p:spPr>
      </p:pic>
      <p:sp>
        <p:nvSpPr>
          <p:cNvPr id="151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11" name="Google Shape;120;p5"/>
          <p:cNvCxnSpPr/>
          <p:nvPr/>
        </p:nvCxnSpPr>
        <p:spPr>
          <a:xfrm flipV="1">
            <a:off x="2271600" y="721800"/>
            <a:ext cx="9921240" cy="15120"/>
          </a:xfrm>
          <a:prstGeom prst="straightConnector1">
            <a:avLst/>
          </a:prstGeom>
          <a:ln w="28575">
            <a:solidFill>
              <a:srgbClr val="4f4e6b"/>
            </a:solidFill>
            <a:round/>
          </a:ln>
        </p:spPr>
      </p:cxnSp>
      <p:pic>
        <p:nvPicPr>
          <p:cNvPr id="1512" name="Image 4" descr=""/>
          <p:cNvPicPr/>
          <p:nvPr/>
        </p:nvPicPr>
        <p:blipFill>
          <a:blip r:embed="rId2"/>
          <a:stretch/>
        </p:blipFill>
        <p:spPr>
          <a:xfrm>
            <a:off x="1688760" y="3059640"/>
            <a:ext cx="4031640" cy="2958840"/>
          </a:xfrm>
          <a:prstGeom prst="rect">
            <a:avLst/>
          </a:prstGeom>
          <a:ln w="0">
            <a:noFill/>
          </a:ln>
        </p:spPr>
      </p:pic>
      <p:pic>
        <p:nvPicPr>
          <p:cNvPr id="1513" name="Image 6" descr=""/>
          <p:cNvPicPr/>
          <p:nvPr/>
        </p:nvPicPr>
        <p:blipFill>
          <a:blip r:embed="rId3"/>
          <a:stretch/>
        </p:blipFill>
        <p:spPr>
          <a:xfrm>
            <a:off x="6940440" y="3059640"/>
            <a:ext cx="4145040" cy="2958840"/>
          </a:xfrm>
          <a:prstGeom prst="rect">
            <a:avLst/>
          </a:prstGeom>
          <a:ln w="0">
            <a:noFill/>
          </a:ln>
        </p:spPr>
      </p:pic>
      <p:sp>
        <p:nvSpPr>
          <p:cNvPr id="1514" name="Google Shape;115;p5"/>
          <p:cNvSpPr/>
          <p:nvPr/>
        </p:nvSpPr>
        <p:spPr>
          <a:xfrm>
            <a:off x="2244240" y="601992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Image originale</a:t>
            </a:r>
            <a:endParaRPr b="0" lang="en-US" sz="1800" spc="-1" strike="noStrike">
              <a:solidFill>
                <a:srgbClr val="000000"/>
              </a:solidFill>
              <a:latin typeface="Calibri"/>
            </a:endParaRPr>
          </a:p>
        </p:txBody>
      </p:sp>
      <p:sp>
        <p:nvSpPr>
          <p:cNvPr id="1515" name="Google Shape;115;p5"/>
          <p:cNvSpPr/>
          <p:nvPr/>
        </p:nvSpPr>
        <p:spPr>
          <a:xfrm>
            <a:off x="7645320" y="599004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Image bruitée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517" name="Google Shape;118;p5" descr=""/>
          <p:cNvPicPr/>
          <p:nvPr/>
        </p:nvPicPr>
        <p:blipFill>
          <a:blip r:embed="rId1"/>
          <a:stretch/>
        </p:blipFill>
        <p:spPr>
          <a:xfrm>
            <a:off x="0" y="-118800"/>
            <a:ext cx="2198880" cy="1184400"/>
          </a:xfrm>
          <a:prstGeom prst="rect">
            <a:avLst/>
          </a:prstGeom>
          <a:ln w="0">
            <a:noFill/>
          </a:ln>
        </p:spPr>
      </p:pic>
      <p:sp>
        <p:nvSpPr>
          <p:cNvPr id="151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19" name="Google Shape;120;p5"/>
          <p:cNvCxnSpPr/>
          <p:nvPr/>
        </p:nvCxnSpPr>
        <p:spPr>
          <a:xfrm flipV="1">
            <a:off x="2271600" y="721800"/>
            <a:ext cx="9921240" cy="15120"/>
          </a:xfrm>
          <a:prstGeom prst="straightConnector1">
            <a:avLst/>
          </a:prstGeom>
          <a:ln w="28575">
            <a:solidFill>
              <a:srgbClr val="4f4e6b"/>
            </a:solidFill>
            <a:round/>
          </a:ln>
        </p:spPr>
      </p:cxnSp>
      <p:pic>
        <p:nvPicPr>
          <p:cNvPr id="1520" name="Image 4" descr=""/>
          <p:cNvPicPr/>
          <p:nvPr/>
        </p:nvPicPr>
        <p:blipFill>
          <a:blip r:embed="rId2"/>
          <a:stretch/>
        </p:blipFill>
        <p:spPr>
          <a:xfrm>
            <a:off x="603000" y="1580760"/>
            <a:ext cx="4178520" cy="3035880"/>
          </a:xfrm>
          <a:prstGeom prst="rect">
            <a:avLst/>
          </a:prstGeom>
          <a:ln w="0">
            <a:noFill/>
          </a:ln>
        </p:spPr>
      </p:pic>
      <p:sp>
        <p:nvSpPr>
          <p:cNvPr id="1521" name="Google Shape;115;p5"/>
          <p:cNvSpPr/>
          <p:nvPr/>
        </p:nvSpPr>
        <p:spPr>
          <a:xfrm>
            <a:off x="1035720" y="4617720"/>
            <a:ext cx="31975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traitée avec un filtre de Wiener de masque de taille 3 x 3</a:t>
            </a:r>
            <a:endParaRPr b="0" lang="en-US" sz="1800" spc="-1" strike="noStrike">
              <a:solidFill>
                <a:srgbClr val="000000"/>
              </a:solidFill>
              <a:latin typeface="Calibri"/>
            </a:endParaRPr>
          </a:p>
        </p:txBody>
      </p:sp>
      <p:pic>
        <p:nvPicPr>
          <p:cNvPr id="1522" name="Image 7" descr=""/>
          <p:cNvPicPr/>
          <p:nvPr/>
        </p:nvPicPr>
        <p:blipFill>
          <a:blip r:embed="rId3"/>
          <a:stretch/>
        </p:blipFill>
        <p:spPr>
          <a:xfrm>
            <a:off x="7053480" y="1580760"/>
            <a:ext cx="4144680" cy="3035880"/>
          </a:xfrm>
          <a:prstGeom prst="rect">
            <a:avLst/>
          </a:prstGeom>
          <a:ln w="0">
            <a:noFill/>
          </a:ln>
        </p:spPr>
      </p:pic>
      <p:sp>
        <p:nvSpPr>
          <p:cNvPr id="1523" name="Google Shape;115;p5"/>
          <p:cNvSpPr/>
          <p:nvPr/>
        </p:nvSpPr>
        <p:spPr>
          <a:xfrm>
            <a:off x="7556400" y="4606920"/>
            <a:ext cx="31975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traitée avec un filtre de Wiener de masque de taille 7 x 7</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25" name="Google Shape;115;p5"/>
          <p:cNvSpPr/>
          <p:nvPr/>
        </p:nvSpPr>
        <p:spPr>
          <a:xfrm>
            <a:off x="163440" y="1096920"/>
            <a:ext cx="11918880" cy="5950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montre l’image d’origine et une image avec un bruit gaussien de moyenne zéro et variance</a:t>
            </a:r>
            <a:endParaRPr b="0" lang="en-US" sz="2400" spc="-1" strike="noStrike">
              <a:solidFill>
                <a:srgbClr val="000000"/>
              </a:solidFill>
              <a:latin typeface="Calibri"/>
            </a:endParaRPr>
          </a:p>
        </p:txBody>
      </p:sp>
      <p:pic>
        <p:nvPicPr>
          <p:cNvPr id="1526" name="Google Shape;118;p5" descr=""/>
          <p:cNvPicPr/>
          <p:nvPr/>
        </p:nvPicPr>
        <p:blipFill>
          <a:blip r:embed="rId1"/>
          <a:stretch/>
        </p:blipFill>
        <p:spPr>
          <a:xfrm>
            <a:off x="0" y="-118800"/>
            <a:ext cx="2198880" cy="1184400"/>
          </a:xfrm>
          <a:prstGeom prst="rect">
            <a:avLst/>
          </a:prstGeom>
          <a:ln w="0">
            <a:noFill/>
          </a:ln>
        </p:spPr>
      </p:pic>
      <p:sp>
        <p:nvSpPr>
          <p:cNvPr id="15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28" name="Google Shape;120;p5"/>
          <p:cNvCxnSpPr/>
          <p:nvPr/>
        </p:nvCxnSpPr>
        <p:spPr>
          <a:xfrm flipV="1">
            <a:off x="2271600" y="721800"/>
            <a:ext cx="9921240" cy="15120"/>
          </a:xfrm>
          <a:prstGeom prst="straightConnector1">
            <a:avLst/>
          </a:prstGeom>
          <a:ln w="28575">
            <a:solidFill>
              <a:srgbClr val="4f4e6b"/>
            </a:solidFill>
            <a:round/>
          </a:ln>
        </p:spPr>
      </p:cxnSp>
      <p:pic>
        <p:nvPicPr>
          <p:cNvPr id="1529" name="Image 4" descr=""/>
          <p:cNvPicPr/>
          <p:nvPr/>
        </p:nvPicPr>
        <p:blipFill>
          <a:blip r:embed="rId2"/>
          <a:stretch/>
        </p:blipFill>
        <p:spPr>
          <a:xfrm>
            <a:off x="152280" y="2486880"/>
            <a:ext cx="3762720" cy="2769840"/>
          </a:xfrm>
          <a:prstGeom prst="rect">
            <a:avLst/>
          </a:prstGeom>
          <a:ln w="0">
            <a:noFill/>
          </a:ln>
        </p:spPr>
      </p:pic>
      <p:pic>
        <p:nvPicPr>
          <p:cNvPr id="1530" name="Image 6" descr=""/>
          <p:cNvPicPr/>
          <p:nvPr/>
        </p:nvPicPr>
        <p:blipFill>
          <a:blip r:embed="rId3"/>
          <a:stretch/>
        </p:blipFill>
        <p:spPr>
          <a:xfrm>
            <a:off x="4181760" y="2486880"/>
            <a:ext cx="3819240" cy="2769840"/>
          </a:xfrm>
          <a:prstGeom prst="rect">
            <a:avLst/>
          </a:prstGeom>
          <a:ln w="0">
            <a:noFill/>
          </a:ln>
        </p:spPr>
      </p:pic>
      <p:pic>
        <p:nvPicPr>
          <p:cNvPr id="1531" name="Image 8" descr=""/>
          <p:cNvPicPr/>
          <p:nvPr/>
        </p:nvPicPr>
        <p:blipFill>
          <a:blip r:embed="rId4"/>
          <a:stretch/>
        </p:blipFill>
        <p:spPr>
          <a:xfrm>
            <a:off x="8272800" y="2500920"/>
            <a:ext cx="3774600" cy="2755800"/>
          </a:xfrm>
          <a:prstGeom prst="rect">
            <a:avLst/>
          </a:prstGeom>
          <a:ln w="0">
            <a:noFill/>
          </a:ln>
        </p:spPr>
      </p:pic>
      <p:sp>
        <p:nvSpPr>
          <p:cNvPr id="1532" name="Google Shape;115;p5"/>
          <p:cNvSpPr/>
          <p:nvPr/>
        </p:nvSpPr>
        <p:spPr>
          <a:xfrm>
            <a:off x="4497480" y="5249160"/>
            <a:ext cx="31975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traitée avec un filtre de Wiener de masque de taille 3 x 3</a:t>
            </a:r>
            <a:endParaRPr b="0" lang="en-US" sz="1800" spc="-1" strike="noStrike">
              <a:solidFill>
                <a:srgbClr val="000000"/>
              </a:solidFill>
              <a:latin typeface="Calibri"/>
            </a:endParaRPr>
          </a:p>
        </p:txBody>
      </p:sp>
      <p:sp>
        <p:nvSpPr>
          <p:cNvPr id="1533" name="Google Shape;115;p5"/>
          <p:cNvSpPr/>
          <p:nvPr/>
        </p:nvSpPr>
        <p:spPr>
          <a:xfrm>
            <a:off x="8579520" y="5249160"/>
            <a:ext cx="3197520" cy="595080"/>
          </a:xfrm>
          <a:prstGeom prst="rect">
            <a:avLst/>
          </a:prstGeom>
          <a:noFill/>
          <a:ln w="0">
            <a:noFill/>
          </a:ln>
        </p:spPr>
        <p:style>
          <a:lnRef idx="0"/>
          <a:fillRef idx="0"/>
          <a:effectRef idx="0"/>
          <a:fontRef idx="minor"/>
        </p:style>
        <p:txBody>
          <a:bodyPr lIns="0" rIns="0" tIns="46800" bIns="0" anchor="t">
            <a:spAutoFit/>
          </a:bodyPr>
          <a:p>
            <a:pPr>
              <a:lnSpc>
                <a:spcPct val="100000"/>
              </a:lnSpc>
            </a:pPr>
            <a:r>
              <a:rPr b="0" lang="fr-FR" sz="1800" spc="-1" strike="noStrike">
                <a:solidFill>
                  <a:srgbClr val="000000"/>
                </a:solidFill>
                <a:latin typeface="Times New Roman"/>
                <a:ea typeface="Arial"/>
              </a:rPr>
              <a:t>Image traitée avec un filtre de Wiener de masque de taille 7 x 7</a:t>
            </a:r>
            <a:endParaRPr b="0" lang="en-US" sz="1800" spc="-1" strike="noStrike">
              <a:solidFill>
                <a:srgbClr val="000000"/>
              </a:solidFill>
              <a:latin typeface="Calibri"/>
            </a:endParaRPr>
          </a:p>
        </p:txBody>
      </p:sp>
      <p:sp>
        <p:nvSpPr>
          <p:cNvPr id="1534" name="Google Shape;115;p5"/>
          <p:cNvSpPr/>
          <p:nvPr/>
        </p:nvSpPr>
        <p:spPr>
          <a:xfrm>
            <a:off x="536760" y="5239080"/>
            <a:ext cx="2742120" cy="320760"/>
          </a:xfrm>
          <a:prstGeom prst="rect">
            <a:avLst/>
          </a:prstGeom>
          <a:noFill/>
          <a:ln w="0">
            <a:noFill/>
          </a:ln>
        </p:spPr>
        <p:style>
          <a:lnRef idx="0"/>
          <a:fillRef idx="0"/>
          <a:effectRef idx="0"/>
          <a:fontRef idx="minor"/>
        </p:style>
        <p:txBody>
          <a:bodyPr lIns="0" rIns="0" tIns="46800" bIns="0" anchor="t">
            <a:spAutoFit/>
          </a:bodyPr>
          <a:p>
            <a:pPr algn="ctr">
              <a:lnSpc>
                <a:spcPct val="100000"/>
              </a:lnSpc>
            </a:pPr>
            <a:r>
              <a:rPr b="0" lang="fr-FR" sz="1800" spc="-1" strike="noStrike">
                <a:solidFill>
                  <a:srgbClr val="000000"/>
                </a:solidFill>
                <a:latin typeface="Times New Roman"/>
                <a:ea typeface="Arial"/>
              </a:rPr>
              <a:t>Image bruitée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36"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Conclusion </a:t>
            </a:r>
            <a:endParaRPr b="0" lang="en-US" sz="3200" spc="-1" strike="noStrike">
              <a:solidFill>
                <a:srgbClr val="000000"/>
              </a:solidFill>
              <a:latin typeface="Calibri"/>
            </a:endParaRPr>
          </a:p>
        </p:txBody>
      </p:sp>
      <p:sp>
        <p:nvSpPr>
          <p:cNvPr id="1537" name="Google Shape;115;p5"/>
          <p:cNvSpPr/>
          <p:nvPr/>
        </p:nvSpPr>
        <p:spPr>
          <a:xfrm>
            <a:off x="174240" y="1798200"/>
            <a:ext cx="11918880" cy="388692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Le principe consiste à obtenir l’entrée d’un système (l’image d’origine « idéale ») à partir de la sortie (image dégradée).</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Filtrage </a:t>
            </a:r>
            <a:r>
              <a:rPr b="0" lang="fr-FR" sz="2400" spc="-1" strike="noStrike">
                <a:solidFill>
                  <a:schemeClr val="accent1"/>
                </a:solidFill>
                <a:latin typeface="Times New Roman"/>
                <a:ea typeface="Arial"/>
              </a:rPr>
              <a:t>inverse</a:t>
            </a:r>
            <a:r>
              <a:rPr b="0" lang="fr-FR" sz="2400" spc="-1" strike="noStrike">
                <a:solidFill>
                  <a:srgbClr val="000000"/>
                </a:solidFill>
                <a:latin typeface="Times New Roman"/>
                <a:ea typeface="Arial"/>
              </a:rPr>
              <a:t>, si la dégradation est connue, mais ce filtre est sensible au bruit.</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Filtres de Wiener: </a:t>
            </a:r>
            <a:r>
              <a:rPr b="0" lang="fr-FR" sz="2400" spc="-1" strike="noStrike">
                <a:solidFill>
                  <a:schemeClr val="accent1"/>
                </a:solidFill>
                <a:latin typeface="Times New Roman"/>
                <a:ea typeface="Arial"/>
              </a:rPr>
              <a:t>minimiser </a:t>
            </a:r>
            <a:r>
              <a:rPr b="0" lang="fr-FR" sz="2400" spc="-1" strike="noStrike">
                <a:solidFill>
                  <a:srgbClr val="000000"/>
                </a:solidFill>
                <a:latin typeface="Times New Roman"/>
                <a:ea typeface="Arial"/>
              </a:rPr>
              <a:t>l’erreur quadratique moyenne. Peut être utilisé pour </a:t>
            </a:r>
            <a:r>
              <a:rPr b="0" lang="fr-FR" sz="2400" spc="-1" strike="noStrike">
                <a:solidFill>
                  <a:schemeClr val="accent1"/>
                </a:solidFill>
                <a:latin typeface="Times New Roman"/>
                <a:ea typeface="Arial"/>
              </a:rPr>
              <a:t>éliminer</a:t>
            </a:r>
            <a:r>
              <a:rPr b="0" lang="fr-FR" sz="2400" spc="-1" strike="noStrike">
                <a:solidFill>
                  <a:srgbClr val="000000"/>
                </a:solidFill>
                <a:latin typeface="Times New Roman"/>
                <a:ea typeface="Arial"/>
              </a:rPr>
              <a:t> du </a:t>
            </a:r>
            <a:r>
              <a:rPr b="0" lang="fr-FR" sz="2400" spc="-1" strike="noStrike">
                <a:solidFill>
                  <a:schemeClr val="accent1"/>
                </a:solidFill>
                <a:latin typeface="Times New Roman"/>
                <a:ea typeface="Arial"/>
              </a:rPr>
              <a:t>bruit additif</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En général aux fréquences spatiales basses, le rapport signal/bruit est haut, et de cette façon, le filtre se comporte comme un filtre passe bas.</a:t>
            </a:r>
            <a:endParaRPr b="0" lang="en-US" sz="2400" spc="-1" strike="noStrike">
              <a:solidFill>
                <a:srgbClr val="000000"/>
              </a:solidFill>
              <a:latin typeface="Calibri"/>
            </a:endParaRPr>
          </a:p>
        </p:txBody>
      </p:sp>
      <p:pic>
        <p:nvPicPr>
          <p:cNvPr id="1538" name="Google Shape;118;p5" descr=""/>
          <p:cNvPicPr/>
          <p:nvPr/>
        </p:nvPicPr>
        <p:blipFill>
          <a:blip r:embed="rId1"/>
          <a:stretch/>
        </p:blipFill>
        <p:spPr>
          <a:xfrm>
            <a:off x="0" y="-118800"/>
            <a:ext cx="2198880" cy="1184400"/>
          </a:xfrm>
          <a:prstGeom prst="rect">
            <a:avLst/>
          </a:prstGeom>
          <a:ln w="0">
            <a:noFill/>
          </a:ln>
        </p:spPr>
      </p:pic>
      <p:sp>
        <p:nvSpPr>
          <p:cNvPr id="1539"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4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42" name="PlaceHolder 1"/>
          <p:cNvSpPr>
            <a:spLocks noGrp="1"/>
          </p:cNvSpPr>
          <p:nvPr>
            <p:ph type="title"/>
          </p:nvPr>
        </p:nvSpPr>
        <p:spPr>
          <a:xfrm>
            <a:off x="322920" y="503280"/>
            <a:ext cx="69584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Filtration &amp; Restauration </a:t>
            </a:r>
            <a:endParaRPr b="0" lang="en-US" sz="3200" spc="-1" strike="noStrike">
              <a:solidFill>
                <a:srgbClr val="000000"/>
              </a:solidFill>
              <a:latin typeface="Calibri"/>
            </a:endParaRPr>
          </a:p>
        </p:txBody>
      </p:sp>
      <p:pic>
        <p:nvPicPr>
          <p:cNvPr id="1543" name="Google Shape;118;p5" descr=""/>
          <p:cNvPicPr/>
          <p:nvPr/>
        </p:nvPicPr>
        <p:blipFill>
          <a:blip r:embed="rId1"/>
          <a:stretch/>
        </p:blipFill>
        <p:spPr>
          <a:xfrm>
            <a:off x="0" y="-118800"/>
            <a:ext cx="2198880" cy="1184400"/>
          </a:xfrm>
          <a:prstGeom prst="rect">
            <a:avLst/>
          </a:prstGeom>
          <a:ln w="0">
            <a:noFill/>
          </a:ln>
        </p:spPr>
      </p:pic>
      <p:sp>
        <p:nvSpPr>
          <p:cNvPr id="154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Filtrage et restauration</a:t>
            </a:r>
            <a:endParaRPr b="0" lang="en-US" sz="2800" spc="-1" strike="noStrike">
              <a:solidFill>
                <a:srgbClr val="000000"/>
              </a:solidFill>
              <a:latin typeface="Calibri"/>
            </a:endParaRPr>
          </a:p>
        </p:txBody>
      </p:sp>
      <p:cxnSp>
        <p:nvCxnSpPr>
          <p:cNvPr id="1545" name="Google Shape;120;p5"/>
          <p:cNvCxnSpPr/>
          <p:nvPr/>
        </p:nvCxnSpPr>
        <p:spPr>
          <a:xfrm flipV="1">
            <a:off x="2271600" y="721800"/>
            <a:ext cx="9921240" cy="15120"/>
          </a:xfrm>
          <a:prstGeom prst="straightConnector1">
            <a:avLst/>
          </a:prstGeom>
          <a:ln w="28575">
            <a:solidFill>
              <a:srgbClr val="4f4e6b"/>
            </a:solidFill>
            <a:round/>
          </a:ln>
        </p:spPr>
      </p:cxnSp>
      <p:pic>
        <p:nvPicPr>
          <p:cNvPr id="1546" name="Image 2" descr=""/>
          <p:cNvPicPr/>
          <p:nvPr/>
        </p:nvPicPr>
        <p:blipFill>
          <a:blip r:embed="rId2"/>
          <a:stretch/>
        </p:blipFill>
        <p:spPr>
          <a:xfrm>
            <a:off x="780120" y="1542240"/>
            <a:ext cx="4718880" cy="5064480"/>
          </a:xfrm>
          <a:prstGeom prst="rect">
            <a:avLst/>
          </a:prstGeom>
          <a:ln w="0">
            <a:noFill/>
          </a:ln>
        </p:spPr>
      </p:pic>
      <p:pic>
        <p:nvPicPr>
          <p:cNvPr id="1547" name="Image 4" descr=""/>
          <p:cNvPicPr/>
          <p:nvPr/>
        </p:nvPicPr>
        <p:blipFill>
          <a:blip r:embed="rId3"/>
          <a:stretch/>
        </p:blipFill>
        <p:spPr>
          <a:xfrm>
            <a:off x="6485040" y="1542240"/>
            <a:ext cx="4475880" cy="5064480"/>
          </a:xfrm>
          <a:prstGeom prst="rect">
            <a:avLst/>
          </a:prstGeom>
          <a:ln w="0">
            <a:noFill/>
          </a:ln>
        </p:spPr>
      </p:pic>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549"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1550"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1551" name="Google Shape;118;p5" descr=""/>
          <p:cNvPicPr/>
          <p:nvPr/>
        </p:nvPicPr>
        <p:blipFill>
          <a:blip r:embed="rId3"/>
          <a:stretch/>
        </p:blipFill>
        <p:spPr>
          <a:xfrm>
            <a:off x="0" y="-118800"/>
            <a:ext cx="2198880" cy="1184400"/>
          </a:xfrm>
          <a:prstGeom prst="rect">
            <a:avLst/>
          </a:prstGeom>
          <a:ln w="0">
            <a:noFill/>
          </a:ln>
        </p:spPr>
      </p:pic>
      <p:sp>
        <p:nvSpPr>
          <p:cNvPr id="1552" name="PlaceHolder 1"/>
          <p:cNvSpPr>
            <a:spLocks noGrp="1"/>
          </p:cNvSpPr>
          <p:nvPr>
            <p:ph type="title"/>
          </p:nvPr>
        </p:nvSpPr>
        <p:spPr>
          <a:xfrm>
            <a:off x="1099800" y="2433240"/>
            <a:ext cx="10057320" cy="1324440"/>
          </a:xfrm>
          <a:prstGeom prst="rect">
            <a:avLst/>
          </a:prstGeom>
          <a:noFill/>
          <a:ln w="0">
            <a:noFill/>
          </a:ln>
        </p:spPr>
        <p:txBody>
          <a:bodyPr lIns="90000" rIns="90000" tIns="45000" bIns="45000" anchor="ctr">
            <a:noAutofit/>
          </a:bodyPr>
          <a:p>
            <a:pPr indent="0" algn="ctr">
              <a:lnSpc>
                <a:spcPct val="90000"/>
              </a:lnSpc>
              <a:buNone/>
              <a:tabLst>
                <a:tab algn="l" pos="0"/>
              </a:tabLst>
            </a:pPr>
            <a:r>
              <a:rPr b="1" lang="fr-FR" sz="4400" spc="-1" strike="noStrike">
                <a:solidFill>
                  <a:schemeClr val="accent1">
                    <a:lumMod val="50000"/>
                  </a:schemeClr>
                </a:solidFill>
                <a:latin typeface="Times New Roman"/>
                <a:ea typeface="Calibri"/>
              </a:rPr>
              <a:t>Segmentation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54" name="PlaceHolder 1"/>
          <p:cNvSpPr>
            <a:spLocks noGrp="1"/>
          </p:cNvSpPr>
          <p:nvPr>
            <p:ph type="title"/>
          </p:nvPr>
        </p:nvSpPr>
        <p:spPr>
          <a:xfrm>
            <a:off x="322920" y="54684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1. Introduction </a:t>
            </a:r>
            <a:endParaRPr b="0" lang="en-US" sz="3200" spc="-1" strike="noStrike">
              <a:solidFill>
                <a:srgbClr val="000000"/>
              </a:solidFill>
              <a:latin typeface="Calibri"/>
            </a:endParaRPr>
          </a:p>
        </p:txBody>
      </p:sp>
      <p:sp>
        <p:nvSpPr>
          <p:cNvPr id="1555" name="Google Shape;115;p5"/>
          <p:cNvSpPr/>
          <p:nvPr/>
        </p:nvSpPr>
        <p:spPr>
          <a:xfrm>
            <a:off x="163440" y="1455840"/>
            <a:ext cx="1191888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processus d’analyse d’image être défini comme l’ensemble des méthodes et outil permettant de décrire quantativement le contenu d’une image.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1680" algn="ctr">
              <a:lnSpc>
                <a:spcPct val="150000"/>
              </a:lnSpc>
            </a:pPr>
            <a:r>
              <a:rPr b="1" lang="fr-FR" sz="2400" spc="-1" strike="noStrike">
                <a:solidFill>
                  <a:schemeClr val="dk1"/>
                </a:solidFill>
                <a:latin typeface="Times New Roman"/>
                <a:ea typeface="Calibri"/>
              </a:rPr>
              <a:t>Figure: </a:t>
            </a:r>
            <a:r>
              <a:rPr b="0" lang="fr-FR" sz="2400" spc="-1" strike="noStrike">
                <a:solidFill>
                  <a:schemeClr val="dk1"/>
                </a:solidFill>
                <a:latin typeface="Times New Roman"/>
                <a:ea typeface="Calibri"/>
              </a:rPr>
              <a:t>Analyse de l’image</a:t>
            </a:r>
            <a:endParaRPr b="0" lang="en-US" sz="2400" spc="-1" strike="noStrike">
              <a:solidFill>
                <a:srgbClr val="000000"/>
              </a:solidFill>
              <a:latin typeface="Calibri"/>
            </a:endParaRPr>
          </a:p>
        </p:txBody>
      </p:sp>
      <p:pic>
        <p:nvPicPr>
          <p:cNvPr id="1556" name="Google Shape;118;p5" descr=""/>
          <p:cNvPicPr/>
          <p:nvPr/>
        </p:nvPicPr>
        <p:blipFill>
          <a:blip r:embed="rId1"/>
          <a:stretch/>
        </p:blipFill>
        <p:spPr>
          <a:xfrm>
            <a:off x="0" y="-118800"/>
            <a:ext cx="2198880" cy="1184400"/>
          </a:xfrm>
          <a:prstGeom prst="rect">
            <a:avLst/>
          </a:prstGeom>
          <a:ln w="0">
            <a:noFill/>
          </a:ln>
        </p:spPr>
      </p:pic>
      <p:sp>
        <p:nvSpPr>
          <p:cNvPr id="155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a:t>
            </a:r>
            <a:endParaRPr b="0" lang="en-US" sz="2800" spc="-1" strike="noStrike">
              <a:solidFill>
                <a:srgbClr val="000000"/>
              </a:solidFill>
              <a:latin typeface="Calibri"/>
            </a:endParaRPr>
          </a:p>
        </p:txBody>
      </p:sp>
      <p:cxnSp>
        <p:nvCxnSpPr>
          <p:cNvPr id="1558" name="Google Shape;120;p5"/>
          <p:cNvCxnSpPr/>
          <p:nvPr/>
        </p:nvCxnSpPr>
        <p:spPr>
          <a:xfrm flipV="1">
            <a:off x="2271600" y="721800"/>
            <a:ext cx="9921240" cy="15120"/>
          </a:xfrm>
          <a:prstGeom prst="straightConnector1">
            <a:avLst/>
          </a:prstGeom>
          <a:ln w="28575">
            <a:solidFill>
              <a:srgbClr val="4f4e6b"/>
            </a:solidFill>
            <a:round/>
          </a:ln>
        </p:spPr>
      </p:cxnSp>
      <p:pic>
        <p:nvPicPr>
          <p:cNvPr id="1559" name="Image 2" descr=""/>
          <p:cNvPicPr/>
          <p:nvPr/>
        </p:nvPicPr>
        <p:blipFill>
          <a:blip r:embed="rId2"/>
          <a:stretch/>
        </p:blipFill>
        <p:spPr>
          <a:xfrm>
            <a:off x="4225680" y="2721960"/>
            <a:ext cx="3739320" cy="2304000"/>
          </a:xfrm>
          <a:prstGeom prst="rect">
            <a:avLst/>
          </a:prstGeom>
          <a:ln w="0">
            <a:noFill/>
          </a:ln>
        </p:spPr>
      </p:pic>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61" name="Google Shape;115;p5"/>
          <p:cNvSpPr/>
          <p:nvPr/>
        </p:nvSpPr>
        <p:spPr>
          <a:xfrm>
            <a:off x="163440" y="846360"/>
            <a:ext cx="11918880" cy="55328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segmentation d’image est avant tout un processus naturel, effectué en continu par notre cerveau sur l’ensemble de nos perceptions visuelles.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segmentation d’image est une étape très importante et critique d’analyse d’image, donc une bonne segmentation d’image donnée une bonne analyse d’image car c'est à partir de l'image segmentée que les mesures sont effectuées pour l'extraction des paramètres discriminants en vue de la classification ou de l’interprétation. </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segmentation d'images est l'un des problèmes phares du traitement d'images.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Elle consiste à partitionner l'images en un ensemble de régions connexes. L'intérêt de ces régions est de pouvoir être manipulées ensuite via des traitements de haut niveau pour extraire des caractéristiques de forme, de position, de taille, etc.</a:t>
            </a:r>
            <a:endParaRPr b="0" lang="en-US" sz="2400" spc="-1" strike="noStrike">
              <a:solidFill>
                <a:srgbClr val="000000"/>
              </a:solidFill>
              <a:latin typeface="Calibri"/>
            </a:endParaRPr>
          </a:p>
        </p:txBody>
      </p:sp>
      <p:pic>
        <p:nvPicPr>
          <p:cNvPr id="1562" name="Google Shape;118;p5" descr=""/>
          <p:cNvPicPr/>
          <p:nvPr/>
        </p:nvPicPr>
        <p:blipFill>
          <a:blip r:embed="rId1"/>
          <a:stretch/>
        </p:blipFill>
        <p:spPr>
          <a:xfrm>
            <a:off x="0" y="-118800"/>
            <a:ext cx="2198880" cy="1184400"/>
          </a:xfrm>
          <a:prstGeom prst="rect">
            <a:avLst/>
          </a:prstGeom>
          <a:ln w="0">
            <a:noFill/>
          </a:ln>
        </p:spPr>
      </p:pic>
      <p:sp>
        <p:nvSpPr>
          <p:cNvPr id="156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56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66" name="Google Shape;115;p5"/>
          <p:cNvSpPr/>
          <p:nvPr/>
        </p:nvSpPr>
        <p:spPr>
          <a:xfrm>
            <a:off x="163440" y="944280"/>
            <a:ext cx="1191888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problème est évidemment très mal posé, car on ne sait jamais dire quelle est la segmentation idéale. L'idée est bien sûr que la région se rapproche de la notion d'objet, au sens courant du terme. Néanmoins, on peut dégager des propriétés plus raisonnables qu'on cherche à obtenir dans un algorithme de segmentation, en particulier :</a:t>
            </a:r>
            <a:endParaRPr b="0" lang="en-US" sz="2400" spc="-1" strike="noStrike">
              <a:solidFill>
                <a:srgbClr val="000000"/>
              </a:solidFill>
              <a:latin typeface="Calibri"/>
            </a:endParaRPr>
          </a:p>
          <a:p>
            <a:pPr marL="806400" indent="-343080" algn="just">
              <a:lnSpc>
                <a:spcPct val="150000"/>
              </a:lnSpc>
              <a:buClr>
                <a:srgbClr val="000000"/>
              </a:buClr>
              <a:buFont typeface="Wingdings" charset="2"/>
              <a:buChar char=""/>
            </a:pPr>
            <a:r>
              <a:rPr b="0" lang="fr-FR" sz="2400" spc="-1" strike="noStrike">
                <a:solidFill>
                  <a:schemeClr val="dk1"/>
                </a:solidFill>
                <a:latin typeface="Times New Roman"/>
                <a:ea typeface="Calibri"/>
              </a:rPr>
              <a:t>Stabilité : la segmentation obtenue ne doit pas varier beaucoup lorsque les conditions d'acquisition varient légèrement (bruit, illumination, point de vue,...)</a:t>
            </a:r>
            <a:endParaRPr b="0" lang="en-US" sz="2400" spc="-1" strike="noStrike">
              <a:solidFill>
                <a:srgbClr val="000000"/>
              </a:solidFill>
              <a:latin typeface="Calibri"/>
            </a:endParaRPr>
          </a:p>
          <a:p>
            <a:pPr marL="806400" indent="-343080" algn="just">
              <a:lnSpc>
                <a:spcPct val="150000"/>
              </a:lnSpc>
              <a:buClr>
                <a:srgbClr val="000000"/>
              </a:buClr>
              <a:buFont typeface="Wingdings" charset="2"/>
              <a:buChar char=""/>
            </a:pPr>
            <a:r>
              <a:rPr b="0" lang="fr-FR" sz="2400" spc="-1" strike="noStrike">
                <a:solidFill>
                  <a:schemeClr val="dk1"/>
                </a:solidFill>
                <a:latin typeface="Times New Roman"/>
                <a:ea typeface="Calibri"/>
              </a:rPr>
              <a:t>Régularité : les régions obtenues doivent être simples à manipuler (taille suffisante, forme régulière,...)</a:t>
            </a:r>
            <a:endParaRPr b="0" lang="en-US" sz="2400" spc="-1" strike="noStrike">
              <a:solidFill>
                <a:srgbClr val="000000"/>
              </a:solidFill>
              <a:latin typeface="Calibri"/>
            </a:endParaRPr>
          </a:p>
        </p:txBody>
      </p:sp>
      <p:pic>
        <p:nvPicPr>
          <p:cNvPr id="1567" name="Google Shape;118;p5" descr=""/>
          <p:cNvPicPr/>
          <p:nvPr/>
        </p:nvPicPr>
        <p:blipFill>
          <a:blip r:embed="rId1"/>
          <a:stretch/>
        </p:blipFill>
        <p:spPr>
          <a:xfrm>
            <a:off x="0" y="-118800"/>
            <a:ext cx="2198880" cy="1184400"/>
          </a:xfrm>
          <a:prstGeom prst="rect">
            <a:avLst/>
          </a:prstGeom>
          <a:ln w="0">
            <a:noFill/>
          </a:ln>
        </p:spPr>
      </p:pic>
      <p:sp>
        <p:nvSpPr>
          <p:cNvPr id="156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a:t>
            </a:r>
            <a:endParaRPr b="0" lang="en-US" sz="2800" spc="-1" strike="noStrike">
              <a:solidFill>
                <a:srgbClr val="000000"/>
              </a:solidFill>
              <a:latin typeface="Calibri"/>
            </a:endParaRPr>
          </a:p>
        </p:txBody>
      </p:sp>
      <p:cxnSp>
        <p:nvCxnSpPr>
          <p:cNvPr id="156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12" name="Google Shape;115;p5"/>
          <p:cNvSpPr/>
          <p:nvPr/>
        </p:nvSpPr>
        <p:spPr>
          <a:xfrm>
            <a:off x="141480" y="1107720"/>
            <a:ext cx="1188612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C’est  aussi le type d’image  à une seule  ligne (ou une seule  colonne)  que l’on peut  obtenir à l’aide  d’une  </a:t>
            </a:r>
            <a:r>
              <a:rPr b="0" lang="fr-FR" sz="2400" spc="-1" strike="noStrike">
                <a:solidFill>
                  <a:schemeClr val="accent1"/>
                </a:solidFill>
                <a:latin typeface="Times New Roman"/>
                <a:ea typeface="Arial"/>
              </a:rPr>
              <a:t>barrette  CCD</a:t>
            </a:r>
            <a:r>
              <a:rPr b="0" lang="fr-FR" sz="2400" spc="-1" strike="noStrike">
                <a:solidFill>
                  <a:srgbClr val="000000"/>
                </a:solidFill>
                <a:latin typeface="Times New Roman"/>
                <a:ea typeface="Arial"/>
              </a:rPr>
              <a:t>.  Un signal  de dimension  2 (on dit </a:t>
            </a:r>
            <a:r>
              <a:rPr b="0" lang="fr-FR" sz="2400" spc="-1" strike="noStrike">
                <a:solidFill>
                  <a:schemeClr val="accent1"/>
                </a:solidFill>
                <a:latin typeface="Times New Roman"/>
                <a:ea typeface="Arial"/>
              </a:rPr>
              <a:t>2D</a:t>
            </a:r>
            <a:r>
              <a:rPr b="0" lang="fr-FR" sz="2400" spc="-1" strike="noStrike">
                <a:solidFill>
                  <a:srgbClr val="000000"/>
                </a:solidFill>
                <a:latin typeface="Times New Roman"/>
                <a:ea typeface="Arial"/>
              </a:rPr>
              <a:t>) est une image, souvent </a:t>
            </a:r>
            <a:r>
              <a:rPr b="0" lang="fr-FR" sz="2400" spc="-1" strike="noStrike">
                <a:solidFill>
                  <a:schemeClr val="accent1"/>
                </a:solidFill>
                <a:latin typeface="Times New Roman"/>
                <a:ea typeface="Arial"/>
              </a:rPr>
              <a:t>plane</a:t>
            </a:r>
            <a:r>
              <a:rPr b="0" lang="fr-FR" sz="2400" spc="-1" strike="noStrike">
                <a:solidFill>
                  <a:srgbClr val="000000"/>
                </a:solidFill>
                <a:latin typeface="Times New Roman"/>
                <a:ea typeface="Arial"/>
              </a:rPr>
              <a:t>, tel qu’une photographie de vacances, par exemple. </a:t>
            </a:r>
            <a:endParaRPr b="0" lang="en-US" sz="2400" spc="-1" strike="noStrike">
              <a:solidFill>
                <a:srgbClr val="000000"/>
              </a:solidFill>
              <a:latin typeface="Calibri"/>
            </a:endParaRPr>
          </a:p>
        </p:txBody>
      </p:sp>
      <p:pic>
        <p:nvPicPr>
          <p:cNvPr id="213" name="Google Shape;118;p5" descr=""/>
          <p:cNvPicPr/>
          <p:nvPr/>
        </p:nvPicPr>
        <p:blipFill>
          <a:blip r:embed="rId1"/>
          <a:stretch/>
        </p:blipFill>
        <p:spPr>
          <a:xfrm>
            <a:off x="0" y="-118800"/>
            <a:ext cx="2198880" cy="1184400"/>
          </a:xfrm>
          <a:prstGeom prst="rect">
            <a:avLst/>
          </a:prstGeom>
          <a:ln w="0">
            <a:noFill/>
          </a:ln>
        </p:spPr>
      </p:pic>
      <p:sp>
        <p:nvSpPr>
          <p:cNvPr id="21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15" name="Google Shape;120;p5"/>
          <p:cNvCxnSpPr/>
          <p:nvPr/>
        </p:nvCxnSpPr>
        <p:spPr>
          <a:xfrm flipV="1">
            <a:off x="2271600" y="721800"/>
            <a:ext cx="9921240" cy="15120"/>
          </a:xfrm>
          <a:prstGeom prst="straightConnector1">
            <a:avLst/>
          </a:prstGeom>
          <a:ln w="28575">
            <a:solidFill>
              <a:srgbClr val="4f4e6b"/>
            </a:solidFill>
            <a:round/>
          </a:ln>
        </p:spPr>
      </p:cxnSp>
      <p:pic>
        <p:nvPicPr>
          <p:cNvPr id="216" name="Image 4" descr=""/>
          <p:cNvPicPr/>
          <p:nvPr/>
        </p:nvPicPr>
        <p:blipFill>
          <a:blip r:embed="rId2"/>
          <a:stretch/>
        </p:blipFill>
        <p:spPr>
          <a:xfrm>
            <a:off x="4192560" y="3454200"/>
            <a:ext cx="3741840" cy="2455560"/>
          </a:xfrm>
          <a:prstGeom prst="rect">
            <a:avLst/>
          </a:prstGeom>
          <a:ln w="0">
            <a:noFill/>
          </a:ln>
        </p:spPr>
      </p:pic>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71" name="Google Shape;115;p5"/>
          <p:cNvSpPr/>
          <p:nvPr/>
        </p:nvSpPr>
        <p:spPr>
          <a:xfrm>
            <a:off x="3658320" y="5180760"/>
            <a:ext cx="1851120" cy="5950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1" lang="fr-FR" sz="2400" spc="-1" strike="noStrike">
                <a:solidFill>
                  <a:schemeClr val="dk1"/>
                </a:solidFill>
                <a:latin typeface="Times New Roman"/>
                <a:ea typeface="Calibri"/>
              </a:rPr>
              <a:t>Segmentation </a:t>
            </a:r>
            <a:endParaRPr b="0" lang="en-US" sz="2400" spc="-1" strike="noStrike">
              <a:solidFill>
                <a:srgbClr val="000000"/>
              </a:solidFill>
              <a:latin typeface="Calibri"/>
            </a:endParaRPr>
          </a:p>
        </p:txBody>
      </p:sp>
      <p:pic>
        <p:nvPicPr>
          <p:cNvPr id="1572" name="Google Shape;118;p5" descr=""/>
          <p:cNvPicPr/>
          <p:nvPr/>
        </p:nvPicPr>
        <p:blipFill>
          <a:blip r:embed="rId1"/>
          <a:stretch/>
        </p:blipFill>
        <p:spPr>
          <a:xfrm>
            <a:off x="0" y="-118800"/>
            <a:ext cx="2198880" cy="1184400"/>
          </a:xfrm>
          <a:prstGeom prst="rect">
            <a:avLst/>
          </a:prstGeom>
          <a:ln w="0">
            <a:noFill/>
          </a:ln>
        </p:spPr>
      </p:pic>
      <p:sp>
        <p:nvSpPr>
          <p:cNvPr id="157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a:t>
            </a:r>
            <a:endParaRPr b="0" lang="en-US" sz="2800" spc="-1" strike="noStrike">
              <a:solidFill>
                <a:srgbClr val="000000"/>
              </a:solidFill>
              <a:latin typeface="Calibri"/>
            </a:endParaRPr>
          </a:p>
        </p:txBody>
      </p:sp>
      <p:cxnSp>
        <p:nvCxnSpPr>
          <p:cNvPr id="1574" name="Google Shape;120;p5"/>
          <p:cNvCxnSpPr/>
          <p:nvPr/>
        </p:nvCxnSpPr>
        <p:spPr>
          <a:xfrm flipV="1">
            <a:off x="2271600" y="721800"/>
            <a:ext cx="9921240" cy="15120"/>
          </a:xfrm>
          <a:prstGeom prst="straightConnector1">
            <a:avLst/>
          </a:prstGeom>
          <a:ln w="28575">
            <a:solidFill>
              <a:srgbClr val="4f4e6b"/>
            </a:solidFill>
            <a:round/>
          </a:ln>
        </p:spPr>
      </p:cxnSp>
      <p:pic>
        <p:nvPicPr>
          <p:cNvPr id="1575" name="Image 4" descr=""/>
          <p:cNvPicPr/>
          <p:nvPr/>
        </p:nvPicPr>
        <p:blipFill>
          <a:blip r:embed="rId2"/>
          <a:stretch/>
        </p:blipFill>
        <p:spPr>
          <a:xfrm>
            <a:off x="2972520" y="864000"/>
            <a:ext cx="7382520" cy="4488840"/>
          </a:xfrm>
          <a:prstGeom prst="rect">
            <a:avLst/>
          </a:prstGeom>
          <a:ln w="0">
            <a:noFill/>
          </a:ln>
        </p:spPr>
      </p:pic>
      <p:sp>
        <p:nvSpPr>
          <p:cNvPr id="1576" name="Google Shape;115;p5"/>
          <p:cNvSpPr/>
          <p:nvPr/>
        </p:nvSpPr>
        <p:spPr>
          <a:xfrm>
            <a:off x="7220160" y="5204520"/>
            <a:ext cx="3907440" cy="1143720"/>
          </a:xfrm>
          <a:prstGeom prst="rect">
            <a:avLst/>
          </a:prstGeom>
          <a:noFill/>
          <a:ln w="0">
            <a:noFill/>
          </a:ln>
        </p:spPr>
        <p:style>
          <a:lnRef idx="0"/>
          <a:fillRef idx="0"/>
          <a:effectRef idx="0"/>
          <a:fontRef idx="minor"/>
        </p:style>
        <p:txBody>
          <a:bodyPr lIns="0" rIns="0" tIns="46800" bIns="0" anchor="t">
            <a:spAutoFit/>
          </a:bodyPr>
          <a:p>
            <a:pPr marL="31680" algn="ctr">
              <a:lnSpc>
                <a:spcPct val="150000"/>
              </a:lnSpc>
            </a:pPr>
            <a:r>
              <a:rPr b="1" lang="fr-FR" sz="2400" spc="-1" strike="noStrike">
                <a:solidFill>
                  <a:schemeClr val="dk1"/>
                </a:solidFill>
                <a:latin typeface="Times New Roman"/>
                <a:ea typeface="Calibri"/>
              </a:rPr>
              <a:t>Graphe d'adjacence</a:t>
            </a:r>
            <a:endParaRPr b="0" lang="en-US" sz="2400" spc="-1" strike="noStrike">
              <a:solidFill>
                <a:srgbClr val="000000"/>
              </a:solidFill>
              <a:latin typeface="Calibri"/>
            </a:endParaRPr>
          </a:p>
          <a:p>
            <a:pPr marL="31680" algn="ctr">
              <a:lnSpc>
                <a:spcPct val="150000"/>
              </a:lnSpc>
            </a:pPr>
            <a:r>
              <a:rPr b="1" lang="fr-FR" sz="2400" spc="-1" strike="noStrike">
                <a:solidFill>
                  <a:schemeClr val="dk1"/>
                </a:solidFill>
                <a:latin typeface="Times New Roman"/>
                <a:ea typeface="Calibri"/>
              </a:rPr>
              <a:t>(Region Adjacency Graph)</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78" name="PlaceHolder 1"/>
          <p:cNvSpPr>
            <a:spLocks noGrp="1"/>
          </p:cNvSpPr>
          <p:nvPr>
            <p:ph type="title"/>
          </p:nvPr>
        </p:nvSpPr>
        <p:spPr>
          <a:xfrm>
            <a:off x="322920" y="688320"/>
            <a:ext cx="83415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Le choix d’une technique de segmentation</a:t>
            </a:r>
            <a:endParaRPr b="0" lang="en-US" sz="3200" spc="-1" strike="noStrike">
              <a:solidFill>
                <a:srgbClr val="000000"/>
              </a:solidFill>
              <a:latin typeface="Calibri"/>
            </a:endParaRPr>
          </a:p>
        </p:txBody>
      </p:sp>
      <p:sp>
        <p:nvSpPr>
          <p:cNvPr id="1579" name="Google Shape;115;p5"/>
          <p:cNvSpPr/>
          <p:nvPr/>
        </p:nvSpPr>
        <p:spPr>
          <a:xfrm>
            <a:off x="163440" y="1644120"/>
            <a:ext cx="11918880" cy="33382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 choix est lié à :</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La nature de l’image (éclairage, contours, texture, etc).</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Aux opérations en aval de la segmentation (compression, reconnaissance des formes, Mesures, etc).</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Aux primitives à extraire (droites, régions, textures, etc).</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Aux contraintes d’exploitation (temps réel, espace mémoire, etc).</a:t>
            </a:r>
            <a:endParaRPr b="0" lang="en-US" sz="2400" spc="-1" strike="noStrike">
              <a:solidFill>
                <a:srgbClr val="000000"/>
              </a:solidFill>
              <a:latin typeface="Calibri"/>
            </a:endParaRPr>
          </a:p>
        </p:txBody>
      </p:sp>
      <p:pic>
        <p:nvPicPr>
          <p:cNvPr id="1580" name="Google Shape;118;p5" descr=""/>
          <p:cNvPicPr/>
          <p:nvPr/>
        </p:nvPicPr>
        <p:blipFill>
          <a:blip r:embed="rId1"/>
          <a:stretch/>
        </p:blipFill>
        <p:spPr>
          <a:xfrm>
            <a:off x="0" y="-118800"/>
            <a:ext cx="2198880" cy="1184400"/>
          </a:xfrm>
          <a:prstGeom prst="rect">
            <a:avLst/>
          </a:prstGeom>
          <a:ln w="0">
            <a:noFill/>
          </a:ln>
        </p:spPr>
      </p:pic>
      <p:sp>
        <p:nvSpPr>
          <p:cNvPr id="158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a:t>
            </a:r>
            <a:endParaRPr b="0" lang="en-US" sz="2800" spc="-1" strike="noStrike">
              <a:solidFill>
                <a:srgbClr val="000000"/>
              </a:solidFill>
              <a:latin typeface="Calibri"/>
            </a:endParaRPr>
          </a:p>
        </p:txBody>
      </p:sp>
      <p:cxnSp>
        <p:nvCxnSpPr>
          <p:cNvPr id="158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84" name="PlaceHolder 1"/>
          <p:cNvSpPr>
            <a:spLocks noGrp="1"/>
          </p:cNvSpPr>
          <p:nvPr>
            <p:ph type="title"/>
          </p:nvPr>
        </p:nvSpPr>
        <p:spPr>
          <a:xfrm>
            <a:off x="322920" y="688320"/>
            <a:ext cx="69487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Objectifs de la segmentation </a:t>
            </a:r>
            <a:endParaRPr b="0" lang="en-US" sz="3200" spc="-1" strike="noStrike">
              <a:solidFill>
                <a:srgbClr val="000000"/>
              </a:solidFill>
              <a:latin typeface="Calibri"/>
            </a:endParaRPr>
          </a:p>
        </p:txBody>
      </p:sp>
      <p:sp>
        <p:nvSpPr>
          <p:cNvPr id="1585" name="Google Shape;115;p5"/>
          <p:cNvSpPr/>
          <p:nvPr/>
        </p:nvSpPr>
        <p:spPr>
          <a:xfrm>
            <a:off x="163440" y="1665360"/>
            <a:ext cx="11918880" cy="2241000"/>
          </a:xfrm>
          <a:prstGeom prst="rect">
            <a:avLst/>
          </a:prstGeom>
          <a:noFill/>
          <a:ln w="0">
            <a:noFill/>
          </a:ln>
        </p:spPr>
        <p:style>
          <a:lnRef idx="0"/>
          <a:fillRef idx="0"/>
          <a:effectRef idx="0"/>
          <a:fontRef idx="minor"/>
        </p:style>
        <p:txBody>
          <a:bodyPr lIns="0" rIns="0" tIns="46800" bIns="0" anchor="t">
            <a:spAutoFit/>
          </a:bodyPr>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Fournir des régions homogènes (selon un critère donné).</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Localiser de manière précise les contours des régions.</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L’étude et l’interprétation des structures anatomiques.</a:t>
            </a:r>
            <a:endParaRPr b="0" lang="en-US" sz="2400" spc="-1" strike="noStrike">
              <a:solidFill>
                <a:srgbClr val="000000"/>
              </a:solidFill>
              <a:latin typeface="Calibri"/>
            </a:endParaRPr>
          </a:p>
          <a:p>
            <a:pPr marL="698400" indent="-343080" algn="just">
              <a:lnSpc>
                <a:spcPct val="150000"/>
              </a:lnSpc>
              <a:buClr>
                <a:srgbClr val="000000"/>
              </a:buClr>
              <a:buFont typeface="Arial"/>
              <a:buChar char="•"/>
            </a:pPr>
            <a:r>
              <a:rPr b="0" lang="fr-FR" sz="2400" spc="-1" strike="noStrike">
                <a:solidFill>
                  <a:schemeClr val="dk1"/>
                </a:solidFill>
                <a:latin typeface="Times New Roman"/>
                <a:ea typeface="Calibri"/>
              </a:rPr>
              <a:t>Réduction de bruit.</a:t>
            </a:r>
            <a:endParaRPr b="0" lang="en-US" sz="2400" spc="-1" strike="noStrike">
              <a:solidFill>
                <a:srgbClr val="000000"/>
              </a:solidFill>
              <a:latin typeface="Calibri"/>
            </a:endParaRPr>
          </a:p>
        </p:txBody>
      </p:sp>
      <p:pic>
        <p:nvPicPr>
          <p:cNvPr id="1586" name="Google Shape;118;p5" descr=""/>
          <p:cNvPicPr/>
          <p:nvPr/>
        </p:nvPicPr>
        <p:blipFill>
          <a:blip r:embed="rId1"/>
          <a:stretch/>
        </p:blipFill>
        <p:spPr>
          <a:xfrm>
            <a:off x="0" y="-118800"/>
            <a:ext cx="2198880" cy="1184400"/>
          </a:xfrm>
          <a:prstGeom prst="rect">
            <a:avLst/>
          </a:prstGeom>
          <a:ln w="0">
            <a:noFill/>
          </a:ln>
        </p:spPr>
      </p:pic>
      <p:sp>
        <p:nvSpPr>
          <p:cNvPr id="158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58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90" name="PlaceHolder 1"/>
          <p:cNvSpPr>
            <a:spLocks noGrp="1"/>
          </p:cNvSpPr>
          <p:nvPr>
            <p:ph type="title"/>
          </p:nvPr>
        </p:nvSpPr>
        <p:spPr>
          <a:xfrm>
            <a:off x="322920" y="688320"/>
            <a:ext cx="71506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2. Les stratégies de segmentation </a:t>
            </a:r>
            <a:endParaRPr b="0" lang="en-US" sz="3200" spc="-1" strike="noStrike">
              <a:solidFill>
                <a:srgbClr val="000000"/>
              </a:solidFill>
              <a:latin typeface="Calibri"/>
            </a:endParaRPr>
          </a:p>
        </p:txBody>
      </p:sp>
      <p:sp>
        <p:nvSpPr>
          <p:cNvPr id="1591" name="Google Shape;115;p5"/>
          <p:cNvSpPr/>
          <p:nvPr/>
        </p:nvSpPr>
        <p:spPr>
          <a:xfrm>
            <a:off x="163440" y="164412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En traitement d’image, il existe quatre types différents stratégies de la segmentation des images couleur, à savoir les stratégies scalaires, marginales, vectorielles et hybrides.</a:t>
            </a:r>
            <a:endParaRPr b="0" lang="en-US" sz="2400" spc="-1" strike="noStrike">
              <a:solidFill>
                <a:srgbClr val="000000"/>
              </a:solidFill>
              <a:latin typeface="Calibri"/>
            </a:endParaRPr>
          </a:p>
        </p:txBody>
      </p:sp>
      <p:pic>
        <p:nvPicPr>
          <p:cNvPr id="1592" name="Google Shape;118;p5" descr=""/>
          <p:cNvPicPr/>
          <p:nvPr/>
        </p:nvPicPr>
        <p:blipFill>
          <a:blip r:embed="rId1"/>
          <a:stretch/>
        </p:blipFill>
        <p:spPr>
          <a:xfrm>
            <a:off x="0" y="-118800"/>
            <a:ext cx="2198880" cy="1184400"/>
          </a:xfrm>
          <a:prstGeom prst="rect">
            <a:avLst/>
          </a:prstGeom>
          <a:ln w="0">
            <a:noFill/>
          </a:ln>
        </p:spPr>
      </p:pic>
      <p:sp>
        <p:nvSpPr>
          <p:cNvPr id="159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594" name="Google Shape;120;p5"/>
          <p:cNvCxnSpPr/>
          <p:nvPr/>
        </p:nvCxnSpPr>
        <p:spPr>
          <a:xfrm flipV="1">
            <a:off x="2271600" y="721800"/>
            <a:ext cx="9921240" cy="15120"/>
          </a:xfrm>
          <a:prstGeom prst="straightConnector1">
            <a:avLst/>
          </a:prstGeom>
          <a:ln w="28575">
            <a:solidFill>
              <a:srgbClr val="4f4e6b"/>
            </a:solidFill>
            <a:round/>
          </a:ln>
        </p:spPr>
      </p:cxnSp>
      <p:pic>
        <p:nvPicPr>
          <p:cNvPr id="1595" name="Image 2" descr=""/>
          <p:cNvPicPr/>
          <p:nvPr/>
        </p:nvPicPr>
        <p:blipFill>
          <a:blip r:embed="rId2"/>
          <a:stretch/>
        </p:blipFill>
        <p:spPr>
          <a:xfrm>
            <a:off x="6698520" y="3531960"/>
            <a:ext cx="5380560" cy="2602800"/>
          </a:xfrm>
          <a:prstGeom prst="rect">
            <a:avLst/>
          </a:prstGeom>
          <a:ln w="0">
            <a:noFill/>
          </a:ln>
        </p:spPr>
      </p:pic>
      <p:sp>
        <p:nvSpPr>
          <p:cNvPr id="1596" name="ZoneTexte 4"/>
          <p:cNvSpPr/>
          <p:nvPr/>
        </p:nvSpPr>
        <p:spPr>
          <a:xfrm>
            <a:off x="111960" y="3128040"/>
            <a:ext cx="6134040" cy="3381480"/>
          </a:xfrm>
          <a:prstGeom prst="rect">
            <a:avLst/>
          </a:prstGeom>
          <a:noFill/>
          <a:ln w="0">
            <a:noFill/>
          </a:ln>
        </p:spPr>
        <p:style>
          <a:lnRef idx="0"/>
          <a:fillRef idx="0"/>
          <a:effectRef idx="0"/>
          <a:fontRef idx="minor"/>
        </p:style>
        <p:txBody>
          <a:bodyPr lIns="90000" rIns="90000" tIns="45000" bIns="45000" anchor="t">
            <a:spAutoFit/>
          </a:bodyPr>
          <a:p>
            <a:pPr marL="248400" algn="just">
              <a:lnSpc>
                <a:spcPct val="150000"/>
              </a:lnSpc>
            </a:pPr>
            <a:r>
              <a:rPr b="1" lang="fr-FR" sz="2400" spc="-1" strike="noStrike">
                <a:solidFill>
                  <a:srgbClr val="ff0000"/>
                </a:solidFill>
                <a:latin typeface="Times New Roman"/>
                <a:ea typeface="Calibri"/>
              </a:rPr>
              <a:t>1. La stratégie scalaire:</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L'approche scalaire commence par une fusion des n composantes de l’image multi</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composante. L’image sous forme mono-composante ainsi obtenue est traitée par la suite (la figure qui suit).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598" name="Google Shape;115;p5"/>
          <p:cNvSpPr/>
          <p:nvPr/>
        </p:nvSpPr>
        <p:spPr>
          <a:xfrm>
            <a:off x="163440" y="942480"/>
            <a:ext cx="11918880" cy="16923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1" lang="fr-FR" sz="2400" spc="-1" strike="noStrike">
                <a:solidFill>
                  <a:schemeClr val="dk1"/>
                </a:solidFill>
                <a:latin typeface="Times New Roman"/>
                <a:ea typeface="Calibri"/>
              </a:rPr>
              <a:t>Exemple</a:t>
            </a:r>
            <a:r>
              <a:rPr b="0" lang="fr-FR" sz="2400" spc="-1" strike="noStrike">
                <a:solidFill>
                  <a:schemeClr val="dk1"/>
                </a:solidFill>
                <a:latin typeface="Times New Roman"/>
                <a:ea typeface="Calibri"/>
              </a:rPr>
              <a:t>: une image vectorielle couleur codée dans l’espace RVB peut être transformée, avant traitement, en une image scalaire. Cela peut être réalisé au moyen d’une analyse en composantes principales dont on ne retient que la première composante.</a:t>
            </a:r>
            <a:endParaRPr b="0" lang="en-US" sz="2400" spc="-1" strike="noStrike">
              <a:solidFill>
                <a:srgbClr val="000000"/>
              </a:solidFill>
              <a:latin typeface="Calibri"/>
            </a:endParaRPr>
          </a:p>
        </p:txBody>
      </p:sp>
      <p:pic>
        <p:nvPicPr>
          <p:cNvPr id="1599" name="Google Shape;118;p5" descr=""/>
          <p:cNvPicPr/>
          <p:nvPr/>
        </p:nvPicPr>
        <p:blipFill>
          <a:blip r:embed="rId1"/>
          <a:stretch/>
        </p:blipFill>
        <p:spPr>
          <a:xfrm>
            <a:off x="0" y="-118800"/>
            <a:ext cx="2198880" cy="1184400"/>
          </a:xfrm>
          <a:prstGeom prst="rect">
            <a:avLst/>
          </a:prstGeom>
          <a:ln w="0">
            <a:noFill/>
          </a:ln>
        </p:spPr>
      </p:pic>
      <p:sp>
        <p:nvSpPr>
          <p:cNvPr id="160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01" name="Google Shape;120;p5"/>
          <p:cNvCxnSpPr/>
          <p:nvPr/>
        </p:nvCxnSpPr>
        <p:spPr>
          <a:xfrm flipV="1">
            <a:off x="2271600" y="721800"/>
            <a:ext cx="9921240" cy="15120"/>
          </a:xfrm>
          <a:prstGeom prst="straightConnector1">
            <a:avLst/>
          </a:prstGeom>
          <a:ln w="28575">
            <a:solidFill>
              <a:srgbClr val="4f4e6b"/>
            </a:solidFill>
            <a:round/>
          </a:ln>
        </p:spPr>
      </p:cxnSp>
      <p:sp>
        <p:nvSpPr>
          <p:cNvPr id="1602" name="ZoneTexte 3"/>
          <p:cNvSpPr/>
          <p:nvPr/>
        </p:nvSpPr>
        <p:spPr>
          <a:xfrm>
            <a:off x="111960" y="2787840"/>
            <a:ext cx="6134040" cy="4478760"/>
          </a:xfrm>
          <a:prstGeom prst="rect">
            <a:avLst/>
          </a:prstGeom>
          <a:noFill/>
          <a:ln w="0">
            <a:noFill/>
          </a:ln>
        </p:spPr>
        <p:style>
          <a:lnRef idx="0"/>
          <a:fillRef idx="0"/>
          <a:effectRef idx="0"/>
          <a:fontRef idx="minor"/>
        </p:style>
        <p:txBody>
          <a:bodyPr lIns="90000" rIns="90000" tIns="45000" bIns="45000" anchor="t">
            <a:spAutoFit/>
          </a:bodyPr>
          <a:p>
            <a:pPr marL="248400" algn="just">
              <a:lnSpc>
                <a:spcPct val="150000"/>
              </a:lnSpc>
            </a:pPr>
            <a:r>
              <a:rPr b="1" lang="fr-FR" sz="2400" spc="-1" strike="noStrike">
                <a:solidFill>
                  <a:srgbClr val="ff0000"/>
                </a:solidFill>
                <a:latin typeface="Times New Roman"/>
                <a:ea typeface="Calibri"/>
              </a:rPr>
              <a:t>2. La stratégie marginale:</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L’approche marginale opère un traitement scalaire sur chaque composante de l’image .Les</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résultats obtenus sont ensuite fusionnés en une seule image mono-composante (Figure qui suit).Cette stratégie demande autant de traitements qu'il y a de composantes.</a:t>
            </a:r>
            <a:endParaRPr b="0" lang="en-US" sz="2400" spc="-1" strike="noStrike">
              <a:solidFill>
                <a:srgbClr val="000000"/>
              </a:solidFill>
              <a:latin typeface="Calibri"/>
            </a:endParaRPr>
          </a:p>
        </p:txBody>
      </p:sp>
      <p:pic>
        <p:nvPicPr>
          <p:cNvPr id="1603" name="Image 5" descr=""/>
          <p:cNvPicPr/>
          <p:nvPr/>
        </p:nvPicPr>
        <p:blipFill>
          <a:blip r:embed="rId2"/>
          <a:stretch/>
        </p:blipFill>
        <p:spPr>
          <a:xfrm>
            <a:off x="6698520" y="3381840"/>
            <a:ext cx="5441040" cy="2532600"/>
          </a:xfrm>
          <a:prstGeom prst="rect">
            <a:avLst/>
          </a:prstGeom>
          <a:ln w="0">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605" name="Google Shape;118;p5" descr=""/>
          <p:cNvPicPr/>
          <p:nvPr/>
        </p:nvPicPr>
        <p:blipFill>
          <a:blip r:embed="rId1"/>
          <a:stretch/>
        </p:blipFill>
        <p:spPr>
          <a:xfrm>
            <a:off x="0" y="-118800"/>
            <a:ext cx="2198880" cy="1184400"/>
          </a:xfrm>
          <a:prstGeom prst="rect">
            <a:avLst/>
          </a:prstGeom>
          <a:ln w="0">
            <a:noFill/>
          </a:ln>
        </p:spPr>
      </p:pic>
      <p:sp>
        <p:nvSpPr>
          <p:cNvPr id="16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07" name="Google Shape;120;p5"/>
          <p:cNvCxnSpPr/>
          <p:nvPr/>
        </p:nvCxnSpPr>
        <p:spPr>
          <a:xfrm flipV="1">
            <a:off x="2271600" y="721800"/>
            <a:ext cx="9921240" cy="15120"/>
          </a:xfrm>
          <a:prstGeom prst="straightConnector1">
            <a:avLst/>
          </a:prstGeom>
          <a:ln w="28575">
            <a:solidFill>
              <a:srgbClr val="4f4e6b"/>
            </a:solidFill>
            <a:round/>
          </a:ln>
        </p:spPr>
      </p:cxnSp>
      <p:sp>
        <p:nvSpPr>
          <p:cNvPr id="1608" name="ZoneTexte 3"/>
          <p:cNvSpPr/>
          <p:nvPr/>
        </p:nvSpPr>
        <p:spPr>
          <a:xfrm>
            <a:off x="111960" y="735840"/>
            <a:ext cx="6134040" cy="3930120"/>
          </a:xfrm>
          <a:prstGeom prst="rect">
            <a:avLst/>
          </a:prstGeom>
          <a:noFill/>
          <a:ln w="0">
            <a:noFill/>
          </a:ln>
        </p:spPr>
        <p:style>
          <a:lnRef idx="0"/>
          <a:fillRef idx="0"/>
          <a:effectRef idx="0"/>
          <a:fontRef idx="minor"/>
        </p:style>
        <p:txBody>
          <a:bodyPr lIns="90000" rIns="90000" tIns="45000" bIns="45000" anchor="t">
            <a:spAutoFit/>
          </a:bodyPr>
          <a:p>
            <a:pPr marL="248400" algn="just">
              <a:lnSpc>
                <a:spcPct val="150000"/>
              </a:lnSpc>
            </a:pPr>
            <a:r>
              <a:rPr b="1" lang="fr-FR" sz="2400" spc="-1" strike="noStrike">
                <a:solidFill>
                  <a:srgbClr val="ff0000"/>
                </a:solidFill>
                <a:latin typeface="Times New Roman"/>
                <a:ea typeface="Calibri"/>
              </a:rPr>
              <a:t>3. La stratégie vectorielle:</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L’approche vectorielle utilise directement, et de façon globale, l’information vectorielle</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présente dans l’image (figure qui suit). La corrélation entre composantes est ainsi prise en</a:t>
            </a:r>
            <a:endParaRPr b="0" lang="en-US" sz="2400" spc="-1" strike="noStrike">
              <a:solidFill>
                <a:srgbClr val="000000"/>
              </a:solidFill>
              <a:latin typeface="Calibri"/>
            </a:endParaRPr>
          </a:p>
          <a:p>
            <a:pPr marL="248400" algn="just">
              <a:lnSpc>
                <a:spcPct val="150000"/>
              </a:lnSpc>
            </a:pPr>
            <a:r>
              <a:rPr b="0" lang="fr-FR" sz="2400" spc="-1" strike="noStrike">
                <a:solidFill>
                  <a:schemeClr val="dk1"/>
                </a:solidFill>
                <a:latin typeface="Times New Roman"/>
                <a:ea typeface="Calibri"/>
              </a:rPr>
              <a:t>compte.</a:t>
            </a:r>
            <a:endParaRPr b="0" lang="en-US" sz="2400" spc="-1" strike="noStrike">
              <a:solidFill>
                <a:srgbClr val="000000"/>
              </a:solidFill>
              <a:latin typeface="Calibri"/>
            </a:endParaRPr>
          </a:p>
        </p:txBody>
      </p:sp>
      <p:pic>
        <p:nvPicPr>
          <p:cNvPr id="1609" name="Image 5" descr=""/>
          <p:cNvPicPr/>
          <p:nvPr/>
        </p:nvPicPr>
        <p:blipFill>
          <a:blip r:embed="rId2"/>
          <a:stretch/>
        </p:blipFill>
        <p:spPr>
          <a:xfrm>
            <a:off x="6549480" y="1103040"/>
            <a:ext cx="5520600" cy="1901520"/>
          </a:xfrm>
          <a:prstGeom prst="rect">
            <a:avLst/>
          </a:prstGeom>
          <a:ln w="0">
            <a:noFill/>
          </a:ln>
        </p:spPr>
      </p:pic>
      <p:sp>
        <p:nvSpPr>
          <p:cNvPr id="1610" name="ZoneTexte 7"/>
          <p:cNvSpPr/>
          <p:nvPr/>
        </p:nvSpPr>
        <p:spPr>
          <a:xfrm>
            <a:off x="164880" y="4550760"/>
            <a:ext cx="11870280" cy="1735560"/>
          </a:xfrm>
          <a:prstGeom prst="rect">
            <a:avLst/>
          </a:prstGeom>
          <a:noFill/>
          <a:ln w="0">
            <a:noFill/>
          </a:ln>
        </p:spPr>
        <p:style>
          <a:lnRef idx="0"/>
          <a:fillRef idx="0"/>
          <a:effectRef idx="0"/>
          <a:fontRef idx="minor"/>
        </p:style>
        <p:txBody>
          <a:bodyPr lIns="90000" rIns="90000" tIns="45000" bIns="45000" anchor="t">
            <a:spAutoFit/>
          </a:bodyPr>
          <a:p>
            <a:pPr marL="248400" algn="just">
              <a:lnSpc>
                <a:spcPct val="150000"/>
              </a:lnSpc>
            </a:pPr>
            <a:r>
              <a:rPr b="1" lang="fr-FR" sz="2400" spc="-1" strike="noStrike">
                <a:solidFill>
                  <a:srgbClr val="ff0000"/>
                </a:solidFill>
                <a:latin typeface="Times New Roman"/>
                <a:ea typeface="Arial"/>
              </a:rPr>
              <a:t>4. La stratégie hybride:</a:t>
            </a:r>
            <a:endParaRPr b="0" lang="en-US" sz="2400" spc="-1" strike="noStrike">
              <a:solidFill>
                <a:srgbClr val="000000"/>
              </a:solidFill>
              <a:latin typeface="Calibri"/>
            </a:endParaRPr>
          </a:p>
          <a:p>
            <a:pPr marL="248400" algn="just">
              <a:lnSpc>
                <a:spcPct val="100000"/>
              </a:lnSpc>
            </a:pPr>
            <a:r>
              <a:rPr b="0" lang="fr-FR" sz="2400" spc="-1" strike="noStrike">
                <a:solidFill>
                  <a:srgbClr val="000000"/>
                </a:solidFill>
                <a:latin typeface="Times New Roman"/>
                <a:ea typeface="Arial"/>
              </a:rPr>
              <a:t>Le mélange des deux stratégies marginales et vectorielles résulte la stratégie hybride . Elle</a:t>
            </a:r>
            <a:endParaRPr b="0" lang="en-US" sz="2400" spc="-1" strike="noStrike">
              <a:solidFill>
                <a:srgbClr val="000000"/>
              </a:solidFill>
              <a:latin typeface="Calibri"/>
            </a:endParaRPr>
          </a:p>
          <a:p>
            <a:pPr marL="248400" algn="just">
              <a:lnSpc>
                <a:spcPct val="100000"/>
              </a:lnSpc>
            </a:pPr>
            <a:r>
              <a:rPr b="0" lang="fr-FR" sz="2400" spc="-1" strike="noStrike">
                <a:solidFill>
                  <a:srgbClr val="000000"/>
                </a:solidFill>
                <a:latin typeface="Times New Roman"/>
                <a:ea typeface="Arial"/>
              </a:rPr>
              <a:t>est couramment utilisée dans la segmentation par analyse d'histogrammes des images</a:t>
            </a:r>
            <a:endParaRPr b="0" lang="en-US" sz="2400" spc="-1" strike="noStrike">
              <a:solidFill>
                <a:srgbClr val="000000"/>
              </a:solidFill>
              <a:latin typeface="Calibri"/>
            </a:endParaRPr>
          </a:p>
          <a:p>
            <a:pPr marL="248400" algn="just">
              <a:lnSpc>
                <a:spcPct val="100000"/>
              </a:lnSpc>
            </a:pPr>
            <a:r>
              <a:rPr b="0" lang="fr-FR" sz="2400" spc="-1" strike="noStrike">
                <a:solidFill>
                  <a:srgbClr val="000000"/>
                </a:solidFill>
                <a:latin typeface="Times New Roman"/>
                <a:ea typeface="Arial"/>
              </a:rPr>
              <a:t>couleur.</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12" name="PlaceHolder 1"/>
          <p:cNvSpPr>
            <a:spLocks noGrp="1"/>
          </p:cNvSpPr>
          <p:nvPr>
            <p:ph type="title"/>
          </p:nvPr>
        </p:nvSpPr>
        <p:spPr>
          <a:xfrm>
            <a:off x="322920" y="528840"/>
            <a:ext cx="74908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3. Les méthodes de segmentation</a:t>
            </a:r>
            <a:endParaRPr b="0" lang="en-US" sz="3200" spc="-1" strike="noStrike">
              <a:solidFill>
                <a:srgbClr val="000000"/>
              </a:solidFill>
              <a:latin typeface="Calibri"/>
            </a:endParaRPr>
          </a:p>
        </p:txBody>
      </p:sp>
      <p:sp>
        <p:nvSpPr>
          <p:cNvPr id="1613" name="Google Shape;115;p5"/>
          <p:cNvSpPr/>
          <p:nvPr/>
        </p:nvSpPr>
        <p:spPr>
          <a:xfrm>
            <a:off x="163440" y="1367640"/>
            <a:ext cx="11918880" cy="4984200"/>
          </a:xfrm>
          <a:prstGeom prst="rect">
            <a:avLst/>
          </a:prstGeom>
          <a:noFill/>
          <a:ln w="0">
            <a:noFill/>
          </a:ln>
        </p:spPr>
        <p:style>
          <a:lnRef idx="0"/>
          <a:fillRef idx="0"/>
          <a:effectRef idx="0"/>
          <a:fontRef idx="minor"/>
        </p:style>
        <p:txBody>
          <a:bodyPr lIns="0" rIns="0" tIns="46800" bIns="0" anchor="t">
            <a:spAutoFit/>
          </a:bodyPr>
          <a:p>
            <a:pPr marL="1162800" indent="-457200" algn="just">
              <a:lnSpc>
                <a:spcPct val="150000"/>
              </a:lnSpc>
              <a:buClr>
                <a:srgbClr val="000000"/>
              </a:buClr>
              <a:buFont typeface="Arial"/>
              <a:buAutoNum type="arabicPeriod"/>
            </a:pPr>
            <a:r>
              <a:rPr b="1" lang="fr-FR" sz="2400" spc="-1" strike="noStrike">
                <a:solidFill>
                  <a:srgbClr val="ff0000"/>
                </a:solidFill>
                <a:latin typeface="Times New Roman"/>
                <a:ea typeface="Calibri"/>
              </a:rPr>
              <a:t>Approche Contour:</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Un contour est un ensemble des points d'une image numérique qui correspond à un changement brutal de l'intensité lumineuse. </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Dans l’approche ” contour ”, on considère que les primitives à extraire sont les lignes de contrastes séparant des régions de niveaux de gris différents et relativement homogènes, ou bien des régions de texture différentes. En pratique, il s’agit de reconnaître les zones de transition et de localiser au mieux la frontière entre les régions. Il existe plusieurs méthodes de segmentation par conteur qu’on peut regrouper en trois catégories : les méthodes dérivatives, les méthodes Analytiques et les méthodes déformables.</a:t>
            </a:r>
            <a:endParaRPr b="0" lang="en-US" sz="2400" spc="-1" strike="noStrike">
              <a:solidFill>
                <a:srgbClr val="000000"/>
              </a:solidFill>
              <a:latin typeface="Calibri"/>
            </a:endParaRPr>
          </a:p>
        </p:txBody>
      </p:sp>
      <p:pic>
        <p:nvPicPr>
          <p:cNvPr id="1614" name="Google Shape;118;p5" descr=""/>
          <p:cNvPicPr/>
          <p:nvPr/>
        </p:nvPicPr>
        <p:blipFill>
          <a:blip r:embed="rId1"/>
          <a:stretch/>
        </p:blipFill>
        <p:spPr>
          <a:xfrm>
            <a:off x="0" y="-118800"/>
            <a:ext cx="2198880" cy="1184400"/>
          </a:xfrm>
          <a:prstGeom prst="rect">
            <a:avLst/>
          </a:prstGeom>
          <a:ln w="0">
            <a:noFill/>
          </a:ln>
        </p:spPr>
      </p:pic>
      <p:sp>
        <p:nvSpPr>
          <p:cNvPr id="1615"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1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18" name="Google Shape;115;p5"/>
          <p:cNvSpPr/>
          <p:nvPr/>
        </p:nvSpPr>
        <p:spPr>
          <a:xfrm>
            <a:off x="163440" y="867960"/>
            <a:ext cx="1191888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Le processus « classique » de détection de contours: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 processus classique de détecteur de contours suit les étapes suivantes:</a:t>
            </a:r>
            <a:endParaRPr b="0" lang="en-US" sz="2400" spc="-1" strike="noStrike">
              <a:solidFill>
                <a:srgbClr val="000000"/>
              </a:solidFill>
              <a:latin typeface="Calibri"/>
            </a:endParaRPr>
          </a:p>
        </p:txBody>
      </p:sp>
      <p:pic>
        <p:nvPicPr>
          <p:cNvPr id="1619" name="Google Shape;118;p5" descr=""/>
          <p:cNvPicPr/>
          <p:nvPr/>
        </p:nvPicPr>
        <p:blipFill>
          <a:blip r:embed="rId1"/>
          <a:stretch/>
        </p:blipFill>
        <p:spPr>
          <a:xfrm>
            <a:off x="0" y="-118800"/>
            <a:ext cx="2198880" cy="1184400"/>
          </a:xfrm>
          <a:prstGeom prst="rect">
            <a:avLst/>
          </a:prstGeom>
          <a:ln w="0">
            <a:noFill/>
          </a:ln>
        </p:spPr>
      </p:pic>
      <p:sp>
        <p:nvSpPr>
          <p:cNvPr id="162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21" name="Google Shape;120;p5"/>
          <p:cNvCxnSpPr/>
          <p:nvPr/>
        </p:nvCxnSpPr>
        <p:spPr>
          <a:xfrm flipV="1">
            <a:off x="2271600" y="721800"/>
            <a:ext cx="9921240" cy="15120"/>
          </a:xfrm>
          <a:prstGeom prst="straightConnector1">
            <a:avLst/>
          </a:prstGeom>
          <a:ln w="28575">
            <a:solidFill>
              <a:srgbClr val="4f4e6b"/>
            </a:solidFill>
            <a:round/>
          </a:ln>
        </p:spPr>
      </p:cxnSp>
      <p:pic>
        <p:nvPicPr>
          <p:cNvPr id="1622" name="Image 4" descr=""/>
          <p:cNvPicPr/>
          <p:nvPr/>
        </p:nvPicPr>
        <p:blipFill>
          <a:blip r:embed="rId2"/>
          <a:stretch/>
        </p:blipFill>
        <p:spPr>
          <a:xfrm>
            <a:off x="595440" y="2427480"/>
            <a:ext cx="11000160" cy="1389600"/>
          </a:xfrm>
          <a:prstGeom prst="rect">
            <a:avLst/>
          </a:prstGeom>
          <a:ln w="0">
            <a:noFill/>
          </a:ln>
        </p:spPr>
      </p:pic>
      <p:sp>
        <p:nvSpPr>
          <p:cNvPr id="1623" name="ZoneTexte 8"/>
          <p:cNvSpPr/>
          <p:nvPr/>
        </p:nvSpPr>
        <p:spPr>
          <a:xfrm>
            <a:off x="2507400" y="4068360"/>
            <a:ext cx="7549920" cy="4554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le processus classique de détecteur de contours.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25" name="Google Shape;115;p5"/>
          <p:cNvSpPr/>
          <p:nvPr/>
        </p:nvSpPr>
        <p:spPr>
          <a:xfrm>
            <a:off x="163440" y="666000"/>
            <a:ext cx="11918880" cy="60814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a) </a:t>
            </a:r>
            <a:r>
              <a:rPr b="0" lang="fr-FR" sz="2400" spc="-1" strike="noStrike">
                <a:solidFill>
                  <a:schemeClr val="accent1"/>
                </a:solidFill>
                <a:latin typeface="Times New Roman"/>
                <a:ea typeface="Calibri"/>
              </a:rPr>
              <a:t>La mise en évidence des contours : </a:t>
            </a:r>
            <a:r>
              <a:rPr b="0" lang="fr-FR" sz="2400" spc="-1" strike="noStrike">
                <a:solidFill>
                  <a:schemeClr val="dk1"/>
                </a:solidFill>
                <a:latin typeface="Times New Roman"/>
                <a:ea typeface="Calibri"/>
              </a:rPr>
              <a:t>C’est une étape importante, elle permet de marquer les contours. Cette mise en évidence s’obtient par exemple par une différentiation (dérivation) de l’image.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b) </a:t>
            </a:r>
            <a:r>
              <a:rPr b="0" lang="fr-FR" sz="2400" spc="-1" strike="noStrike">
                <a:solidFill>
                  <a:schemeClr val="accent1"/>
                </a:solidFill>
                <a:latin typeface="Times New Roman"/>
                <a:ea typeface="Calibri"/>
              </a:rPr>
              <a:t>La réduction des contours: </a:t>
            </a:r>
            <a:r>
              <a:rPr b="0" lang="fr-FR" sz="2400" spc="-1" strike="noStrike">
                <a:solidFill>
                  <a:schemeClr val="dk1"/>
                </a:solidFill>
                <a:latin typeface="Times New Roman"/>
                <a:ea typeface="Calibri"/>
              </a:rPr>
              <a:t>Elle agit de manière à ce que les contours mise en évidence ne fassent qu’un seul pixel d’épaisseur.</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c) </a:t>
            </a:r>
            <a:r>
              <a:rPr b="0" lang="fr-FR" sz="2400" spc="-1" strike="noStrike">
                <a:solidFill>
                  <a:schemeClr val="accent1"/>
                </a:solidFill>
                <a:latin typeface="Times New Roman"/>
                <a:ea typeface="Calibri"/>
              </a:rPr>
              <a:t>La binarisation des contours : </a:t>
            </a:r>
            <a:r>
              <a:rPr b="0" lang="fr-FR" sz="2400" spc="-1" strike="noStrike">
                <a:solidFill>
                  <a:schemeClr val="dk1"/>
                </a:solidFill>
                <a:latin typeface="Times New Roman"/>
                <a:ea typeface="Calibri"/>
              </a:rPr>
              <a:t>Elle permet d’obtenir une image contours binaire. La binarisation est une étape clef. Elle définit quels sont les contours que l’on considère comme importants et quels sont ceux que l’on rejette.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d) </a:t>
            </a:r>
            <a:r>
              <a:rPr b="0" lang="fr-FR" sz="2400" spc="-1" strike="noStrike">
                <a:solidFill>
                  <a:schemeClr val="accent1"/>
                </a:solidFill>
                <a:latin typeface="Times New Roman"/>
                <a:ea typeface="Calibri"/>
              </a:rPr>
              <a:t>La description des contours : </a:t>
            </a:r>
            <a:r>
              <a:rPr b="0" lang="fr-FR" sz="2400" spc="-1" strike="noStrike">
                <a:solidFill>
                  <a:schemeClr val="dk1"/>
                </a:solidFill>
                <a:latin typeface="Times New Roman"/>
                <a:ea typeface="Calibri"/>
              </a:rPr>
              <a:t>Elle permet d’organiser les points de contours en structures simples tels les segments de droites, arcs de cercle, etc., et de détecter les contours fermés afin de les séparer.</a:t>
            </a:r>
            <a:endParaRPr b="0" lang="en-US" sz="2400" spc="-1" strike="noStrike">
              <a:solidFill>
                <a:srgbClr val="000000"/>
              </a:solidFill>
              <a:latin typeface="Calibri"/>
            </a:endParaRPr>
          </a:p>
        </p:txBody>
      </p:sp>
      <p:pic>
        <p:nvPicPr>
          <p:cNvPr id="1626" name="Google Shape;118;p5" descr=""/>
          <p:cNvPicPr/>
          <p:nvPr/>
        </p:nvPicPr>
        <p:blipFill>
          <a:blip r:embed="rId1"/>
          <a:stretch/>
        </p:blipFill>
        <p:spPr>
          <a:xfrm>
            <a:off x="0" y="-118800"/>
            <a:ext cx="2198880" cy="1184400"/>
          </a:xfrm>
          <a:prstGeom prst="rect">
            <a:avLst/>
          </a:prstGeom>
          <a:ln w="0">
            <a:noFill/>
          </a:ln>
        </p:spPr>
      </p:pic>
      <p:sp>
        <p:nvSpPr>
          <p:cNvPr id="16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2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30" name="PlaceHolder 1"/>
          <p:cNvSpPr>
            <a:spLocks noGrp="1"/>
          </p:cNvSpPr>
          <p:nvPr>
            <p:ph type="title"/>
          </p:nvPr>
        </p:nvSpPr>
        <p:spPr>
          <a:xfrm>
            <a:off x="322920" y="582120"/>
            <a:ext cx="689544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3.1. Les méthodes d’approche Contour</a:t>
            </a:r>
            <a:endParaRPr b="0" lang="en-US" sz="3200" spc="-1" strike="noStrike">
              <a:solidFill>
                <a:srgbClr val="000000"/>
              </a:solidFill>
              <a:latin typeface="Calibri"/>
            </a:endParaRPr>
          </a:p>
        </p:txBody>
      </p:sp>
      <p:sp>
        <p:nvSpPr>
          <p:cNvPr id="1631" name="Google Shape;115;p5"/>
          <p:cNvSpPr/>
          <p:nvPr/>
        </p:nvSpPr>
        <p:spPr>
          <a:xfrm>
            <a:off x="136080" y="1460520"/>
            <a:ext cx="11918880" cy="4435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rgbClr val="ff0000"/>
                </a:solidFill>
                <a:latin typeface="Times New Roman"/>
                <a:ea typeface="Calibri"/>
              </a:rPr>
              <a:t>a. Méthodes dérivatives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méthodes dérivatives sont très faciles à l’implémentation ainsi que leur temps de calcul relativement court, et leur résultat satisfaisant pour des images non bruitées. Leur inconvénient est qu’elles sont très sensibles au bruit.</a:t>
            </a:r>
            <a:endParaRPr b="0" lang="en-US" sz="2400" spc="-1" strike="noStrike">
              <a:solidFill>
                <a:srgbClr val="000000"/>
              </a:solidFill>
              <a:latin typeface="Calibri"/>
            </a:endParaRPr>
          </a:p>
          <a:p>
            <a:pPr marL="608400" algn="just">
              <a:lnSpc>
                <a:spcPct val="150000"/>
              </a:lnSpc>
            </a:pPr>
            <a:r>
              <a:rPr b="0" lang="fr-FR" sz="2400" spc="-1" strike="noStrike">
                <a:solidFill>
                  <a:schemeClr val="accent1"/>
                </a:solidFill>
                <a:latin typeface="Times New Roman"/>
                <a:ea typeface="Calibri"/>
              </a:rPr>
              <a:t>a.1. Calcul du Gradient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contours dans une image étant caractérisés par une forte variation de contraste. Il est évident de chercher un opérateur permettant de caractériser les zones ou les niveaux de gris augmentent ou diminuent très vite. La drivée (le gradient) répond tout à fait à ce problème.</a:t>
            </a:r>
            <a:endParaRPr b="0" lang="en-US" sz="2400" spc="-1" strike="noStrike">
              <a:solidFill>
                <a:srgbClr val="000000"/>
              </a:solidFill>
              <a:latin typeface="Calibri"/>
            </a:endParaRPr>
          </a:p>
        </p:txBody>
      </p:sp>
      <p:pic>
        <p:nvPicPr>
          <p:cNvPr id="1632" name="Google Shape;118;p5" descr=""/>
          <p:cNvPicPr/>
          <p:nvPr/>
        </p:nvPicPr>
        <p:blipFill>
          <a:blip r:embed="rId1"/>
          <a:stretch/>
        </p:blipFill>
        <p:spPr>
          <a:xfrm>
            <a:off x="0" y="-118800"/>
            <a:ext cx="2198880" cy="1184400"/>
          </a:xfrm>
          <a:prstGeom prst="rect">
            <a:avLst/>
          </a:prstGeom>
          <a:ln w="0">
            <a:noFill/>
          </a:ln>
        </p:spPr>
      </p:pic>
      <p:sp>
        <p:nvSpPr>
          <p:cNvPr id="163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3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18" name="Google Shape;115;p5"/>
          <p:cNvSpPr/>
          <p:nvPr/>
        </p:nvSpPr>
        <p:spPr>
          <a:xfrm>
            <a:off x="97920" y="922680"/>
            <a:ext cx="11994840" cy="27896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rgbClr val="000000"/>
                </a:solidFill>
                <a:latin typeface="Times New Roman"/>
                <a:ea typeface="Arial"/>
              </a:rPr>
              <a:t>Une image de </a:t>
            </a:r>
            <a:r>
              <a:rPr b="0" lang="fr-FR" sz="2400" spc="-1" strike="noStrike">
                <a:solidFill>
                  <a:schemeClr val="accent1"/>
                </a:solidFill>
                <a:latin typeface="Times New Roman"/>
                <a:ea typeface="Arial"/>
              </a:rPr>
              <a:t>3D</a:t>
            </a:r>
            <a:r>
              <a:rPr b="0" lang="fr-FR" sz="2400" spc="-1" strike="noStrike">
                <a:solidFill>
                  <a:srgbClr val="000000"/>
                </a:solidFill>
                <a:latin typeface="Times New Roman"/>
                <a:ea typeface="Arial"/>
              </a:rPr>
              <a:t> est une </a:t>
            </a:r>
            <a:r>
              <a:rPr b="0" lang="fr-FR" sz="2400" spc="-1" strike="noStrike">
                <a:solidFill>
                  <a:schemeClr val="accent1"/>
                </a:solidFill>
                <a:latin typeface="Times New Roman"/>
                <a:ea typeface="Arial"/>
              </a:rPr>
              <a:t>image volumique </a:t>
            </a:r>
            <a:r>
              <a:rPr b="0" lang="fr-FR" sz="2400" spc="-1" strike="noStrike">
                <a:solidFill>
                  <a:srgbClr val="000000"/>
                </a:solidFill>
                <a:latin typeface="Times New Roman"/>
                <a:ea typeface="Arial"/>
              </a:rPr>
              <a:t>: par exemple une  image IRM  du cerveau ou une vidéo. Dans ce cas, on parle d’image </a:t>
            </a:r>
            <a:r>
              <a:rPr b="0" lang="fr-FR" sz="2400" spc="-1" strike="noStrike">
                <a:solidFill>
                  <a:schemeClr val="accent1"/>
                </a:solidFill>
                <a:latin typeface="Times New Roman"/>
                <a:ea typeface="Arial"/>
              </a:rPr>
              <a:t>2D+T (2 dimensions spatiales et une dimension  temporelle</a:t>
            </a:r>
            <a:r>
              <a:rPr b="0" lang="fr-FR" sz="2400" spc="-1" strike="noStrike">
                <a:solidFill>
                  <a:srgbClr val="000000"/>
                </a:solidFill>
                <a:latin typeface="Times New Roman"/>
                <a:ea typeface="Arial"/>
              </a:rPr>
              <a:t>).  La  nature  du  signal  peut être  analogique (continue) ou numérique  (discrète).  Dans ce cours, par défaut,  lorsque l’on parlera d’image, il s’agira d’image 2D, sauf mention contraire.</a:t>
            </a:r>
            <a:endParaRPr b="0" lang="en-US" sz="2400" spc="-1" strike="noStrike">
              <a:solidFill>
                <a:srgbClr val="000000"/>
              </a:solidFill>
              <a:latin typeface="Calibri"/>
            </a:endParaRPr>
          </a:p>
        </p:txBody>
      </p:sp>
      <p:pic>
        <p:nvPicPr>
          <p:cNvPr id="219" name="Google Shape;118;p5" descr=""/>
          <p:cNvPicPr/>
          <p:nvPr/>
        </p:nvPicPr>
        <p:blipFill>
          <a:blip r:embed="rId1"/>
          <a:stretch/>
        </p:blipFill>
        <p:spPr>
          <a:xfrm>
            <a:off x="0" y="-118800"/>
            <a:ext cx="2198880" cy="1184400"/>
          </a:xfrm>
          <a:prstGeom prst="rect">
            <a:avLst/>
          </a:prstGeom>
          <a:ln w="0">
            <a:noFill/>
          </a:ln>
        </p:spPr>
      </p:pic>
      <p:sp>
        <p:nvSpPr>
          <p:cNvPr id="22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21" name="Google Shape;120;p5"/>
          <p:cNvCxnSpPr/>
          <p:nvPr/>
        </p:nvCxnSpPr>
        <p:spPr>
          <a:xfrm flipV="1">
            <a:off x="2271600" y="721800"/>
            <a:ext cx="9921240" cy="15120"/>
          </a:xfrm>
          <a:prstGeom prst="straightConnector1">
            <a:avLst/>
          </a:prstGeom>
          <a:ln w="28575">
            <a:solidFill>
              <a:srgbClr val="4f4e6b"/>
            </a:solidFill>
            <a:round/>
          </a:ln>
        </p:spPr>
      </p:cxnSp>
      <p:pic>
        <p:nvPicPr>
          <p:cNvPr id="222" name="Image 3" descr=""/>
          <p:cNvPicPr/>
          <p:nvPr/>
        </p:nvPicPr>
        <p:blipFill>
          <a:blip r:embed="rId2"/>
          <a:stretch/>
        </p:blipFill>
        <p:spPr>
          <a:xfrm>
            <a:off x="3575520" y="4135680"/>
            <a:ext cx="4844160" cy="1757880"/>
          </a:xfrm>
          <a:prstGeom prst="rect">
            <a:avLst/>
          </a:prstGeom>
          <a:ln w="0">
            <a:noFill/>
          </a:ln>
        </p:spPr>
      </p:pic>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36" name="Google Shape;115;p5"/>
          <p:cNvSpPr/>
          <p:nvPr/>
        </p:nvSpPr>
        <p:spPr>
          <a:xfrm>
            <a:off x="163440" y="718920"/>
            <a:ext cx="11918880" cy="33382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 gradient d’une image donne les taux de changement de niveau de gris par unité de distance dans les directions des axes de coordonnés. Il est défini comme un vecteur caractérisé par son amplitude et sa direction, tels que :</a:t>
            </a:r>
            <a:endParaRPr b="0" lang="en-US" sz="2400" spc="-1" strike="noStrike">
              <a:solidFill>
                <a:srgbClr val="000000"/>
              </a:solidFill>
              <a:latin typeface="Calibri"/>
            </a:endParaRPr>
          </a:p>
          <a:p>
            <a:pPr marL="590400" indent="-343080" algn="just">
              <a:lnSpc>
                <a:spcPct val="150000"/>
              </a:lnSpc>
              <a:buClr>
                <a:srgbClr val="000000"/>
              </a:buClr>
              <a:buFont typeface="Arial"/>
              <a:buChar char="•"/>
            </a:pPr>
            <a:r>
              <a:rPr b="0" lang="fr-FR" sz="2400" spc="-1" strike="noStrike">
                <a:solidFill>
                  <a:schemeClr val="dk1"/>
                </a:solidFill>
                <a:latin typeface="Times New Roman"/>
                <a:ea typeface="Calibri"/>
              </a:rPr>
              <a:t>L’amplitude est liée à la quantité de variation locale des pixels.</a:t>
            </a:r>
            <a:endParaRPr b="0" lang="en-US" sz="2400" spc="-1" strike="noStrike">
              <a:solidFill>
                <a:srgbClr val="000000"/>
              </a:solidFill>
              <a:latin typeface="Calibri"/>
            </a:endParaRPr>
          </a:p>
          <a:p>
            <a:pPr marL="590400" indent="-343080" algn="just">
              <a:lnSpc>
                <a:spcPct val="150000"/>
              </a:lnSpc>
              <a:buClr>
                <a:srgbClr val="000000"/>
              </a:buClr>
              <a:buFont typeface="Arial"/>
              <a:buChar char="•"/>
            </a:pPr>
            <a:r>
              <a:rPr b="0" lang="fr-FR" sz="2400" spc="-1" strike="noStrike">
                <a:solidFill>
                  <a:schemeClr val="dk1"/>
                </a:solidFill>
                <a:latin typeface="Times New Roman"/>
                <a:ea typeface="Calibri"/>
              </a:rPr>
              <a:t>La direction du gradient est orthogonale à la frontière qui passe au point considéré.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 gradient d’une image dans un point est le vecteur qui est définit par :</a:t>
            </a:r>
            <a:endParaRPr b="0" lang="en-US" sz="2400" spc="-1" strike="noStrike">
              <a:solidFill>
                <a:srgbClr val="000000"/>
              </a:solidFill>
              <a:latin typeface="Calibri"/>
            </a:endParaRPr>
          </a:p>
        </p:txBody>
      </p:sp>
      <p:pic>
        <p:nvPicPr>
          <p:cNvPr id="1637" name="Google Shape;118;p5" descr=""/>
          <p:cNvPicPr/>
          <p:nvPr/>
        </p:nvPicPr>
        <p:blipFill>
          <a:blip r:embed="rId1"/>
          <a:stretch/>
        </p:blipFill>
        <p:spPr>
          <a:xfrm>
            <a:off x="0" y="-118800"/>
            <a:ext cx="2198880" cy="1184400"/>
          </a:xfrm>
          <a:prstGeom prst="rect">
            <a:avLst/>
          </a:prstGeom>
          <a:ln w="0">
            <a:noFill/>
          </a:ln>
        </p:spPr>
      </p:pic>
      <p:sp>
        <p:nvSpPr>
          <p:cNvPr id="163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39" name="Google Shape;120;p5"/>
          <p:cNvCxnSpPr/>
          <p:nvPr/>
        </p:nvCxnSpPr>
        <p:spPr>
          <a:xfrm flipV="1">
            <a:off x="2271600" y="721800"/>
            <a:ext cx="9921240" cy="15120"/>
          </a:xfrm>
          <a:prstGeom prst="straightConnector1">
            <a:avLst/>
          </a:prstGeom>
          <a:ln w="28575">
            <a:solidFill>
              <a:srgbClr val="4f4e6b"/>
            </a:solidFill>
            <a:round/>
          </a:ln>
        </p:spPr>
      </p:cxnSp>
      <p:pic>
        <p:nvPicPr>
          <p:cNvPr id="1640" name="Image 4" descr=""/>
          <p:cNvPicPr/>
          <p:nvPr/>
        </p:nvPicPr>
        <p:blipFill>
          <a:blip r:embed="rId2"/>
          <a:stretch/>
        </p:blipFill>
        <p:spPr>
          <a:xfrm>
            <a:off x="3688560" y="4445640"/>
            <a:ext cx="4487040" cy="964080"/>
          </a:xfrm>
          <a:prstGeom prst="rect">
            <a:avLst/>
          </a:prstGeom>
          <a:ln w="0">
            <a:noFill/>
          </a:ln>
        </p:spPr>
      </p:pic>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42" name="Google Shape;115;p5"/>
          <p:cNvSpPr/>
          <p:nvPr/>
        </p:nvSpPr>
        <p:spPr>
          <a:xfrm>
            <a:off x="163440" y="846720"/>
            <a:ext cx="11918880" cy="388692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Et pour calculer ce gradient, on effectue généralement, le produit de convolution de l’image avec un opérateur de dérivation fournissant deux masques M1 et M2 tels que:</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 module  de gradient est définit par :</a:t>
            </a:r>
            <a:endParaRPr b="0" lang="en-US" sz="2400" spc="-1" strike="noStrike">
              <a:solidFill>
                <a:srgbClr val="000000"/>
              </a:solidFill>
              <a:latin typeface="Calibri"/>
            </a:endParaRPr>
          </a:p>
        </p:txBody>
      </p:sp>
      <p:pic>
        <p:nvPicPr>
          <p:cNvPr id="1643" name="Google Shape;118;p5" descr=""/>
          <p:cNvPicPr/>
          <p:nvPr/>
        </p:nvPicPr>
        <p:blipFill>
          <a:blip r:embed="rId1"/>
          <a:stretch/>
        </p:blipFill>
        <p:spPr>
          <a:xfrm>
            <a:off x="0" y="-118800"/>
            <a:ext cx="2198880" cy="1184400"/>
          </a:xfrm>
          <a:prstGeom prst="rect">
            <a:avLst/>
          </a:prstGeom>
          <a:ln w="0">
            <a:noFill/>
          </a:ln>
        </p:spPr>
      </p:pic>
      <p:sp>
        <p:nvSpPr>
          <p:cNvPr id="164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45" name="Google Shape;120;p5"/>
          <p:cNvCxnSpPr/>
          <p:nvPr/>
        </p:nvCxnSpPr>
        <p:spPr>
          <a:xfrm flipV="1">
            <a:off x="2271600" y="721800"/>
            <a:ext cx="9921240" cy="15120"/>
          </a:xfrm>
          <a:prstGeom prst="straightConnector1">
            <a:avLst/>
          </a:prstGeom>
          <a:ln w="28575">
            <a:solidFill>
              <a:srgbClr val="4f4e6b"/>
            </a:solidFill>
            <a:round/>
          </a:ln>
        </p:spPr>
      </p:cxnSp>
      <p:pic>
        <p:nvPicPr>
          <p:cNvPr id="1646" name="Image 4" descr=""/>
          <p:cNvPicPr/>
          <p:nvPr/>
        </p:nvPicPr>
        <p:blipFill>
          <a:blip r:embed="rId2"/>
          <a:stretch/>
        </p:blipFill>
        <p:spPr>
          <a:xfrm>
            <a:off x="4073040" y="2073960"/>
            <a:ext cx="3239280" cy="874800"/>
          </a:xfrm>
          <a:prstGeom prst="rect">
            <a:avLst/>
          </a:prstGeom>
          <a:ln w="0">
            <a:noFill/>
          </a:ln>
        </p:spPr>
      </p:pic>
      <p:pic>
        <p:nvPicPr>
          <p:cNvPr id="1647" name="Image 6" descr=""/>
          <p:cNvPicPr/>
          <p:nvPr/>
        </p:nvPicPr>
        <p:blipFill>
          <a:blip r:embed="rId3"/>
          <a:stretch/>
        </p:blipFill>
        <p:spPr>
          <a:xfrm>
            <a:off x="4073040" y="3130560"/>
            <a:ext cx="3278160" cy="874800"/>
          </a:xfrm>
          <a:prstGeom prst="rect">
            <a:avLst/>
          </a:prstGeom>
          <a:ln w="0">
            <a:noFill/>
          </a:ln>
        </p:spPr>
      </p:pic>
      <p:pic>
        <p:nvPicPr>
          <p:cNvPr id="1648" name="Image 8" descr=""/>
          <p:cNvPicPr/>
          <p:nvPr/>
        </p:nvPicPr>
        <p:blipFill>
          <a:blip r:embed="rId4"/>
          <a:stretch/>
        </p:blipFill>
        <p:spPr>
          <a:xfrm>
            <a:off x="3936240" y="4976280"/>
            <a:ext cx="3552120" cy="1033920"/>
          </a:xfrm>
          <a:prstGeom prst="rect">
            <a:avLst/>
          </a:prstGeom>
          <a:ln w="0">
            <a:noFill/>
          </a:ln>
        </p:spPr>
      </p:pic>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50" name="Google Shape;115;p5"/>
          <p:cNvSpPr/>
          <p:nvPr/>
        </p:nvSpPr>
        <p:spPr>
          <a:xfrm>
            <a:off x="163440" y="750960"/>
            <a:ext cx="11918880" cy="4435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Tandis que sa direction  est définit par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La direction du gradient maximise la dérivée directionnelle.</a:t>
            </a: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La dérivée dedans une direction donnée  s’écrit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Il existe plusieurs opérations permettant l’approximation du gradient, on peut citer :</a:t>
            </a:r>
            <a:endParaRPr b="0" lang="en-US" sz="2400" spc="-1" strike="noStrike">
              <a:solidFill>
                <a:srgbClr val="000000"/>
              </a:solidFill>
              <a:latin typeface="Calibri"/>
            </a:endParaRPr>
          </a:p>
        </p:txBody>
      </p:sp>
      <p:pic>
        <p:nvPicPr>
          <p:cNvPr id="1651" name="Google Shape;118;p5" descr=""/>
          <p:cNvPicPr/>
          <p:nvPr/>
        </p:nvPicPr>
        <p:blipFill>
          <a:blip r:embed="rId1"/>
          <a:stretch/>
        </p:blipFill>
        <p:spPr>
          <a:xfrm>
            <a:off x="0" y="-118800"/>
            <a:ext cx="2198880" cy="1184400"/>
          </a:xfrm>
          <a:prstGeom prst="rect">
            <a:avLst/>
          </a:prstGeom>
          <a:ln w="0">
            <a:noFill/>
          </a:ln>
        </p:spPr>
      </p:pic>
      <p:sp>
        <p:nvSpPr>
          <p:cNvPr id="165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53" name="Google Shape;120;p5"/>
          <p:cNvCxnSpPr/>
          <p:nvPr/>
        </p:nvCxnSpPr>
        <p:spPr>
          <a:xfrm flipV="1">
            <a:off x="2271600" y="721800"/>
            <a:ext cx="9921240" cy="15120"/>
          </a:xfrm>
          <a:prstGeom prst="straightConnector1">
            <a:avLst/>
          </a:prstGeom>
          <a:ln w="28575">
            <a:solidFill>
              <a:srgbClr val="4f4e6b"/>
            </a:solidFill>
            <a:round/>
          </a:ln>
        </p:spPr>
      </p:cxnSp>
      <p:pic>
        <p:nvPicPr>
          <p:cNvPr id="1654" name="Image 4" descr=""/>
          <p:cNvPicPr/>
          <p:nvPr/>
        </p:nvPicPr>
        <p:blipFill>
          <a:blip r:embed="rId2"/>
          <a:stretch/>
        </p:blipFill>
        <p:spPr>
          <a:xfrm>
            <a:off x="3005640" y="1370520"/>
            <a:ext cx="4736160" cy="916200"/>
          </a:xfrm>
          <a:prstGeom prst="rect">
            <a:avLst/>
          </a:prstGeom>
          <a:ln w="0">
            <a:noFill/>
          </a:ln>
        </p:spPr>
      </p:pic>
      <p:pic>
        <p:nvPicPr>
          <p:cNvPr id="1655" name="Image 6" descr=""/>
          <p:cNvPicPr/>
          <p:nvPr/>
        </p:nvPicPr>
        <p:blipFill>
          <a:blip r:embed="rId3"/>
          <a:stretch/>
        </p:blipFill>
        <p:spPr>
          <a:xfrm>
            <a:off x="4239720" y="3542040"/>
            <a:ext cx="1882440" cy="422280"/>
          </a:xfrm>
          <a:prstGeom prst="rect">
            <a:avLst/>
          </a:prstGeom>
          <a:ln w="0">
            <a:noFill/>
          </a:ln>
        </p:spPr>
      </p:pic>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657" name="Google Shape;118;p5" descr=""/>
          <p:cNvPicPr/>
          <p:nvPr/>
        </p:nvPicPr>
        <p:blipFill>
          <a:blip r:embed="rId1"/>
          <a:stretch/>
        </p:blipFill>
        <p:spPr>
          <a:xfrm>
            <a:off x="0" y="-118800"/>
            <a:ext cx="2198880" cy="1184400"/>
          </a:xfrm>
          <a:prstGeom prst="rect">
            <a:avLst/>
          </a:prstGeom>
          <a:ln w="0">
            <a:noFill/>
          </a:ln>
        </p:spPr>
      </p:pic>
      <p:sp>
        <p:nvSpPr>
          <p:cNvPr id="165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59" name="Google Shape;120;p5"/>
          <p:cNvCxnSpPr/>
          <p:nvPr/>
        </p:nvCxnSpPr>
        <p:spPr>
          <a:xfrm flipV="1">
            <a:off x="2271600" y="721800"/>
            <a:ext cx="9921240" cy="15120"/>
          </a:xfrm>
          <a:prstGeom prst="straightConnector1">
            <a:avLst/>
          </a:prstGeom>
          <a:ln w="28575">
            <a:solidFill>
              <a:srgbClr val="4f4e6b"/>
            </a:solidFill>
            <a:round/>
          </a:ln>
        </p:spPr>
      </p:cxnSp>
      <p:pic>
        <p:nvPicPr>
          <p:cNvPr id="1660" name="Image 4" descr=""/>
          <p:cNvPicPr/>
          <p:nvPr/>
        </p:nvPicPr>
        <p:blipFill>
          <a:blip r:embed="rId2"/>
          <a:stretch/>
        </p:blipFill>
        <p:spPr>
          <a:xfrm>
            <a:off x="1201320" y="864000"/>
            <a:ext cx="8790120" cy="3591720"/>
          </a:xfrm>
          <a:prstGeom prst="rect">
            <a:avLst/>
          </a:prstGeom>
          <a:ln w="0">
            <a:noFill/>
          </a:ln>
        </p:spPr>
      </p:pic>
      <p:sp>
        <p:nvSpPr>
          <p:cNvPr id="1661" name="ZoneTexte 6"/>
          <p:cNvSpPr/>
          <p:nvPr/>
        </p:nvSpPr>
        <p:spPr>
          <a:xfrm>
            <a:off x="2456280" y="4453920"/>
            <a:ext cx="7436520" cy="4554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2400" spc="-1" strike="noStrike">
                <a:solidFill>
                  <a:srgbClr val="000000"/>
                </a:solidFill>
                <a:latin typeface="Times New Roman"/>
                <a:ea typeface="Arial"/>
              </a:rPr>
              <a:t>Tableau: </a:t>
            </a:r>
            <a:r>
              <a:rPr b="0" lang="fr-FR" sz="2400" spc="-1" strike="noStrike">
                <a:solidFill>
                  <a:srgbClr val="000000"/>
                </a:solidFill>
                <a:latin typeface="Times New Roman"/>
                <a:ea typeface="Arial"/>
              </a:rPr>
              <a:t>Principaux masques de calcul de gradient.</a:t>
            </a:r>
            <a:endParaRPr b="0" lang="en-US" sz="2400" spc="-1" strike="noStrike">
              <a:solidFill>
                <a:srgbClr val="000000"/>
              </a:solidFill>
              <a:latin typeface="Calibri"/>
            </a:endParaRPr>
          </a:p>
        </p:txBody>
      </p:sp>
      <p:sp>
        <p:nvSpPr>
          <p:cNvPr id="1662" name="ZoneTexte 8"/>
          <p:cNvSpPr/>
          <p:nvPr/>
        </p:nvSpPr>
        <p:spPr>
          <a:xfrm>
            <a:off x="156960" y="5625000"/>
            <a:ext cx="11782440" cy="8211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Times New Roman"/>
                <a:ea typeface="Arial"/>
              </a:rPr>
              <a:t>Cette approche permet une approximation des passages par zéro de la drivée seconde de l’image qui détermine les transitions des intensités des pixels.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64" name="Google Shape;115;p5"/>
          <p:cNvSpPr/>
          <p:nvPr/>
        </p:nvSpPr>
        <p:spPr>
          <a:xfrm>
            <a:off x="163440" y="867960"/>
            <a:ext cx="11918880" cy="1692360"/>
          </a:xfrm>
          <a:prstGeom prst="rect">
            <a:avLst/>
          </a:prstGeom>
          <a:noFill/>
          <a:ln w="0">
            <a:noFill/>
          </a:ln>
        </p:spPr>
        <p:style>
          <a:lnRef idx="0"/>
          <a:fillRef idx="0"/>
          <a:effectRef idx="0"/>
          <a:fontRef idx="minor"/>
        </p:style>
        <p:txBody>
          <a:bodyPr lIns="0" rIns="0" tIns="46800" bIns="0" anchor="t">
            <a:spAutoFit/>
          </a:bodyPr>
          <a:p>
            <a:pPr marL="608400" algn="just">
              <a:lnSpc>
                <a:spcPct val="150000"/>
              </a:lnSpc>
            </a:pPr>
            <a:r>
              <a:rPr b="0" lang="fr-FR" sz="2400" spc="-1" strike="noStrike">
                <a:solidFill>
                  <a:schemeClr val="accent1"/>
                </a:solidFill>
                <a:latin typeface="Times New Roman"/>
                <a:ea typeface="Calibri"/>
              </a:rPr>
              <a:t>a.2. L’approche du Laplacien : </a:t>
            </a:r>
            <a:r>
              <a:rPr b="0" lang="fr-FR" sz="2400" spc="-1" strike="noStrike">
                <a:solidFill>
                  <a:schemeClr val="dk1"/>
                </a:solidFill>
                <a:latin typeface="Times New Roman"/>
                <a:ea typeface="Calibri"/>
              </a:rPr>
              <a:t>L’opérateur gradient de second ordre (Laplacien) peut être calculé par convolution d’un des deux masques M1, M2 qui utilisent respectivement 4 et 8 voisinages connectés</a:t>
            </a:r>
            <a:endParaRPr b="0" lang="en-US" sz="2400" spc="-1" strike="noStrike">
              <a:solidFill>
                <a:srgbClr val="000000"/>
              </a:solidFill>
              <a:latin typeface="Calibri"/>
            </a:endParaRPr>
          </a:p>
        </p:txBody>
      </p:sp>
      <p:pic>
        <p:nvPicPr>
          <p:cNvPr id="1665" name="Google Shape;118;p5" descr=""/>
          <p:cNvPicPr/>
          <p:nvPr/>
        </p:nvPicPr>
        <p:blipFill>
          <a:blip r:embed="rId1"/>
          <a:stretch/>
        </p:blipFill>
        <p:spPr>
          <a:xfrm>
            <a:off x="0" y="-118800"/>
            <a:ext cx="2198880" cy="1184400"/>
          </a:xfrm>
          <a:prstGeom prst="rect">
            <a:avLst/>
          </a:prstGeom>
          <a:ln w="0">
            <a:noFill/>
          </a:ln>
        </p:spPr>
      </p:pic>
      <p:sp>
        <p:nvSpPr>
          <p:cNvPr id="166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67" name="Google Shape;120;p5"/>
          <p:cNvCxnSpPr/>
          <p:nvPr/>
        </p:nvCxnSpPr>
        <p:spPr>
          <a:xfrm flipV="1">
            <a:off x="2271600" y="721800"/>
            <a:ext cx="9921240" cy="15120"/>
          </a:xfrm>
          <a:prstGeom prst="straightConnector1">
            <a:avLst/>
          </a:prstGeom>
          <a:ln w="28575">
            <a:solidFill>
              <a:srgbClr val="4f4e6b"/>
            </a:solidFill>
            <a:round/>
          </a:ln>
        </p:spPr>
      </p:cxnSp>
      <p:pic>
        <p:nvPicPr>
          <p:cNvPr id="1668" name="Image 4" descr=""/>
          <p:cNvPicPr/>
          <p:nvPr/>
        </p:nvPicPr>
        <p:blipFill>
          <a:blip r:embed="rId2"/>
          <a:stretch/>
        </p:blipFill>
        <p:spPr>
          <a:xfrm>
            <a:off x="3926880" y="2714760"/>
            <a:ext cx="3123720" cy="2334960"/>
          </a:xfrm>
          <a:prstGeom prst="rect">
            <a:avLst/>
          </a:prstGeom>
          <a:ln w="0">
            <a:noFill/>
          </a:ln>
        </p:spPr>
      </p:pic>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70" name="Google Shape;115;p5"/>
          <p:cNvSpPr/>
          <p:nvPr/>
        </p:nvSpPr>
        <p:spPr>
          <a:xfrm>
            <a:off x="163440" y="952920"/>
            <a:ext cx="11918880" cy="4435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accent1"/>
                </a:solidFill>
                <a:latin typeface="Times New Roman"/>
                <a:ea typeface="Calibri"/>
              </a:rPr>
              <a:t>b. Les modèles déformables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algorithmes de segmentation fondés sur les modèles déformables ont l’avantage, par rapport aux méthodes dérivatives, de fournir des contours ou surfaces fermés, parmi ces méthodes, on trouve les contours actifs et les ensembles de niveaux.</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accent1"/>
                </a:solidFill>
                <a:latin typeface="Times New Roman"/>
                <a:ea typeface="Calibri"/>
              </a:rPr>
              <a:t>c. Méthodes analytiques :</a:t>
            </a:r>
            <a:endParaRPr b="0" lang="en-US" sz="2400" spc="-1" strike="noStrike">
              <a:solidFill>
                <a:srgbClr val="000000"/>
              </a:solidFill>
              <a:latin typeface="Calibri"/>
            </a:endParaRPr>
          </a:p>
          <a:p>
            <a:pPr marL="608400" algn="just">
              <a:lnSpc>
                <a:spcPct val="150000"/>
              </a:lnSpc>
            </a:pPr>
            <a:r>
              <a:rPr b="0" lang="fr-FR" sz="2400" spc="-1" strike="noStrike">
                <a:solidFill>
                  <a:srgbClr val="ff0000"/>
                </a:solidFill>
                <a:latin typeface="Times New Roman"/>
                <a:ea typeface="Calibri"/>
              </a:rPr>
              <a:t>c.1. Approche de Canny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Canny a proposé un filtre déterminé analytiquement à partir de trois critères :</a:t>
            </a:r>
            <a:endParaRPr b="0" lang="en-US" sz="2400" spc="-1" strike="noStrike">
              <a:solidFill>
                <a:srgbClr val="000000"/>
              </a:solidFill>
              <a:latin typeface="Calibri"/>
            </a:endParaRPr>
          </a:p>
        </p:txBody>
      </p:sp>
      <p:pic>
        <p:nvPicPr>
          <p:cNvPr id="1671" name="Google Shape;118;p5" descr=""/>
          <p:cNvPicPr/>
          <p:nvPr/>
        </p:nvPicPr>
        <p:blipFill>
          <a:blip r:embed="rId1"/>
          <a:stretch/>
        </p:blipFill>
        <p:spPr>
          <a:xfrm>
            <a:off x="0" y="-118800"/>
            <a:ext cx="2198880" cy="1184400"/>
          </a:xfrm>
          <a:prstGeom prst="rect">
            <a:avLst/>
          </a:prstGeom>
          <a:ln w="0">
            <a:noFill/>
          </a:ln>
        </p:spPr>
      </p:pic>
      <p:sp>
        <p:nvSpPr>
          <p:cNvPr id="167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7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75" name="Google Shape;115;p5"/>
          <p:cNvSpPr/>
          <p:nvPr/>
        </p:nvSpPr>
        <p:spPr>
          <a:xfrm>
            <a:off x="163440" y="814680"/>
            <a:ext cx="11918880" cy="2241000"/>
          </a:xfrm>
          <a:prstGeom prst="rect">
            <a:avLst/>
          </a:prstGeom>
          <a:noFill/>
          <a:ln w="0">
            <a:noFill/>
          </a:ln>
        </p:spPr>
        <p:style>
          <a:lnRef idx="0"/>
          <a:fillRef idx="0"/>
          <a:effectRef idx="0"/>
          <a:fontRef idx="minor"/>
        </p:style>
        <p:txBody>
          <a:bodyPr lIns="0" rIns="0" tIns="46800" bIns="0" anchor="t">
            <a:spAutoFit/>
          </a:bodyPr>
          <a:p>
            <a:pPr marL="464400" algn="just">
              <a:lnSpc>
                <a:spcPct val="150000"/>
              </a:lnSpc>
            </a:pPr>
            <a:r>
              <a:rPr b="0" lang="fr-FR" sz="2400" spc="-1" strike="noStrike">
                <a:solidFill>
                  <a:schemeClr val="dk1"/>
                </a:solidFill>
                <a:latin typeface="Times New Roman"/>
                <a:ea typeface="Calibri"/>
              </a:rPr>
              <a:t>1.Une bonne détection : l'opérateur donne une réponse au voisinage d'un contour.</a:t>
            </a:r>
            <a:endParaRPr b="0" lang="en-US" sz="2400" spc="-1" strike="noStrike">
              <a:solidFill>
                <a:srgbClr val="000000"/>
              </a:solidFill>
              <a:latin typeface="Calibri"/>
            </a:endParaRPr>
          </a:p>
          <a:p>
            <a:pPr marL="464400" algn="just">
              <a:lnSpc>
                <a:spcPct val="150000"/>
              </a:lnSpc>
            </a:pPr>
            <a:r>
              <a:rPr b="0" lang="fr-FR" sz="2400" spc="-1" strike="noStrike">
                <a:solidFill>
                  <a:schemeClr val="dk1"/>
                </a:solidFill>
                <a:latin typeface="Times New Roman"/>
                <a:ea typeface="Calibri"/>
              </a:rPr>
              <a:t>2.Une bonne localisation : optimisation de la précision avec laquelle le contour est détecté.</a:t>
            </a:r>
            <a:endParaRPr b="0" lang="en-US" sz="2400" spc="-1" strike="noStrike">
              <a:solidFill>
                <a:srgbClr val="000000"/>
              </a:solidFill>
              <a:latin typeface="Calibri"/>
            </a:endParaRPr>
          </a:p>
          <a:p>
            <a:pPr marL="464400" algn="just">
              <a:lnSpc>
                <a:spcPct val="150000"/>
              </a:lnSpc>
            </a:pPr>
            <a:r>
              <a:rPr b="0" lang="fr-FR" sz="2400" spc="-1" strike="noStrike">
                <a:solidFill>
                  <a:schemeClr val="dk1"/>
                </a:solidFill>
                <a:latin typeface="Times New Roman"/>
                <a:ea typeface="Calibri"/>
              </a:rPr>
              <a:t>3.Unicité de la réponse : le contour doit provoquer une réponse unique de l'opérateur.</a:t>
            </a:r>
            <a:endParaRPr b="0" lang="en-US" sz="2400" spc="-1" strike="noStrike">
              <a:solidFill>
                <a:srgbClr val="000000"/>
              </a:solidFill>
              <a:latin typeface="Calibri"/>
            </a:endParaRPr>
          </a:p>
          <a:p>
            <a:pPr marL="464400" algn="just">
              <a:lnSpc>
                <a:spcPct val="150000"/>
              </a:lnSpc>
            </a:pPr>
            <a:r>
              <a:rPr b="0" lang="fr-FR" sz="2400" spc="-1" strike="noStrike">
                <a:solidFill>
                  <a:schemeClr val="dk1"/>
                </a:solidFill>
                <a:latin typeface="Times New Roman"/>
                <a:ea typeface="Calibri"/>
              </a:rPr>
              <a:t>La solution qui vérifie ces trois critères, proposée par Canny est la suivante:</a:t>
            </a:r>
            <a:endParaRPr b="0" lang="en-US" sz="2400" spc="-1" strike="noStrike">
              <a:solidFill>
                <a:srgbClr val="000000"/>
              </a:solidFill>
              <a:latin typeface="Calibri"/>
            </a:endParaRPr>
          </a:p>
        </p:txBody>
      </p:sp>
      <p:pic>
        <p:nvPicPr>
          <p:cNvPr id="1676" name="Google Shape;118;p5" descr=""/>
          <p:cNvPicPr/>
          <p:nvPr/>
        </p:nvPicPr>
        <p:blipFill>
          <a:blip r:embed="rId1"/>
          <a:stretch/>
        </p:blipFill>
        <p:spPr>
          <a:xfrm>
            <a:off x="0" y="-118800"/>
            <a:ext cx="2198880" cy="1184400"/>
          </a:xfrm>
          <a:prstGeom prst="rect">
            <a:avLst/>
          </a:prstGeom>
          <a:ln w="0">
            <a:noFill/>
          </a:ln>
        </p:spPr>
      </p:pic>
      <p:sp>
        <p:nvSpPr>
          <p:cNvPr id="167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78" name="Google Shape;120;p5"/>
          <p:cNvCxnSpPr/>
          <p:nvPr/>
        </p:nvCxnSpPr>
        <p:spPr>
          <a:xfrm flipV="1">
            <a:off x="2271600" y="721800"/>
            <a:ext cx="9921240" cy="15120"/>
          </a:xfrm>
          <a:prstGeom prst="straightConnector1">
            <a:avLst/>
          </a:prstGeom>
          <a:ln w="28575">
            <a:solidFill>
              <a:srgbClr val="4f4e6b"/>
            </a:solidFill>
            <a:round/>
          </a:ln>
        </p:spPr>
      </p:cxnSp>
      <p:pic>
        <p:nvPicPr>
          <p:cNvPr id="1679" name="Image 4" descr=""/>
          <p:cNvPicPr/>
          <p:nvPr/>
        </p:nvPicPr>
        <p:blipFill>
          <a:blip r:embed="rId2"/>
          <a:stretch/>
        </p:blipFill>
        <p:spPr>
          <a:xfrm>
            <a:off x="3931560" y="3102120"/>
            <a:ext cx="4988880" cy="908640"/>
          </a:xfrm>
          <a:prstGeom prst="rect">
            <a:avLst/>
          </a:prstGeom>
          <a:ln w="0">
            <a:noFill/>
          </a:ln>
        </p:spPr>
      </p:pic>
      <p:sp>
        <p:nvSpPr>
          <p:cNvPr id="1680" name="ZoneTexte 6"/>
          <p:cNvSpPr/>
          <p:nvPr/>
        </p:nvSpPr>
        <p:spPr>
          <a:xfrm>
            <a:off x="108720" y="4268880"/>
            <a:ext cx="11918880" cy="1918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Times New Roman"/>
                <a:ea typeface="Arial"/>
              </a:rPr>
              <a:t>Où les coefficients</a:t>
            </a:r>
            <a:r>
              <a:rPr b="1"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et  sont déterminés à partir de la taille du filtre. Le paramètre est un paramètre de grande importance que nous retrouverons dans tous les autres filtres dérivés de l’approche de Canny. C’est un paramètre d’échelle qui indique en-deçà de quelle distance deux contours parallèles seront confondus en un seul. Canny montre que la dérivée d’une gaussienne est une bonne approximation de son filtre.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82" name="Google Shape;115;p5"/>
          <p:cNvSpPr/>
          <p:nvPr/>
        </p:nvSpPr>
        <p:spPr>
          <a:xfrm>
            <a:off x="163440" y="835920"/>
            <a:ext cx="11918880" cy="4435560"/>
          </a:xfrm>
          <a:prstGeom prst="rect">
            <a:avLst/>
          </a:prstGeom>
          <a:noFill/>
          <a:ln w="0">
            <a:noFill/>
          </a:ln>
        </p:spPr>
        <p:style>
          <a:lnRef idx="0"/>
          <a:fillRef idx="0"/>
          <a:effectRef idx="0"/>
          <a:fontRef idx="minor"/>
        </p:style>
        <p:txBody>
          <a:bodyPr lIns="0" rIns="0" tIns="46800" bIns="0" anchor="t">
            <a:spAutoFit/>
          </a:bodyPr>
          <a:p>
            <a:pPr marL="608400" algn="just">
              <a:lnSpc>
                <a:spcPct val="150000"/>
              </a:lnSpc>
            </a:pPr>
            <a:r>
              <a:rPr b="0" lang="fr-FR" sz="2400" spc="-1" strike="noStrike">
                <a:solidFill>
                  <a:srgbClr val="ff0000"/>
                </a:solidFill>
                <a:latin typeface="Times New Roman"/>
                <a:ea typeface="Calibri"/>
              </a:rPr>
              <a:t>c.2.Approche de Deriche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Au filtre de Canny, nous préférons souvent le détecteur de Deriche, qui répond exactement aux mêmes critères de qualité que celui de Canny, mais qui possède une réponse impulsionnelle finie. Il a pu donc être synthétisé de façon récursive particulièrement efficace. Le filtre de Deriche a une expression générale de la forme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et  sont des réels positifs.</a:t>
            </a:r>
            <a:endParaRPr b="0" lang="en-US" sz="2400" spc="-1" strike="noStrike">
              <a:solidFill>
                <a:srgbClr val="000000"/>
              </a:solidFill>
              <a:latin typeface="Calibri"/>
            </a:endParaRPr>
          </a:p>
        </p:txBody>
      </p:sp>
      <p:pic>
        <p:nvPicPr>
          <p:cNvPr id="1683" name="Google Shape;118;p5" descr=""/>
          <p:cNvPicPr/>
          <p:nvPr/>
        </p:nvPicPr>
        <p:blipFill>
          <a:blip r:embed="rId1"/>
          <a:stretch/>
        </p:blipFill>
        <p:spPr>
          <a:xfrm>
            <a:off x="0" y="-118800"/>
            <a:ext cx="2198880" cy="1184400"/>
          </a:xfrm>
          <a:prstGeom prst="rect">
            <a:avLst/>
          </a:prstGeom>
          <a:ln w="0">
            <a:noFill/>
          </a:ln>
        </p:spPr>
      </p:pic>
      <p:sp>
        <p:nvSpPr>
          <p:cNvPr id="168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85" name="Google Shape;120;p5"/>
          <p:cNvCxnSpPr/>
          <p:nvPr/>
        </p:nvCxnSpPr>
        <p:spPr>
          <a:xfrm flipV="1">
            <a:off x="2271600" y="721800"/>
            <a:ext cx="9921240" cy="15120"/>
          </a:xfrm>
          <a:prstGeom prst="straightConnector1">
            <a:avLst/>
          </a:prstGeom>
          <a:ln w="28575">
            <a:solidFill>
              <a:srgbClr val="4f4e6b"/>
            </a:solidFill>
            <a:round/>
          </a:ln>
        </p:spPr>
      </p:cxnSp>
      <p:pic>
        <p:nvPicPr>
          <p:cNvPr id="1686" name="Image 4" descr=""/>
          <p:cNvPicPr/>
          <p:nvPr/>
        </p:nvPicPr>
        <p:blipFill>
          <a:blip r:embed="rId2"/>
          <a:stretch/>
        </p:blipFill>
        <p:spPr>
          <a:xfrm>
            <a:off x="3900960" y="3753360"/>
            <a:ext cx="4079880" cy="583560"/>
          </a:xfrm>
          <a:prstGeom prst="rect">
            <a:avLst/>
          </a:prstGeom>
          <a:ln w="0">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88" name="PlaceHolder 1"/>
          <p:cNvSpPr>
            <a:spLocks noGrp="1"/>
          </p:cNvSpPr>
          <p:nvPr>
            <p:ph type="title"/>
          </p:nvPr>
        </p:nvSpPr>
        <p:spPr>
          <a:xfrm>
            <a:off x="322920" y="592560"/>
            <a:ext cx="82774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 </a:t>
            </a:r>
            <a:r>
              <a:rPr b="1" lang="fr-FR" sz="3200" spc="-1" strike="noStrike">
                <a:solidFill>
                  <a:schemeClr val="accent1"/>
                </a:solidFill>
                <a:latin typeface="Times New Roman"/>
                <a:ea typeface="Calibri"/>
              </a:rPr>
              <a:t>Les limites de segmentation par contour</a:t>
            </a:r>
            <a:endParaRPr b="0" lang="en-US" sz="3200" spc="-1" strike="noStrike">
              <a:solidFill>
                <a:srgbClr val="000000"/>
              </a:solidFill>
              <a:latin typeface="Calibri"/>
            </a:endParaRPr>
          </a:p>
        </p:txBody>
      </p:sp>
      <p:sp>
        <p:nvSpPr>
          <p:cNvPr id="1689" name="Google Shape;115;p5"/>
          <p:cNvSpPr/>
          <p:nvPr/>
        </p:nvSpPr>
        <p:spPr>
          <a:xfrm>
            <a:off x="136080" y="1803600"/>
            <a:ext cx="11918880" cy="33382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Les principales limites des méthodes de détection de contour sont les suivantes :</a:t>
            </a:r>
            <a:endParaRPr b="0" lang="en-US" sz="2400" spc="-1" strike="noStrike">
              <a:solidFill>
                <a:srgbClr val="000000"/>
              </a:solidFill>
              <a:latin typeface="Calibri"/>
            </a:endParaRPr>
          </a:p>
          <a:p>
            <a:pPr marL="590400" indent="-343080" algn="just">
              <a:lnSpc>
                <a:spcPct val="150000"/>
              </a:lnSpc>
              <a:buClr>
                <a:srgbClr val="000000"/>
              </a:buClr>
              <a:buFont typeface="Arial"/>
              <a:buChar char="•"/>
            </a:pPr>
            <a:r>
              <a:rPr b="0" lang="fr-FR" sz="2400" spc="-1" strike="noStrike">
                <a:solidFill>
                  <a:schemeClr val="dk1"/>
                </a:solidFill>
                <a:latin typeface="Times New Roman"/>
                <a:ea typeface="Calibri"/>
              </a:rPr>
              <a:t>Les contours extraits selon les méthodes classiques souvent ne correspondent pas nécessairement à la limite des objets. Dans des nombreuses images de basse qualité, quelques-unes des méthodes produisent des faux contours.</a:t>
            </a:r>
            <a:endParaRPr b="0" lang="en-US" sz="2400" spc="-1" strike="noStrike">
              <a:solidFill>
                <a:srgbClr val="000000"/>
              </a:solidFill>
              <a:latin typeface="Calibri"/>
            </a:endParaRPr>
          </a:p>
          <a:p>
            <a:pPr marL="590400" indent="-343080" algn="just">
              <a:lnSpc>
                <a:spcPct val="150000"/>
              </a:lnSpc>
              <a:buClr>
                <a:srgbClr val="000000"/>
              </a:buClr>
              <a:buFont typeface="Arial"/>
              <a:buChar char="•"/>
            </a:pPr>
            <a:r>
              <a:rPr b="0" lang="fr-FR" sz="2400" spc="-1" strike="noStrike">
                <a:solidFill>
                  <a:schemeClr val="dk1"/>
                </a:solidFill>
                <a:latin typeface="Times New Roman"/>
                <a:ea typeface="Calibri"/>
              </a:rPr>
              <a:t>Les techniques de détection de contour dépendent de l'information contenue dans le voisinage local de l'image. Il n’y a pas d’information globale.</a:t>
            </a:r>
            <a:endParaRPr b="0" lang="en-US" sz="2400" spc="-1" strike="noStrike">
              <a:solidFill>
                <a:srgbClr val="000000"/>
              </a:solidFill>
              <a:latin typeface="Calibri"/>
            </a:endParaRPr>
          </a:p>
        </p:txBody>
      </p:sp>
      <p:pic>
        <p:nvPicPr>
          <p:cNvPr id="1690" name="Google Shape;118;p5" descr=""/>
          <p:cNvPicPr/>
          <p:nvPr/>
        </p:nvPicPr>
        <p:blipFill>
          <a:blip r:embed="rId1"/>
          <a:stretch/>
        </p:blipFill>
        <p:spPr>
          <a:xfrm>
            <a:off x="0" y="-118800"/>
            <a:ext cx="2198880" cy="1184400"/>
          </a:xfrm>
          <a:prstGeom prst="rect">
            <a:avLst/>
          </a:prstGeom>
          <a:ln w="0">
            <a:noFill/>
          </a:ln>
        </p:spPr>
      </p:pic>
      <p:sp>
        <p:nvSpPr>
          <p:cNvPr id="169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9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94" name="Google Shape;115;p5"/>
          <p:cNvSpPr/>
          <p:nvPr/>
        </p:nvSpPr>
        <p:spPr>
          <a:xfrm>
            <a:off x="163440" y="1559160"/>
            <a:ext cx="11918880" cy="3338280"/>
          </a:xfrm>
          <a:prstGeom prst="rect">
            <a:avLst/>
          </a:prstGeom>
          <a:noFill/>
          <a:ln w="0">
            <a:noFill/>
          </a:ln>
        </p:spPr>
        <p:style>
          <a:lnRef idx="0"/>
          <a:fillRef idx="0"/>
          <a:effectRef idx="0"/>
          <a:fontRef idx="minor"/>
        </p:style>
        <p:txBody>
          <a:bodyPr lIns="0" rIns="0" tIns="46800" bIns="0" anchor="t">
            <a:spAutoFit/>
          </a:bodyPr>
          <a:p>
            <a:pPr marL="590400" indent="-209520" algn="just">
              <a:lnSpc>
                <a:spcPct val="150000"/>
              </a:lnSpc>
              <a:buClr>
                <a:srgbClr val="000000"/>
              </a:buClr>
              <a:buFont typeface="Arial"/>
              <a:buChar char="•"/>
            </a:pPr>
            <a:r>
              <a:rPr b="0" lang="fr-FR" sz="2400" spc="-1" strike="noStrike">
                <a:solidFill>
                  <a:schemeClr val="dk1"/>
                </a:solidFill>
                <a:latin typeface="Times New Roman"/>
                <a:ea typeface="Calibri"/>
              </a:rPr>
              <a:t>Dans la plupart des cas, les stratégies de détection des contours ignorent l'organisation d'ordre supérieur qui peut être utilement présent dans l'image.</a:t>
            </a:r>
            <a:endParaRPr b="0" lang="en-US" sz="2400" spc="-1" strike="noStrike">
              <a:solidFill>
                <a:srgbClr val="000000"/>
              </a:solidFill>
              <a:latin typeface="Calibri"/>
            </a:endParaRPr>
          </a:p>
          <a:p>
            <a:pPr marL="590400" indent="-209520" algn="just">
              <a:lnSpc>
                <a:spcPct val="150000"/>
              </a:lnSpc>
              <a:buClr>
                <a:srgbClr val="000000"/>
              </a:buClr>
              <a:buFont typeface="Arial"/>
              <a:buChar char="•"/>
            </a:pPr>
            <a:r>
              <a:rPr b="0" lang="fr-FR" sz="2400" spc="-1" strike="noStrike">
                <a:solidFill>
                  <a:schemeClr val="dk1"/>
                </a:solidFill>
                <a:latin typeface="Times New Roman"/>
                <a:ea typeface="Calibri"/>
              </a:rPr>
              <a:t>Après l’extraction des points de contours, ces derniers sont reliés afin de déterminer les frontières. Le processus de fermeture des contours peut parfois conduire à des discontinuités et des lacunes dans l'image.</a:t>
            </a:r>
            <a:endParaRPr b="0" lang="en-US" sz="2400" spc="-1" strike="noStrike">
              <a:solidFill>
                <a:srgbClr val="000000"/>
              </a:solidFill>
              <a:latin typeface="Calibri"/>
            </a:endParaRPr>
          </a:p>
          <a:p>
            <a:pPr marL="590400" indent="-209520" algn="just">
              <a:lnSpc>
                <a:spcPct val="150000"/>
              </a:lnSpc>
              <a:buClr>
                <a:srgbClr val="000000"/>
              </a:buClr>
              <a:buFont typeface="Arial"/>
              <a:buChar char="•"/>
            </a:pPr>
            <a:r>
              <a:rPr b="0" lang="fr-FR" sz="2400" spc="-1" strike="noStrike">
                <a:solidFill>
                  <a:schemeClr val="dk1"/>
                </a:solidFill>
                <a:latin typeface="Times New Roman"/>
                <a:ea typeface="Calibri"/>
              </a:rPr>
              <a:t>Il est souvent difficile d'identifier et de classer les contours parasites</a:t>
            </a:r>
            <a:endParaRPr b="0" lang="en-US" sz="2400" spc="-1" strike="noStrike">
              <a:solidFill>
                <a:srgbClr val="000000"/>
              </a:solidFill>
              <a:latin typeface="Calibri"/>
            </a:endParaRPr>
          </a:p>
        </p:txBody>
      </p:sp>
      <p:pic>
        <p:nvPicPr>
          <p:cNvPr id="1695" name="Google Shape;118;p5" descr=""/>
          <p:cNvPicPr/>
          <p:nvPr/>
        </p:nvPicPr>
        <p:blipFill>
          <a:blip r:embed="rId1"/>
          <a:stretch/>
        </p:blipFill>
        <p:spPr>
          <a:xfrm>
            <a:off x="0" y="-118800"/>
            <a:ext cx="2198880" cy="1184400"/>
          </a:xfrm>
          <a:prstGeom prst="rect">
            <a:avLst/>
          </a:prstGeom>
          <a:ln w="0">
            <a:noFill/>
          </a:ln>
        </p:spPr>
      </p:pic>
      <p:sp>
        <p:nvSpPr>
          <p:cNvPr id="169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69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24" name="PlaceHolder 1"/>
          <p:cNvSpPr>
            <a:spLocks noGrp="1"/>
          </p:cNvSpPr>
          <p:nvPr>
            <p:ph type="title"/>
          </p:nvPr>
        </p:nvSpPr>
        <p:spPr>
          <a:xfrm>
            <a:off x="322920" y="688320"/>
            <a:ext cx="7644240" cy="1157040"/>
          </a:xfrm>
          <a:prstGeom prst="rect">
            <a:avLst/>
          </a:prstGeom>
          <a:noFill/>
          <a:ln w="0">
            <a:noFill/>
          </a:ln>
        </p:spPr>
        <p:txBody>
          <a:bodyPr lIns="0" rIns="0" tIns="12600" bIns="0" anchor="ctr">
            <a:noAutofit/>
          </a:bodyPr>
          <a:p>
            <a:pPr marL="12600" indent="0" algn="just">
              <a:lnSpc>
                <a:spcPct val="100000"/>
              </a:lnSpc>
              <a:buNone/>
              <a:tabLst>
                <a:tab algn="l" pos="0"/>
              </a:tabLst>
            </a:pPr>
            <a:r>
              <a:rPr b="1" lang="en-US" sz="3000" spc="-1" strike="noStrike">
                <a:solidFill>
                  <a:schemeClr val="accent1"/>
                </a:solidFill>
                <a:highlight>
                  <a:srgbClr val="ffffff"/>
                </a:highlight>
                <a:latin typeface="Times New Roman"/>
                <a:ea typeface="Calibri"/>
              </a:rPr>
              <a:t>Formation d’une image par ondes sonores</a:t>
            </a:r>
            <a:endParaRPr b="0" lang="en-US" sz="3000" spc="-1" strike="noStrike">
              <a:solidFill>
                <a:srgbClr val="000000"/>
              </a:solidFill>
              <a:latin typeface="Calibri"/>
            </a:endParaRPr>
          </a:p>
        </p:txBody>
      </p:sp>
      <p:sp>
        <p:nvSpPr>
          <p:cNvPr id="225" name="Google Shape;115;p5"/>
          <p:cNvSpPr/>
          <p:nvPr/>
        </p:nvSpPr>
        <p:spPr>
          <a:xfrm>
            <a:off x="152280" y="1771560"/>
            <a:ext cx="11962440" cy="11437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Onde sonore: </a:t>
            </a:r>
            <a:r>
              <a:rPr b="0" lang="fr-FR" sz="2400" spc="-1" strike="noStrike">
                <a:solidFill>
                  <a:schemeClr val="dk1"/>
                </a:solidFill>
                <a:latin typeface="Times New Roman"/>
                <a:ea typeface="Calibri"/>
              </a:rPr>
              <a:t>propagation dans un milieu matériel d’une déformation mécanique (compression- dilatation).</a:t>
            </a:r>
            <a:endParaRPr b="0" lang="en-US" sz="2400" spc="-1" strike="noStrike">
              <a:solidFill>
                <a:srgbClr val="000000"/>
              </a:solidFill>
              <a:latin typeface="Calibri"/>
            </a:endParaRPr>
          </a:p>
        </p:txBody>
      </p:sp>
      <p:pic>
        <p:nvPicPr>
          <p:cNvPr id="226" name="Google Shape;118;p5" descr=""/>
          <p:cNvPicPr/>
          <p:nvPr/>
        </p:nvPicPr>
        <p:blipFill>
          <a:blip r:embed="rId1"/>
          <a:stretch/>
        </p:blipFill>
        <p:spPr>
          <a:xfrm>
            <a:off x="0" y="-118800"/>
            <a:ext cx="2198880" cy="1184400"/>
          </a:xfrm>
          <a:prstGeom prst="rect">
            <a:avLst/>
          </a:prstGeom>
          <a:ln w="0">
            <a:noFill/>
          </a:ln>
        </p:spPr>
      </p:pic>
      <p:sp>
        <p:nvSpPr>
          <p:cNvPr id="22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28" name="Google Shape;120;p5"/>
          <p:cNvCxnSpPr/>
          <p:nvPr/>
        </p:nvCxnSpPr>
        <p:spPr>
          <a:xfrm flipV="1">
            <a:off x="2271600" y="721800"/>
            <a:ext cx="9921240" cy="15120"/>
          </a:xfrm>
          <a:prstGeom prst="straightConnector1">
            <a:avLst/>
          </a:prstGeom>
          <a:ln w="28575">
            <a:solidFill>
              <a:srgbClr val="4f4e6b"/>
            </a:solidFill>
            <a:round/>
          </a:ln>
        </p:spPr>
      </p:cxnSp>
      <p:pic>
        <p:nvPicPr>
          <p:cNvPr id="229" name="Image 4" descr=""/>
          <p:cNvPicPr/>
          <p:nvPr/>
        </p:nvPicPr>
        <p:blipFill>
          <a:blip r:embed="rId2"/>
          <a:stretch/>
        </p:blipFill>
        <p:spPr>
          <a:xfrm>
            <a:off x="1981080" y="3019680"/>
            <a:ext cx="8718480" cy="1420920"/>
          </a:xfrm>
          <a:prstGeom prst="rect">
            <a:avLst/>
          </a:prstGeom>
          <a:ln w="0">
            <a:noFill/>
          </a:ln>
        </p:spPr>
      </p:pic>
      <p:pic>
        <p:nvPicPr>
          <p:cNvPr id="230" name="Image 6" descr=""/>
          <p:cNvPicPr/>
          <p:nvPr/>
        </p:nvPicPr>
        <p:blipFill>
          <a:blip r:embed="rId3"/>
          <a:stretch/>
        </p:blipFill>
        <p:spPr>
          <a:xfrm>
            <a:off x="7328520" y="4633920"/>
            <a:ext cx="2812320" cy="2000880"/>
          </a:xfrm>
          <a:prstGeom prst="rect">
            <a:avLst/>
          </a:prstGeom>
          <a:ln w="0">
            <a:noFill/>
          </a:ln>
        </p:spPr>
      </p:pic>
      <p:sp>
        <p:nvSpPr>
          <p:cNvPr id="231" name="Google Shape;115;p5"/>
          <p:cNvSpPr/>
          <p:nvPr/>
        </p:nvSpPr>
        <p:spPr>
          <a:xfrm>
            <a:off x="701640" y="5226840"/>
            <a:ext cx="5045040" cy="5950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Exemple d’utilisation: </a:t>
            </a:r>
            <a:r>
              <a:rPr b="0" lang="fr-FR" sz="2400" spc="-1" strike="noStrike">
                <a:solidFill>
                  <a:schemeClr val="dk1"/>
                </a:solidFill>
                <a:latin typeface="Times New Roman"/>
                <a:ea typeface="Calibri"/>
              </a:rPr>
              <a:t>Echographie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699" name="PlaceHolder 1"/>
          <p:cNvSpPr>
            <a:spLocks noGrp="1"/>
          </p:cNvSpPr>
          <p:nvPr>
            <p:ph type="title"/>
          </p:nvPr>
        </p:nvSpPr>
        <p:spPr>
          <a:xfrm>
            <a:off x="322920" y="582120"/>
            <a:ext cx="61725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3.2.  L’approche régions</a:t>
            </a:r>
            <a:endParaRPr b="0" lang="en-US" sz="3200" spc="-1" strike="noStrike">
              <a:solidFill>
                <a:srgbClr val="000000"/>
              </a:solidFill>
              <a:latin typeface="Calibri"/>
            </a:endParaRPr>
          </a:p>
        </p:txBody>
      </p:sp>
      <p:sp>
        <p:nvSpPr>
          <p:cNvPr id="1700" name="Google Shape;115;p5"/>
          <p:cNvSpPr/>
          <p:nvPr/>
        </p:nvSpPr>
        <p:spPr>
          <a:xfrm>
            <a:off x="163440" y="1505880"/>
            <a:ext cx="11918880" cy="388692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Les méthodes de l’approche région cherchent à différencier les régions en utilisant les propriétés de l’image telles que la couleur, texture, forme…etc.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Ces méthodes utilisent principalement les critères de décision pour segmenter l’image en différentes régions selon la similarité des pixels.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74760" indent="-343080" algn="just">
              <a:lnSpc>
                <a:spcPct val="150000"/>
              </a:lnSpc>
              <a:buClr>
                <a:srgbClr val="000000"/>
              </a:buClr>
              <a:buFont typeface="Arial"/>
              <a:buChar char="•"/>
            </a:pPr>
            <a:r>
              <a:rPr b="0" lang="fr-FR" sz="2400" spc="-1" strike="noStrike">
                <a:solidFill>
                  <a:schemeClr val="dk1"/>
                </a:solidFill>
                <a:latin typeface="Times New Roman"/>
                <a:ea typeface="Calibri"/>
              </a:rPr>
              <a:t>Nous proposons dans la suite les différentes méthodes de segmentation de type région.</a:t>
            </a:r>
            <a:endParaRPr b="0" lang="en-US" sz="2400" spc="-1" strike="noStrike">
              <a:solidFill>
                <a:srgbClr val="000000"/>
              </a:solidFill>
              <a:latin typeface="Calibri"/>
            </a:endParaRPr>
          </a:p>
        </p:txBody>
      </p:sp>
      <p:pic>
        <p:nvPicPr>
          <p:cNvPr id="1701" name="Google Shape;118;p5" descr=""/>
          <p:cNvPicPr/>
          <p:nvPr/>
        </p:nvPicPr>
        <p:blipFill>
          <a:blip r:embed="rId1"/>
          <a:stretch/>
        </p:blipFill>
        <p:spPr>
          <a:xfrm>
            <a:off x="0" y="-118800"/>
            <a:ext cx="2198880" cy="1184400"/>
          </a:xfrm>
          <a:prstGeom prst="rect">
            <a:avLst/>
          </a:prstGeom>
          <a:ln w="0">
            <a:noFill/>
          </a:ln>
        </p:spPr>
      </p:pic>
      <p:sp>
        <p:nvSpPr>
          <p:cNvPr id="170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0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05" name="Google Shape;115;p5"/>
          <p:cNvSpPr/>
          <p:nvPr/>
        </p:nvSpPr>
        <p:spPr>
          <a:xfrm>
            <a:off x="163440" y="1697400"/>
            <a:ext cx="11918880" cy="333828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1. Segmentation par fusion de régions (Merge):</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techniques de réunion sont des méthodes ascendantes où tous les pixels sont visités. Pour chaque voisinage de pixel, un prédicat  est testé. S’il est vérifié les pixels correspondants sont regroupés dans une région. Après le parcours de toute l’image, les groupes de voisinages se voient appliquer le même test, et sont réunis si  est vérifié. Le processus est itéré jusqu’à satisfaction d’un critère d’arrêt.</a:t>
            </a:r>
            <a:endParaRPr b="0" lang="en-US" sz="2400" spc="-1" strike="noStrike">
              <a:solidFill>
                <a:srgbClr val="000000"/>
              </a:solidFill>
              <a:latin typeface="Calibri"/>
            </a:endParaRPr>
          </a:p>
        </p:txBody>
      </p:sp>
      <p:pic>
        <p:nvPicPr>
          <p:cNvPr id="1706" name="Google Shape;118;p5" descr=""/>
          <p:cNvPicPr/>
          <p:nvPr/>
        </p:nvPicPr>
        <p:blipFill>
          <a:blip r:embed="rId1"/>
          <a:stretch/>
        </p:blipFill>
        <p:spPr>
          <a:xfrm>
            <a:off x="0" y="-118800"/>
            <a:ext cx="2198880" cy="1184400"/>
          </a:xfrm>
          <a:prstGeom prst="rect">
            <a:avLst/>
          </a:prstGeom>
          <a:ln w="0">
            <a:noFill/>
          </a:ln>
        </p:spPr>
      </p:pic>
      <p:sp>
        <p:nvSpPr>
          <p:cNvPr id="170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0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10" name="Google Shape;115;p5"/>
          <p:cNvSpPr/>
          <p:nvPr/>
        </p:nvSpPr>
        <p:spPr>
          <a:xfrm>
            <a:off x="153720" y="916560"/>
            <a:ext cx="11918880" cy="278964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2. Segmentation par division de régions (Split):</a:t>
            </a: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La division consiste à partitionner l’image en régions homogènes selon un critère donné.</a:t>
            </a: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Le principe de cette technique est de considérer l’image elle-même comme région initiale, qui par la suite est divisée en régions. Le processus de division est réitéré sur chaque nouvelle région jusqu’à l’obtention de classes homogènes</a:t>
            </a:r>
            <a:r>
              <a:rPr b="0" lang="fr-FR" sz="2400" spc="-1" strike="noStrike">
                <a:solidFill>
                  <a:srgbClr val="ff0000"/>
                </a:solidFill>
                <a:latin typeface="Times New Roman"/>
                <a:ea typeface="Calibri"/>
              </a:rPr>
              <a:t>.</a:t>
            </a:r>
            <a:endParaRPr b="0" lang="en-US" sz="2400" spc="-1" strike="noStrike">
              <a:solidFill>
                <a:srgbClr val="000000"/>
              </a:solidFill>
              <a:latin typeface="Calibri"/>
            </a:endParaRPr>
          </a:p>
        </p:txBody>
      </p:sp>
      <p:pic>
        <p:nvPicPr>
          <p:cNvPr id="1711" name="Google Shape;118;p5" descr=""/>
          <p:cNvPicPr/>
          <p:nvPr/>
        </p:nvPicPr>
        <p:blipFill>
          <a:blip r:embed="rId1"/>
          <a:stretch/>
        </p:blipFill>
        <p:spPr>
          <a:xfrm>
            <a:off x="0" y="-118800"/>
            <a:ext cx="2198880" cy="1184400"/>
          </a:xfrm>
          <a:prstGeom prst="rect">
            <a:avLst/>
          </a:prstGeom>
          <a:ln w="0">
            <a:noFill/>
          </a:ln>
        </p:spPr>
      </p:pic>
      <p:sp>
        <p:nvSpPr>
          <p:cNvPr id="171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13" name="Google Shape;120;p5"/>
          <p:cNvCxnSpPr/>
          <p:nvPr/>
        </p:nvCxnSpPr>
        <p:spPr>
          <a:xfrm flipV="1">
            <a:off x="2271600" y="721800"/>
            <a:ext cx="9921240" cy="15120"/>
          </a:xfrm>
          <a:prstGeom prst="straightConnector1">
            <a:avLst/>
          </a:prstGeom>
          <a:ln w="28575">
            <a:solidFill>
              <a:srgbClr val="4f4e6b"/>
            </a:solidFill>
            <a:round/>
          </a:ln>
        </p:spPr>
      </p:cxnSp>
      <p:pic>
        <p:nvPicPr>
          <p:cNvPr id="1714" name="Image 4" descr=""/>
          <p:cNvPicPr/>
          <p:nvPr/>
        </p:nvPicPr>
        <p:blipFill>
          <a:blip r:embed="rId2"/>
          <a:stretch/>
        </p:blipFill>
        <p:spPr>
          <a:xfrm>
            <a:off x="2594520" y="3733920"/>
            <a:ext cx="6396120" cy="2550240"/>
          </a:xfrm>
          <a:prstGeom prst="rect">
            <a:avLst/>
          </a:prstGeom>
          <a:ln w="0">
            <a:noFill/>
          </a:ln>
        </p:spPr>
      </p:pic>
      <p:sp>
        <p:nvSpPr>
          <p:cNvPr id="1715" name="ZoneTexte 6"/>
          <p:cNvSpPr/>
          <p:nvPr/>
        </p:nvSpPr>
        <p:spPr>
          <a:xfrm>
            <a:off x="3264480" y="6341400"/>
            <a:ext cx="61444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Décompositions successives des blocs.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17" name="Google Shape;115;p5"/>
          <p:cNvSpPr/>
          <p:nvPr/>
        </p:nvSpPr>
        <p:spPr>
          <a:xfrm>
            <a:off x="163440" y="846720"/>
            <a:ext cx="11918880" cy="333828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3. Segmentation par division-fusion (Split and Merge):</a:t>
            </a: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Son principe est de combiner les deux dernières méthodes présentées afin de pallier leurs inconvénients de la manière suivante : une première étape de division donne comme résultat, une image divisée en plusieurs régions (figure a). Par la suite, une étape de fusion intervient afin de corriger le résultat obtenu par la première étape, en regroupant les régions similaires (figure b). Ce procédé est répété jusqu’à l’obtention d’une segmentation.</a:t>
            </a:r>
            <a:endParaRPr b="0" lang="en-US" sz="2400" spc="-1" strike="noStrike">
              <a:solidFill>
                <a:srgbClr val="000000"/>
              </a:solidFill>
              <a:latin typeface="Calibri"/>
            </a:endParaRPr>
          </a:p>
        </p:txBody>
      </p:sp>
      <p:pic>
        <p:nvPicPr>
          <p:cNvPr id="1718" name="Google Shape;118;p5" descr=""/>
          <p:cNvPicPr/>
          <p:nvPr/>
        </p:nvPicPr>
        <p:blipFill>
          <a:blip r:embed="rId1"/>
          <a:stretch/>
        </p:blipFill>
        <p:spPr>
          <a:xfrm>
            <a:off x="0" y="-118800"/>
            <a:ext cx="2198880" cy="1184400"/>
          </a:xfrm>
          <a:prstGeom prst="rect">
            <a:avLst/>
          </a:prstGeom>
          <a:ln w="0">
            <a:noFill/>
          </a:ln>
        </p:spPr>
      </p:pic>
      <p:sp>
        <p:nvSpPr>
          <p:cNvPr id="171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20" name="Google Shape;120;p5"/>
          <p:cNvCxnSpPr/>
          <p:nvPr/>
        </p:nvCxnSpPr>
        <p:spPr>
          <a:xfrm flipV="1">
            <a:off x="2271600" y="721800"/>
            <a:ext cx="9921240" cy="15120"/>
          </a:xfrm>
          <a:prstGeom prst="straightConnector1">
            <a:avLst/>
          </a:prstGeom>
          <a:ln w="28575">
            <a:solidFill>
              <a:srgbClr val="4f4e6b"/>
            </a:solidFill>
            <a:round/>
          </a:ln>
        </p:spPr>
      </p:cxnSp>
      <p:pic>
        <p:nvPicPr>
          <p:cNvPr id="1721" name="Image 4" descr=""/>
          <p:cNvPicPr/>
          <p:nvPr/>
        </p:nvPicPr>
        <p:blipFill>
          <a:blip r:embed="rId2"/>
          <a:stretch/>
        </p:blipFill>
        <p:spPr>
          <a:xfrm>
            <a:off x="663840" y="4211640"/>
            <a:ext cx="3919680" cy="2083680"/>
          </a:xfrm>
          <a:prstGeom prst="rect">
            <a:avLst/>
          </a:prstGeom>
          <a:ln w="0">
            <a:noFill/>
          </a:ln>
        </p:spPr>
      </p:pic>
      <p:pic>
        <p:nvPicPr>
          <p:cNvPr id="1722" name="Image 6" descr=""/>
          <p:cNvPicPr/>
          <p:nvPr/>
        </p:nvPicPr>
        <p:blipFill>
          <a:blip r:embed="rId3"/>
          <a:stretch/>
        </p:blipFill>
        <p:spPr>
          <a:xfrm>
            <a:off x="6825960" y="4217040"/>
            <a:ext cx="4775400" cy="2083680"/>
          </a:xfrm>
          <a:prstGeom prst="rect">
            <a:avLst/>
          </a:prstGeom>
          <a:ln w="0">
            <a:noFill/>
          </a:ln>
        </p:spPr>
      </p:pic>
      <p:sp>
        <p:nvSpPr>
          <p:cNvPr id="1723" name="ZoneTexte 8"/>
          <p:cNvSpPr/>
          <p:nvPr/>
        </p:nvSpPr>
        <p:spPr>
          <a:xfrm>
            <a:off x="563400" y="6293520"/>
            <a:ext cx="424116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Figure a: </a:t>
            </a:r>
            <a:r>
              <a:rPr b="0" lang="fr-FR" sz="1400" spc="-1" strike="noStrike">
                <a:solidFill>
                  <a:srgbClr val="000000"/>
                </a:solidFill>
                <a:latin typeface="Arial"/>
                <a:ea typeface="Arial"/>
              </a:rPr>
              <a:t>La décomposition en 4 peut faire apparaître des blocs similaires</a:t>
            </a:r>
            <a:endParaRPr b="0" lang="en-US" sz="1400" spc="-1" strike="noStrike">
              <a:solidFill>
                <a:srgbClr val="000000"/>
              </a:solidFill>
              <a:latin typeface="Calibri"/>
            </a:endParaRPr>
          </a:p>
        </p:txBody>
      </p:sp>
      <p:sp>
        <p:nvSpPr>
          <p:cNvPr id="1724" name="ZoneTexte 10"/>
          <p:cNvSpPr/>
          <p:nvPr/>
        </p:nvSpPr>
        <p:spPr>
          <a:xfrm>
            <a:off x="7219440" y="6282360"/>
            <a:ext cx="391968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Figure b: </a:t>
            </a:r>
            <a:r>
              <a:rPr b="0" lang="fr-FR" sz="1400" spc="-1" strike="noStrike">
                <a:solidFill>
                  <a:srgbClr val="000000"/>
                </a:solidFill>
                <a:latin typeface="Arial"/>
                <a:ea typeface="Arial"/>
              </a:rPr>
              <a:t>Les décompositions successives peuvent faire apparaître des blocs similaires</a:t>
            </a:r>
            <a:endParaRPr b="0" lang="en-US" sz="1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726" name="Google Shape;118;p5" descr=""/>
          <p:cNvPicPr/>
          <p:nvPr/>
        </p:nvPicPr>
        <p:blipFill>
          <a:blip r:embed="rId1"/>
          <a:stretch/>
        </p:blipFill>
        <p:spPr>
          <a:xfrm>
            <a:off x="0" y="-118800"/>
            <a:ext cx="2198880" cy="1184400"/>
          </a:xfrm>
          <a:prstGeom prst="rect">
            <a:avLst/>
          </a:prstGeom>
          <a:ln w="0">
            <a:noFill/>
          </a:ln>
        </p:spPr>
      </p:pic>
      <p:sp>
        <p:nvSpPr>
          <p:cNvPr id="17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28" name="Google Shape;120;p5"/>
          <p:cNvCxnSpPr/>
          <p:nvPr/>
        </p:nvCxnSpPr>
        <p:spPr>
          <a:xfrm flipV="1">
            <a:off x="2271600" y="721800"/>
            <a:ext cx="9921240" cy="15120"/>
          </a:xfrm>
          <a:prstGeom prst="straightConnector1">
            <a:avLst/>
          </a:prstGeom>
          <a:ln w="28575">
            <a:solidFill>
              <a:srgbClr val="4f4e6b"/>
            </a:solidFill>
            <a:round/>
          </a:ln>
        </p:spPr>
      </p:cxnSp>
      <p:pic>
        <p:nvPicPr>
          <p:cNvPr id="1729" name="Image 4" descr=""/>
          <p:cNvPicPr/>
          <p:nvPr/>
        </p:nvPicPr>
        <p:blipFill>
          <a:blip r:embed="rId2"/>
          <a:stretch/>
        </p:blipFill>
        <p:spPr>
          <a:xfrm>
            <a:off x="529560" y="1499040"/>
            <a:ext cx="10941840" cy="2608200"/>
          </a:xfrm>
          <a:prstGeom prst="rect">
            <a:avLst/>
          </a:prstGeom>
          <a:ln w="0">
            <a:noFill/>
          </a:ln>
        </p:spPr>
      </p:pic>
      <p:sp>
        <p:nvSpPr>
          <p:cNvPr id="1730" name="ZoneTexte 6"/>
          <p:cNvSpPr/>
          <p:nvPr/>
        </p:nvSpPr>
        <p:spPr>
          <a:xfrm>
            <a:off x="2163600" y="4205520"/>
            <a:ext cx="8414640" cy="4554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Agrégation itérative des blocs similaires au bloc 1.</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32" name="Google Shape;115;p5"/>
          <p:cNvSpPr/>
          <p:nvPr/>
        </p:nvSpPr>
        <p:spPr>
          <a:xfrm>
            <a:off x="163440" y="867960"/>
            <a:ext cx="11918880" cy="278964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4. Croissance des régions :</a:t>
            </a: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C’est une technique ascendante: on part d'un ensemble de petites régions uniformes dans l'image (de taille d'un ou de quelques pixels) où les points sélectionnés représentent les régions initiales. Ces régions croient au fur et à mesure par l’incorporation des pixels les plus similaires jusqu'à ce que l’image soit couverte.</a:t>
            </a:r>
            <a:endParaRPr b="0" lang="en-US" sz="2400" spc="-1" strike="noStrike">
              <a:solidFill>
                <a:srgbClr val="000000"/>
              </a:solidFill>
              <a:latin typeface="Calibri"/>
            </a:endParaRPr>
          </a:p>
        </p:txBody>
      </p:sp>
      <p:pic>
        <p:nvPicPr>
          <p:cNvPr id="1733" name="Google Shape;118;p5" descr=""/>
          <p:cNvPicPr/>
          <p:nvPr/>
        </p:nvPicPr>
        <p:blipFill>
          <a:blip r:embed="rId1"/>
          <a:stretch/>
        </p:blipFill>
        <p:spPr>
          <a:xfrm>
            <a:off x="0" y="-118800"/>
            <a:ext cx="2198880" cy="1184400"/>
          </a:xfrm>
          <a:prstGeom prst="rect">
            <a:avLst/>
          </a:prstGeom>
          <a:ln w="0">
            <a:noFill/>
          </a:ln>
        </p:spPr>
      </p:pic>
      <p:sp>
        <p:nvSpPr>
          <p:cNvPr id="173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3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737" name="Google Shape;118;p5" descr=""/>
          <p:cNvPicPr/>
          <p:nvPr/>
        </p:nvPicPr>
        <p:blipFill>
          <a:blip r:embed="rId1"/>
          <a:stretch/>
        </p:blipFill>
        <p:spPr>
          <a:xfrm>
            <a:off x="0" y="-118800"/>
            <a:ext cx="2198880" cy="1184400"/>
          </a:xfrm>
          <a:prstGeom prst="rect">
            <a:avLst/>
          </a:prstGeom>
          <a:ln w="0">
            <a:noFill/>
          </a:ln>
        </p:spPr>
      </p:pic>
      <p:sp>
        <p:nvSpPr>
          <p:cNvPr id="173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39" name="Google Shape;120;p5"/>
          <p:cNvCxnSpPr/>
          <p:nvPr/>
        </p:nvCxnSpPr>
        <p:spPr>
          <a:xfrm flipV="1">
            <a:off x="2271600" y="721800"/>
            <a:ext cx="9921240" cy="15120"/>
          </a:xfrm>
          <a:prstGeom prst="straightConnector1">
            <a:avLst/>
          </a:prstGeom>
          <a:ln w="28575">
            <a:solidFill>
              <a:srgbClr val="4f4e6b"/>
            </a:solidFill>
            <a:round/>
          </a:ln>
        </p:spPr>
      </p:cxnSp>
      <p:pic>
        <p:nvPicPr>
          <p:cNvPr id="1740" name="Image 3" descr=""/>
          <p:cNvPicPr/>
          <p:nvPr/>
        </p:nvPicPr>
        <p:blipFill>
          <a:blip r:embed="rId2"/>
          <a:stretch/>
        </p:blipFill>
        <p:spPr>
          <a:xfrm>
            <a:off x="4584600" y="864000"/>
            <a:ext cx="2370960" cy="1732680"/>
          </a:xfrm>
          <a:prstGeom prst="rect">
            <a:avLst/>
          </a:prstGeom>
          <a:ln w="0">
            <a:noFill/>
          </a:ln>
        </p:spPr>
      </p:pic>
      <p:sp>
        <p:nvSpPr>
          <p:cNvPr id="1741" name="ZoneTexte 5"/>
          <p:cNvSpPr/>
          <p:nvPr/>
        </p:nvSpPr>
        <p:spPr>
          <a:xfrm>
            <a:off x="2812320" y="2567880"/>
            <a:ext cx="6112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Choix des pixels initiaux</a:t>
            </a:r>
            <a:endParaRPr b="0" lang="en-US" sz="1800" spc="-1" strike="noStrike">
              <a:solidFill>
                <a:srgbClr val="000000"/>
              </a:solidFill>
              <a:latin typeface="Calibri"/>
            </a:endParaRPr>
          </a:p>
        </p:txBody>
      </p:sp>
      <p:pic>
        <p:nvPicPr>
          <p:cNvPr id="1742" name="Image 7" descr=""/>
          <p:cNvPicPr/>
          <p:nvPr/>
        </p:nvPicPr>
        <p:blipFill>
          <a:blip r:embed="rId3"/>
          <a:stretch/>
        </p:blipFill>
        <p:spPr>
          <a:xfrm>
            <a:off x="607320" y="3156480"/>
            <a:ext cx="8317800" cy="1952280"/>
          </a:xfrm>
          <a:prstGeom prst="rect">
            <a:avLst/>
          </a:prstGeom>
          <a:ln w="0">
            <a:noFill/>
          </a:ln>
        </p:spPr>
      </p:pic>
      <p:sp>
        <p:nvSpPr>
          <p:cNvPr id="1743" name="ZoneTexte 9"/>
          <p:cNvSpPr/>
          <p:nvPr/>
        </p:nvSpPr>
        <p:spPr>
          <a:xfrm>
            <a:off x="1897920" y="5226120"/>
            <a:ext cx="6112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Croissance progressive d’une région </a:t>
            </a:r>
            <a:endParaRPr b="0" lang="en-US" sz="1800" spc="-1" strike="noStrike">
              <a:solidFill>
                <a:srgbClr val="000000"/>
              </a:solidFill>
              <a:latin typeface="Calibri"/>
            </a:endParaRPr>
          </a:p>
        </p:txBody>
      </p:sp>
      <p:pic>
        <p:nvPicPr>
          <p:cNvPr id="1744" name="Image 11" descr=""/>
          <p:cNvPicPr/>
          <p:nvPr/>
        </p:nvPicPr>
        <p:blipFill>
          <a:blip r:embed="rId4"/>
          <a:stretch/>
        </p:blipFill>
        <p:spPr>
          <a:xfrm>
            <a:off x="9767520" y="3115440"/>
            <a:ext cx="2095200" cy="1952280"/>
          </a:xfrm>
          <a:prstGeom prst="rect">
            <a:avLst/>
          </a:prstGeom>
          <a:ln w="0">
            <a:noFill/>
          </a:ln>
        </p:spPr>
      </p:pic>
      <p:sp>
        <p:nvSpPr>
          <p:cNvPr id="1745" name="ZoneTexte 13"/>
          <p:cNvSpPr/>
          <p:nvPr/>
        </p:nvSpPr>
        <p:spPr>
          <a:xfrm>
            <a:off x="9767520" y="5226120"/>
            <a:ext cx="2288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Résultat final</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47" name="Google Shape;115;p5"/>
          <p:cNvSpPr/>
          <p:nvPr/>
        </p:nvSpPr>
        <p:spPr>
          <a:xfrm>
            <a:off x="163440" y="1186920"/>
            <a:ext cx="11918880" cy="333828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Les limites de cette technique :</a:t>
            </a:r>
            <a:endParaRPr b="0" lang="en-US" sz="2400" spc="-1" strike="noStrike">
              <a:solidFill>
                <a:srgbClr val="000000"/>
              </a:solidFill>
              <a:latin typeface="Calibri"/>
            </a:endParaRPr>
          </a:p>
          <a:p>
            <a:pPr marL="601200" indent="-209520" algn="just">
              <a:lnSpc>
                <a:spcPct val="150000"/>
              </a:lnSpc>
              <a:buClr>
                <a:srgbClr val="000000"/>
              </a:buClr>
              <a:buFont typeface="Arial"/>
              <a:buChar char="•"/>
            </a:pPr>
            <a:r>
              <a:rPr b="0" lang="fr-FR" sz="2400" spc="-1" strike="noStrike">
                <a:solidFill>
                  <a:schemeClr val="dk1"/>
                </a:solidFill>
                <a:latin typeface="Times New Roman"/>
                <a:ea typeface="Calibri"/>
              </a:rPr>
              <a:t>L'influence du choix des germes initiaux et le critère d'homogénéité sur le résultat de la segmentation.</a:t>
            </a:r>
            <a:endParaRPr b="0" lang="en-US" sz="2400" spc="-1" strike="noStrike">
              <a:solidFill>
                <a:srgbClr val="000000"/>
              </a:solidFill>
              <a:latin typeface="Calibri"/>
            </a:endParaRPr>
          </a:p>
          <a:p>
            <a:pPr marL="601200" indent="-209520" algn="just">
              <a:lnSpc>
                <a:spcPct val="150000"/>
              </a:lnSpc>
              <a:buClr>
                <a:srgbClr val="000000"/>
              </a:buClr>
              <a:buFont typeface="Arial"/>
              <a:buChar char="•"/>
            </a:pPr>
            <a:r>
              <a:rPr b="0" lang="fr-FR" sz="2400" spc="-1" strike="noStrike">
                <a:solidFill>
                  <a:schemeClr val="dk1"/>
                </a:solidFill>
                <a:latin typeface="Times New Roman"/>
                <a:ea typeface="Calibri"/>
              </a:rPr>
              <a:t>Une mauvaise sélection des germes ou un choix du critère de similarité mal adapté peuvent entraîner des phénomènes de sous-segmentation ou de sur-segmentation.</a:t>
            </a:r>
            <a:endParaRPr b="0" lang="en-US" sz="2400" spc="-1" strike="noStrike">
              <a:solidFill>
                <a:srgbClr val="000000"/>
              </a:solidFill>
              <a:latin typeface="Calibri"/>
            </a:endParaRPr>
          </a:p>
          <a:p>
            <a:pPr marL="601200" indent="-209520" algn="just">
              <a:lnSpc>
                <a:spcPct val="150000"/>
              </a:lnSpc>
              <a:buClr>
                <a:srgbClr val="000000"/>
              </a:buClr>
              <a:buFont typeface="Arial"/>
              <a:buChar char="•"/>
            </a:pPr>
            <a:r>
              <a:rPr b="0" lang="fr-FR" sz="2400" spc="-1" strike="noStrike">
                <a:solidFill>
                  <a:schemeClr val="dk1"/>
                </a:solidFill>
                <a:latin typeface="Times New Roman"/>
                <a:ea typeface="Calibri"/>
              </a:rPr>
              <a:t>Il peut y avoir des pixels qui ne peuvent pas être classés.</a:t>
            </a:r>
            <a:endParaRPr b="0" lang="en-US" sz="2400" spc="-1" strike="noStrike">
              <a:solidFill>
                <a:srgbClr val="000000"/>
              </a:solidFill>
              <a:latin typeface="Calibri"/>
            </a:endParaRPr>
          </a:p>
        </p:txBody>
      </p:sp>
      <p:pic>
        <p:nvPicPr>
          <p:cNvPr id="1748" name="Google Shape;118;p5" descr=""/>
          <p:cNvPicPr/>
          <p:nvPr/>
        </p:nvPicPr>
        <p:blipFill>
          <a:blip r:embed="rId1"/>
          <a:stretch/>
        </p:blipFill>
        <p:spPr>
          <a:xfrm>
            <a:off x="0" y="-118800"/>
            <a:ext cx="2198880" cy="1184400"/>
          </a:xfrm>
          <a:prstGeom prst="rect">
            <a:avLst/>
          </a:prstGeom>
          <a:ln w="0">
            <a:noFill/>
          </a:ln>
        </p:spPr>
      </p:pic>
      <p:sp>
        <p:nvSpPr>
          <p:cNvPr id="174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5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52" name="Google Shape;115;p5"/>
          <p:cNvSpPr/>
          <p:nvPr/>
        </p:nvSpPr>
        <p:spPr>
          <a:xfrm>
            <a:off x="163440" y="867960"/>
            <a:ext cx="11918880" cy="114372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5. Segmentation par classification:</a:t>
            </a: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Les méthodes de classification peuvent être divisées en méthodes dures et méthodes floues.</a:t>
            </a:r>
            <a:endParaRPr b="0" lang="en-US" sz="2400" spc="-1" strike="noStrike">
              <a:solidFill>
                <a:srgbClr val="000000"/>
              </a:solidFill>
              <a:latin typeface="Calibri"/>
            </a:endParaRPr>
          </a:p>
        </p:txBody>
      </p:sp>
      <p:pic>
        <p:nvPicPr>
          <p:cNvPr id="1753" name="Google Shape;118;p5" descr=""/>
          <p:cNvPicPr/>
          <p:nvPr/>
        </p:nvPicPr>
        <p:blipFill>
          <a:blip r:embed="rId1"/>
          <a:stretch/>
        </p:blipFill>
        <p:spPr>
          <a:xfrm>
            <a:off x="0" y="-118800"/>
            <a:ext cx="2198880" cy="1184400"/>
          </a:xfrm>
          <a:prstGeom prst="rect">
            <a:avLst/>
          </a:prstGeom>
          <a:ln w="0">
            <a:noFill/>
          </a:ln>
        </p:spPr>
      </p:pic>
      <p:sp>
        <p:nvSpPr>
          <p:cNvPr id="175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55" name="Google Shape;120;p5"/>
          <p:cNvCxnSpPr/>
          <p:nvPr/>
        </p:nvCxnSpPr>
        <p:spPr>
          <a:xfrm flipV="1">
            <a:off x="2271600" y="721800"/>
            <a:ext cx="9921240" cy="15120"/>
          </a:xfrm>
          <a:prstGeom prst="straightConnector1">
            <a:avLst/>
          </a:prstGeom>
          <a:ln w="28575">
            <a:solidFill>
              <a:srgbClr val="4f4e6b"/>
            </a:solidFill>
            <a:round/>
          </a:ln>
        </p:spPr>
      </p:cxnSp>
      <p:pic>
        <p:nvPicPr>
          <p:cNvPr id="1756" name="Image 4" descr=""/>
          <p:cNvPicPr/>
          <p:nvPr/>
        </p:nvPicPr>
        <p:blipFill>
          <a:blip r:embed="rId2"/>
          <a:stretch/>
        </p:blipFill>
        <p:spPr>
          <a:xfrm>
            <a:off x="1418040" y="2155320"/>
            <a:ext cx="9992520" cy="2983680"/>
          </a:xfrm>
          <a:prstGeom prst="rect">
            <a:avLst/>
          </a:prstGeom>
          <a:ln w="0">
            <a:noFill/>
          </a:ln>
        </p:spPr>
      </p:pic>
      <p:sp>
        <p:nvSpPr>
          <p:cNvPr id="1757" name="ZoneTexte 6"/>
          <p:cNvSpPr/>
          <p:nvPr/>
        </p:nvSpPr>
        <p:spPr>
          <a:xfrm>
            <a:off x="2364120" y="5423040"/>
            <a:ext cx="81504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Les méthodes de segmentation par classification.</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59" name="Google Shape;115;p5"/>
          <p:cNvSpPr/>
          <p:nvPr/>
        </p:nvSpPr>
        <p:spPr>
          <a:xfrm>
            <a:off x="163440" y="878400"/>
            <a:ext cx="11918880" cy="3338280"/>
          </a:xfrm>
          <a:prstGeom prst="rect">
            <a:avLst/>
          </a:prstGeom>
          <a:noFill/>
          <a:ln w="0">
            <a:noFill/>
          </a:ln>
        </p:spPr>
        <p:style>
          <a:lnRef idx="0"/>
          <a:fillRef idx="0"/>
          <a:effectRef idx="0"/>
          <a:fontRef idx="minor"/>
        </p:style>
        <p:txBody>
          <a:bodyPr lIns="0" rIns="0" tIns="46800" bIns="0" anchor="t">
            <a:spAutoFit/>
          </a:bodyPr>
          <a:p>
            <a:pPr marL="684000" indent="-457200" algn="just">
              <a:lnSpc>
                <a:spcPct val="150000"/>
              </a:lnSpc>
              <a:buClr>
                <a:srgbClr val="000000"/>
              </a:buClr>
              <a:buFont typeface="Arial"/>
              <a:buAutoNum type="alphaLcParenR"/>
            </a:pPr>
            <a:r>
              <a:rPr b="0" lang="fr-FR" sz="2400" spc="-1" strike="noStrike">
                <a:solidFill>
                  <a:schemeClr val="accent1"/>
                </a:solidFill>
                <a:latin typeface="Times New Roman"/>
                <a:ea typeface="Calibri"/>
              </a:rPr>
              <a:t>Classification floue : </a:t>
            </a:r>
            <a:r>
              <a:rPr b="0" lang="fr-FR" sz="2400" spc="-1" strike="noStrike">
                <a:solidFill>
                  <a:schemeClr val="dk1"/>
                </a:solidFill>
                <a:latin typeface="Times New Roman"/>
                <a:ea typeface="Calibri"/>
              </a:rPr>
              <a:t>Dans une méthode de classification floue , on affecte au pixel un degré d’appartenance pour chacune des classes de la partition qui indique la probabilité que le pixel y appartienne.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684000" indent="-457200" algn="just">
              <a:lnSpc>
                <a:spcPct val="150000"/>
              </a:lnSpc>
              <a:buClr>
                <a:srgbClr val="000000"/>
              </a:buClr>
              <a:buFont typeface="Arial"/>
              <a:buAutoNum type="alphaLcParenR"/>
            </a:pPr>
            <a:r>
              <a:rPr b="0" lang="fr-FR" sz="2400" spc="-1" strike="noStrike">
                <a:solidFill>
                  <a:schemeClr val="accent1"/>
                </a:solidFill>
                <a:latin typeface="Times New Roman"/>
                <a:ea typeface="Calibri"/>
              </a:rPr>
              <a:t>Classification dure: </a:t>
            </a:r>
            <a:r>
              <a:rPr b="0" lang="fr-FR" sz="2400" spc="-1" strike="noStrike">
                <a:solidFill>
                  <a:schemeClr val="dk1"/>
                </a:solidFill>
                <a:latin typeface="Times New Roman"/>
                <a:ea typeface="Calibri"/>
              </a:rPr>
              <a:t>Dans une méthode de classification dure, un pixel ne peut être affecté qu’à une seule classe dans la partition.</a:t>
            </a:r>
            <a:endParaRPr b="0" lang="en-US" sz="2400" spc="-1" strike="noStrike">
              <a:solidFill>
                <a:srgbClr val="000000"/>
              </a:solidFill>
              <a:latin typeface="Calibri"/>
            </a:endParaRPr>
          </a:p>
        </p:txBody>
      </p:sp>
      <p:pic>
        <p:nvPicPr>
          <p:cNvPr id="1760" name="Google Shape;118;p5" descr=""/>
          <p:cNvPicPr/>
          <p:nvPr/>
        </p:nvPicPr>
        <p:blipFill>
          <a:blip r:embed="rId1"/>
          <a:stretch/>
        </p:blipFill>
        <p:spPr>
          <a:xfrm>
            <a:off x="0" y="-118800"/>
            <a:ext cx="2198880" cy="1184400"/>
          </a:xfrm>
          <a:prstGeom prst="rect">
            <a:avLst/>
          </a:prstGeom>
          <a:ln w="0">
            <a:noFill/>
          </a:ln>
        </p:spPr>
      </p:pic>
      <p:sp>
        <p:nvSpPr>
          <p:cNvPr id="176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6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33"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gn="just">
              <a:lnSpc>
                <a:spcPct val="100000"/>
              </a:lnSpc>
              <a:buNone/>
              <a:tabLst>
                <a:tab algn="l" pos="0"/>
              </a:tabLst>
            </a:pPr>
            <a:r>
              <a:rPr b="1" lang="fr-FR" sz="3000" spc="-1" strike="noStrike">
                <a:solidFill>
                  <a:schemeClr val="accent1"/>
                </a:solidFill>
                <a:latin typeface="Times New Roman"/>
                <a:ea typeface="Calibri"/>
              </a:rPr>
              <a:t>L’image  est  discrète</a:t>
            </a:r>
            <a:endParaRPr b="0" lang="en-US" sz="3000" spc="-1" strike="noStrike">
              <a:solidFill>
                <a:srgbClr val="000000"/>
              </a:solidFill>
              <a:latin typeface="Calibri"/>
            </a:endParaRPr>
          </a:p>
        </p:txBody>
      </p:sp>
      <p:sp>
        <p:nvSpPr>
          <p:cNvPr id="234" name="Google Shape;115;p5"/>
          <p:cNvSpPr/>
          <p:nvPr/>
        </p:nvSpPr>
        <p:spPr>
          <a:xfrm>
            <a:off x="119880" y="1771560"/>
            <a:ext cx="1190772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représentation  informatique  d’une  image  est  nécessairement  </a:t>
            </a:r>
            <a:r>
              <a:rPr b="0" lang="fr-FR" sz="2400" spc="-1" strike="noStrike">
                <a:solidFill>
                  <a:schemeClr val="accent1"/>
                </a:solidFill>
                <a:latin typeface="Times New Roman"/>
                <a:ea typeface="Arial"/>
              </a:rPr>
              <a:t>discrète</a:t>
            </a:r>
            <a:r>
              <a:rPr b="0" lang="fr-FR" sz="2400" spc="-1" strike="noStrike">
                <a:solidFill>
                  <a:srgbClr val="000000"/>
                </a:solidFill>
                <a:latin typeface="Times New Roman"/>
                <a:ea typeface="Arial"/>
              </a:rPr>
              <a:t> alors que l’image est de nature </a:t>
            </a:r>
            <a:r>
              <a:rPr b="0" lang="fr-FR" sz="2400" spc="-1" strike="noStrike">
                <a:solidFill>
                  <a:schemeClr val="accent1"/>
                </a:solidFill>
                <a:latin typeface="Times New Roman"/>
                <a:ea typeface="Arial"/>
              </a:rPr>
              <a:t>continue</a:t>
            </a:r>
            <a:r>
              <a:rPr b="0" lang="fr-FR" sz="2400" spc="-1" strike="noStrike">
                <a:solidFill>
                  <a:srgbClr val="000000"/>
                </a:solidFill>
                <a:latin typeface="Times New Roman"/>
                <a:ea typeface="Arial"/>
              </a:rPr>
              <a:t> : le monde est continu. Certains capteurs </a:t>
            </a:r>
            <a:r>
              <a:rPr b="0" lang="fr-FR" sz="2400" spc="-1" strike="noStrike">
                <a:solidFill>
                  <a:schemeClr val="accent1"/>
                </a:solidFill>
                <a:latin typeface="Times New Roman"/>
                <a:ea typeface="Arial"/>
              </a:rPr>
              <a:t>effectuent une discrétisation </a:t>
            </a:r>
            <a:r>
              <a:rPr b="0" lang="fr-FR" sz="2400" spc="-1" strike="noStrike">
                <a:solidFill>
                  <a:srgbClr val="000000"/>
                </a:solidFill>
                <a:latin typeface="Times New Roman"/>
                <a:ea typeface="Arial"/>
              </a:rPr>
              <a:t>: c’est le cas des appareils photos numériques. Par contre, les appareils photos argentiques n’effectuent pas cette discrétisation.</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Si on regarde d’un peu plus près, la transformation d’un signal analogique 2D  nécessite  à  la  fois  une  </a:t>
            </a:r>
            <a:r>
              <a:rPr b="0" lang="fr-FR" sz="2400" spc="-1" strike="noStrike">
                <a:solidFill>
                  <a:schemeClr val="accent1"/>
                </a:solidFill>
                <a:latin typeface="Times New Roman"/>
                <a:ea typeface="Arial"/>
              </a:rPr>
              <a:t>discrétisation  de  l’espace  </a:t>
            </a:r>
            <a:r>
              <a:rPr b="0" lang="fr-FR" sz="2400" spc="-1" strike="noStrike">
                <a:solidFill>
                  <a:srgbClr val="000000"/>
                </a:solidFill>
                <a:latin typeface="Times New Roman"/>
                <a:ea typeface="Arial"/>
              </a:rPr>
              <a:t>:  c’est  </a:t>
            </a:r>
            <a:r>
              <a:rPr b="0" lang="fr-FR" sz="2400" spc="-1" strike="noStrike">
                <a:solidFill>
                  <a:schemeClr val="accent1"/>
                </a:solidFill>
                <a:latin typeface="Times New Roman"/>
                <a:ea typeface="Arial"/>
              </a:rPr>
              <a:t>l’échantillonnage</a:t>
            </a:r>
            <a:r>
              <a:rPr b="0" lang="fr-FR" sz="2400" spc="-1" strike="noStrike">
                <a:solidFill>
                  <a:srgbClr val="000000"/>
                </a:solidFill>
                <a:latin typeface="Times New Roman"/>
                <a:ea typeface="Arial"/>
              </a:rPr>
              <a:t>, et une </a:t>
            </a:r>
            <a:r>
              <a:rPr b="0" lang="fr-FR" sz="2400" spc="-1" strike="noStrike">
                <a:solidFill>
                  <a:schemeClr val="accent1"/>
                </a:solidFill>
                <a:latin typeface="Times New Roman"/>
                <a:ea typeface="Arial"/>
              </a:rPr>
              <a:t>discrétisation  des couleurs</a:t>
            </a:r>
            <a:r>
              <a:rPr b="0" lang="fr-FR" sz="2400" spc="-1" strike="noStrike">
                <a:solidFill>
                  <a:srgbClr val="000000"/>
                </a:solidFill>
                <a:latin typeface="Times New Roman"/>
                <a:ea typeface="Arial"/>
              </a:rPr>
              <a:t>  : c’est  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p:txBody>
      </p:sp>
      <p:pic>
        <p:nvPicPr>
          <p:cNvPr id="235" name="Google Shape;118;p5" descr=""/>
          <p:cNvPicPr/>
          <p:nvPr/>
        </p:nvPicPr>
        <p:blipFill>
          <a:blip r:embed="rId1"/>
          <a:stretch/>
        </p:blipFill>
        <p:spPr>
          <a:xfrm>
            <a:off x="0" y="-118800"/>
            <a:ext cx="2198880" cy="1184400"/>
          </a:xfrm>
          <a:prstGeom prst="rect">
            <a:avLst/>
          </a:prstGeom>
          <a:ln w="0">
            <a:noFill/>
          </a:ln>
        </p:spPr>
      </p:pic>
      <p:sp>
        <p:nvSpPr>
          <p:cNvPr id="23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3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64" name="Google Shape;115;p5"/>
          <p:cNvSpPr/>
          <p:nvPr/>
        </p:nvSpPr>
        <p:spPr>
          <a:xfrm>
            <a:off x="163440" y="878400"/>
            <a:ext cx="11918880" cy="49842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Classification supervisée : </a:t>
            </a:r>
            <a:r>
              <a:rPr b="0" lang="fr-FR" sz="2400" spc="-1" strike="noStrike">
                <a:solidFill>
                  <a:schemeClr val="dk1"/>
                </a:solidFill>
                <a:latin typeface="Times New Roman"/>
                <a:ea typeface="Calibri"/>
              </a:rPr>
              <a:t>Dans la classification supervisée, le nombre de classes est connu et on dispose d’un ensemble de pixels déjà étiquetés, servant d’ensemble d’apprentissage. Il s’agit alors de pouvoir associer chaque nouveau pixel à la classe la plus adaptée en se servant des pixels déjà étiquetés. </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Permet les méthodes de cette classification :</a:t>
            </a:r>
            <a:endParaRPr b="0" lang="en-US" sz="2400" spc="-1" strike="noStrike">
              <a:solidFill>
                <a:srgbClr val="000000"/>
              </a:solidFill>
              <a:latin typeface="Calibri"/>
            </a:endParaRPr>
          </a:p>
          <a:p>
            <a:pPr marL="95040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Les réseaux de neurones: </a:t>
            </a:r>
            <a:r>
              <a:rPr b="0" lang="fr-FR" sz="2400" spc="-1" strike="noStrike">
                <a:solidFill>
                  <a:schemeClr val="dk1"/>
                </a:solidFill>
                <a:latin typeface="Times New Roman"/>
                <a:ea typeface="Calibri"/>
              </a:rPr>
              <a:t>Un "neurone formel" est une fonction algébrique non linéaire et bornée, dont la valeur dépend de paramètres appelés coefficients ou poids .Les variables de cette fonction sont habituellement appelées "entrées" du neurone, et la valeur de la fonction est appelée sa "sortie". </a:t>
            </a:r>
            <a:endParaRPr b="0" lang="en-US" sz="2400" spc="-1" strike="noStrike">
              <a:solidFill>
                <a:srgbClr val="000000"/>
              </a:solidFill>
              <a:latin typeface="Calibri"/>
            </a:endParaRPr>
          </a:p>
        </p:txBody>
      </p:sp>
      <p:pic>
        <p:nvPicPr>
          <p:cNvPr id="1765" name="Google Shape;118;p5" descr=""/>
          <p:cNvPicPr/>
          <p:nvPr/>
        </p:nvPicPr>
        <p:blipFill>
          <a:blip r:embed="rId1"/>
          <a:stretch/>
        </p:blipFill>
        <p:spPr>
          <a:xfrm>
            <a:off x="0" y="-118800"/>
            <a:ext cx="2198880" cy="1184400"/>
          </a:xfrm>
          <a:prstGeom prst="rect">
            <a:avLst/>
          </a:prstGeom>
          <a:ln w="0">
            <a:noFill/>
          </a:ln>
        </p:spPr>
      </p:pic>
      <p:sp>
        <p:nvSpPr>
          <p:cNvPr id="176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6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69" name="Google Shape;115;p5"/>
          <p:cNvSpPr/>
          <p:nvPr/>
        </p:nvSpPr>
        <p:spPr>
          <a:xfrm>
            <a:off x="163440" y="783000"/>
            <a:ext cx="11918880" cy="16923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La période d'apprentissage consiste à calculer les différents coefficients, de sorte à ce que les sorties du réseau soient égales aux valeurs souhaitées (à un seuil d'erreur près) pour les exemples utilisés. </a:t>
            </a:r>
            <a:endParaRPr b="0" lang="en-US" sz="2400" spc="-1" strike="noStrike">
              <a:solidFill>
                <a:srgbClr val="000000"/>
              </a:solidFill>
              <a:latin typeface="Calibri"/>
            </a:endParaRPr>
          </a:p>
        </p:txBody>
      </p:sp>
      <p:pic>
        <p:nvPicPr>
          <p:cNvPr id="1770" name="Google Shape;118;p5" descr=""/>
          <p:cNvPicPr/>
          <p:nvPr/>
        </p:nvPicPr>
        <p:blipFill>
          <a:blip r:embed="rId1"/>
          <a:stretch/>
        </p:blipFill>
        <p:spPr>
          <a:xfrm>
            <a:off x="0" y="-118800"/>
            <a:ext cx="2198880" cy="1184400"/>
          </a:xfrm>
          <a:prstGeom prst="rect">
            <a:avLst/>
          </a:prstGeom>
          <a:ln w="0">
            <a:noFill/>
          </a:ln>
        </p:spPr>
      </p:pic>
      <p:sp>
        <p:nvSpPr>
          <p:cNvPr id="177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72" name="Google Shape;120;p5"/>
          <p:cNvCxnSpPr/>
          <p:nvPr/>
        </p:nvCxnSpPr>
        <p:spPr>
          <a:xfrm flipV="1">
            <a:off x="2271600" y="721800"/>
            <a:ext cx="9921240" cy="15120"/>
          </a:xfrm>
          <a:prstGeom prst="straightConnector1">
            <a:avLst/>
          </a:prstGeom>
          <a:ln w="28575">
            <a:solidFill>
              <a:srgbClr val="4f4e6b"/>
            </a:solidFill>
            <a:round/>
          </a:ln>
        </p:spPr>
      </p:cxnSp>
      <p:pic>
        <p:nvPicPr>
          <p:cNvPr id="1773" name="Image 4" descr=""/>
          <p:cNvPicPr/>
          <p:nvPr/>
        </p:nvPicPr>
        <p:blipFill>
          <a:blip r:embed="rId2"/>
          <a:stretch/>
        </p:blipFill>
        <p:spPr>
          <a:xfrm>
            <a:off x="2919240" y="2250360"/>
            <a:ext cx="5891040" cy="2862720"/>
          </a:xfrm>
          <a:prstGeom prst="rect">
            <a:avLst/>
          </a:prstGeom>
          <a:ln w="0">
            <a:noFill/>
          </a:ln>
        </p:spPr>
      </p:pic>
      <p:sp>
        <p:nvSpPr>
          <p:cNvPr id="1774" name="ZoneTexte 6"/>
          <p:cNvSpPr/>
          <p:nvPr/>
        </p:nvSpPr>
        <p:spPr>
          <a:xfrm>
            <a:off x="3556440" y="5513400"/>
            <a:ext cx="61340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Structure d'un neurone artificiel.</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76" name="Google Shape;115;p5"/>
          <p:cNvSpPr/>
          <p:nvPr/>
        </p:nvSpPr>
        <p:spPr>
          <a:xfrm>
            <a:off x="163440" y="729720"/>
            <a:ext cx="11918880" cy="55328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dk1"/>
                </a:solidFill>
                <a:latin typeface="Times New Roman"/>
                <a:ea typeface="Calibri"/>
              </a:rPr>
              <a:t>La classification non supervisée : </a:t>
            </a:r>
            <a:r>
              <a:rPr b="0" lang="fr-FR" sz="2400" spc="-1" strike="noStrike">
                <a:solidFill>
                  <a:schemeClr val="dk1"/>
                </a:solidFill>
                <a:latin typeface="Times New Roman"/>
                <a:ea typeface="Calibri"/>
              </a:rPr>
              <a:t>Dans la classification non supervisée, aucune information sur le nombre et le contenu des classes possible n’est fourni. L’objectif est alors de pouvoir regrouper automatiquement des pixels considérés similaires dans une même classe. Dans ce cas il s’agira de définir une fonction de similarité entre pixels qui sera maximum entre les pixels d’une même classe et minimum avec ceux des autres classes.  Permet les méthodes:</a:t>
            </a:r>
            <a:endParaRPr b="0" lang="en-US" sz="2400" spc="-1" strike="noStrike">
              <a:solidFill>
                <a:srgbClr val="000000"/>
              </a:solidFill>
              <a:latin typeface="Calibri"/>
            </a:endParaRPr>
          </a:p>
          <a:p>
            <a:pPr marL="95040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La méthode k-moyennes (K-means) : </a:t>
            </a:r>
            <a:r>
              <a:rPr b="0" lang="fr-FR" sz="2400" spc="-1" strike="noStrike">
                <a:solidFill>
                  <a:schemeClr val="dk1"/>
                </a:solidFill>
                <a:latin typeface="Times New Roman"/>
                <a:ea typeface="Calibri"/>
              </a:rPr>
              <a:t>L'algorithme des K-moyennes est une méthode de classification automatique, qui a pour objectif le partitionnement des données d’une image (pixels) en  classes (ou clusters). Chaque pixel étant caractérisé par un vecteur de attributs .À partir d'une partition initiale on améliore itérativement la partition de l'espace en minimisant la variance intra-classe et en maximisant l'écartement entre les classes.</a:t>
            </a:r>
            <a:endParaRPr b="0" lang="en-US" sz="2400" spc="-1" strike="noStrike">
              <a:solidFill>
                <a:srgbClr val="000000"/>
              </a:solidFill>
              <a:latin typeface="Calibri"/>
            </a:endParaRPr>
          </a:p>
        </p:txBody>
      </p:sp>
      <p:pic>
        <p:nvPicPr>
          <p:cNvPr id="1777" name="Google Shape;118;p5" descr=""/>
          <p:cNvPicPr/>
          <p:nvPr/>
        </p:nvPicPr>
        <p:blipFill>
          <a:blip r:embed="rId1"/>
          <a:stretch/>
        </p:blipFill>
        <p:spPr>
          <a:xfrm>
            <a:off x="0" y="-118800"/>
            <a:ext cx="2198880" cy="1184400"/>
          </a:xfrm>
          <a:prstGeom prst="rect">
            <a:avLst/>
          </a:prstGeom>
          <a:ln w="0">
            <a:noFill/>
          </a:ln>
        </p:spPr>
      </p:pic>
      <p:sp>
        <p:nvSpPr>
          <p:cNvPr id="177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7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81" name="Google Shape;115;p5"/>
          <p:cNvSpPr/>
          <p:nvPr/>
        </p:nvSpPr>
        <p:spPr>
          <a:xfrm>
            <a:off x="163440" y="878400"/>
            <a:ext cx="11918880" cy="553284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rgbClr val="ff0000"/>
                </a:solidFill>
                <a:latin typeface="Times New Roman"/>
                <a:ea typeface="Calibri"/>
              </a:rPr>
              <a:t>6. Segmentation par seuillage:</a:t>
            </a:r>
            <a:endParaRPr b="0" lang="en-US" sz="2400" spc="-1" strike="noStrike">
              <a:solidFill>
                <a:srgbClr val="000000"/>
              </a:solidFill>
              <a:latin typeface="Calibri"/>
            </a:endParaRPr>
          </a:p>
          <a:p>
            <a:pPr marL="34308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Définitions:</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Le seuillage représente un outil largement utilisé dans la segmentation d’image pour</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extraire des objets de leurs fonds en fonction d’un seuil. Tout problème de seuillage consiste</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alors à rechercher la valeur du seuil. La plupart des méthodes de seuillage déterminent le seuil</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en optimisant une fonction objective. On distingue le seuillage de base (simple) (2 classes) où</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le résultat du seuillage est une image binaire (, parfois en pour l’affichage), et le</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multi-seuillage qui est utile quand on a affaire à des images qui contiennent plusieurs objets</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ayant des luminances différentes. Pour extraire ces objets, plusieurs seuils sont nécessaires. Le</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résultat du seuillage est une image avec classes pour n seuils.</a:t>
            </a:r>
            <a:endParaRPr b="0" lang="en-US" sz="2400" spc="-1" strike="noStrike">
              <a:solidFill>
                <a:srgbClr val="000000"/>
              </a:solidFill>
              <a:latin typeface="Calibri"/>
            </a:endParaRPr>
          </a:p>
        </p:txBody>
      </p:sp>
      <p:pic>
        <p:nvPicPr>
          <p:cNvPr id="1782" name="Google Shape;118;p5" descr=""/>
          <p:cNvPicPr/>
          <p:nvPr/>
        </p:nvPicPr>
        <p:blipFill>
          <a:blip r:embed="rId1"/>
          <a:stretch/>
        </p:blipFill>
        <p:spPr>
          <a:xfrm>
            <a:off x="0" y="-118800"/>
            <a:ext cx="2198880" cy="1184400"/>
          </a:xfrm>
          <a:prstGeom prst="rect">
            <a:avLst/>
          </a:prstGeom>
          <a:ln w="0">
            <a:noFill/>
          </a:ln>
        </p:spPr>
      </p:pic>
      <p:sp>
        <p:nvSpPr>
          <p:cNvPr id="178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8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786" name="Google Shape;118;p5" descr=""/>
          <p:cNvPicPr/>
          <p:nvPr/>
        </p:nvPicPr>
        <p:blipFill>
          <a:blip r:embed="rId1"/>
          <a:stretch/>
        </p:blipFill>
        <p:spPr>
          <a:xfrm>
            <a:off x="0" y="-118800"/>
            <a:ext cx="2198880" cy="1184400"/>
          </a:xfrm>
          <a:prstGeom prst="rect">
            <a:avLst/>
          </a:prstGeom>
          <a:ln w="0">
            <a:noFill/>
          </a:ln>
        </p:spPr>
      </p:pic>
      <p:sp>
        <p:nvSpPr>
          <p:cNvPr id="178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88" name="Google Shape;120;p5"/>
          <p:cNvCxnSpPr/>
          <p:nvPr/>
        </p:nvCxnSpPr>
        <p:spPr>
          <a:xfrm flipV="1">
            <a:off x="2271600" y="721800"/>
            <a:ext cx="9921240" cy="15120"/>
          </a:xfrm>
          <a:prstGeom prst="straightConnector1">
            <a:avLst/>
          </a:prstGeom>
          <a:ln w="28575">
            <a:solidFill>
              <a:srgbClr val="4f4e6b"/>
            </a:solidFill>
            <a:round/>
          </a:ln>
        </p:spPr>
      </p:cxnSp>
      <p:pic>
        <p:nvPicPr>
          <p:cNvPr id="1789" name="Image 4" descr=""/>
          <p:cNvPicPr/>
          <p:nvPr/>
        </p:nvPicPr>
        <p:blipFill>
          <a:blip r:embed="rId2"/>
          <a:stretch/>
        </p:blipFill>
        <p:spPr>
          <a:xfrm>
            <a:off x="1069920" y="832680"/>
            <a:ext cx="3841560" cy="2198160"/>
          </a:xfrm>
          <a:prstGeom prst="rect">
            <a:avLst/>
          </a:prstGeom>
          <a:ln w="0">
            <a:noFill/>
          </a:ln>
        </p:spPr>
      </p:pic>
      <p:sp>
        <p:nvSpPr>
          <p:cNvPr id="1790" name="ZoneTexte 6"/>
          <p:cNvSpPr/>
          <p:nvPr/>
        </p:nvSpPr>
        <p:spPr>
          <a:xfrm>
            <a:off x="717840" y="3003840"/>
            <a:ext cx="6112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Seuillage simple d’un histogramme</a:t>
            </a:r>
            <a:endParaRPr b="0" lang="en-US" sz="1800" spc="-1" strike="noStrike">
              <a:solidFill>
                <a:srgbClr val="000000"/>
              </a:solidFill>
              <a:latin typeface="Calibri"/>
            </a:endParaRPr>
          </a:p>
        </p:txBody>
      </p:sp>
      <p:pic>
        <p:nvPicPr>
          <p:cNvPr id="1791" name="Image 8" descr=""/>
          <p:cNvPicPr/>
          <p:nvPr/>
        </p:nvPicPr>
        <p:blipFill>
          <a:blip r:embed="rId3"/>
          <a:stretch/>
        </p:blipFill>
        <p:spPr>
          <a:xfrm>
            <a:off x="7607880" y="1590120"/>
            <a:ext cx="3615840" cy="745920"/>
          </a:xfrm>
          <a:prstGeom prst="rect">
            <a:avLst/>
          </a:prstGeom>
          <a:ln w="0">
            <a:noFill/>
          </a:ln>
        </p:spPr>
      </p:pic>
      <p:pic>
        <p:nvPicPr>
          <p:cNvPr id="1792" name="Image 10" descr=""/>
          <p:cNvPicPr/>
          <p:nvPr/>
        </p:nvPicPr>
        <p:blipFill>
          <a:blip r:embed="rId4"/>
          <a:stretch/>
        </p:blipFill>
        <p:spPr>
          <a:xfrm>
            <a:off x="1069920" y="3595320"/>
            <a:ext cx="3841560" cy="2682360"/>
          </a:xfrm>
          <a:prstGeom prst="rect">
            <a:avLst/>
          </a:prstGeom>
          <a:ln w="0">
            <a:noFill/>
          </a:ln>
        </p:spPr>
      </p:pic>
      <p:sp>
        <p:nvSpPr>
          <p:cNvPr id="1793" name="ZoneTexte 12"/>
          <p:cNvSpPr/>
          <p:nvPr/>
        </p:nvSpPr>
        <p:spPr>
          <a:xfrm>
            <a:off x="707040" y="6300000"/>
            <a:ext cx="6112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Seuillage multiple d’un histogramme</a:t>
            </a:r>
            <a:endParaRPr b="0" lang="en-US" sz="1800" spc="-1" strike="noStrike">
              <a:solidFill>
                <a:srgbClr val="000000"/>
              </a:solidFill>
              <a:latin typeface="Calibri"/>
            </a:endParaRPr>
          </a:p>
        </p:txBody>
      </p:sp>
      <p:pic>
        <p:nvPicPr>
          <p:cNvPr id="1794" name="Image 14" descr=""/>
          <p:cNvPicPr/>
          <p:nvPr/>
        </p:nvPicPr>
        <p:blipFill>
          <a:blip r:embed="rId5"/>
          <a:stretch/>
        </p:blipFill>
        <p:spPr>
          <a:xfrm>
            <a:off x="7329600" y="4548600"/>
            <a:ext cx="4447080" cy="1259280"/>
          </a:xfrm>
          <a:prstGeom prst="rect">
            <a:avLst/>
          </a:prstGeom>
          <a:ln w="0">
            <a:noFill/>
          </a:ln>
        </p:spPr>
      </p:pic>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796" name="Google Shape;115;p5"/>
          <p:cNvSpPr/>
          <p:nvPr/>
        </p:nvSpPr>
        <p:spPr>
          <a:xfrm>
            <a:off x="163440" y="1771560"/>
            <a:ext cx="11918880" cy="16923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segmentation par seuillage d’histogramme constitue un cas particulier de la segmentation par classification. Elle permet de répartir les pixels en classes en fonction de leurs niveaux de gris. Les classes sont alors délimitées par des seuils.</a:t>
            </a:r>
            <a:endParaRPr b="0" lang="en-US" sz="2400" spc="-1" strike="noStrike">
              <a:solidFill>
                <a:srgbClr val="000000"/>
              </a:solidFill>
              <a:latin typeface="Calibri"/>
            </a:endParaRPr>
          </a:p>
        </p:txBody>
      </p:sp>
      <p:pic>
        <p:nvPicPr>
          <p:cNvPr id="1797" name="Google Shape;118;p5" descr=""/>
          <p:cNvPicPr/>
          <p:nvPr/>
        </p:nvPicPr>
        <p:blipFill>
          <a:blip r:embed="rId1"/>
          <a:stretch/>
        </p:blipFill>
        <p:spPr>
          <a:xfrm>
            <a:off x="0" y="-118800"/>
            <a:ext cx="2198880" cy="1184400"/>
          </a:xfrm>
          <a:prstGeom prst="rect">
            <a:avLst/>
          </a:prstGeom>
          <a:ln w="0">
            <a:noFill/>
          </a:ln>
        </p:spPr>
      </p:pic>
      <p:sp>
        <p:nvSpPr>
          <p:cNvPr id="179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79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01" name="Google Shape;115;p5"/>
          <p:cNvSpPr/>
          <p:nvPr/>
        </p:nvSpPr>
        <p:spPr>
          <a:xfrm>
            <a:off x="163440" y="825480"/>
            <a:ext cx="11918880" cy="516708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Les Méthodes de seuillage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méthodes de seuillage peuvent être réparties en deux catégories: Seuillage globale et seuillage local ou adaptatif.</a:t>
            </a:r>
            <a:endParaRPr b="0" lang="en-US" sz="2400" spc="-1" strike="noStrike">
              <a:solidFill>
                <a:srgbClr val="000000"/>
              </a:solidFill>
              <a:latin typeface="Calibri"/>
            </a:endParaRPr>
          </a:p>
          <a:p>
            <a:pPr marL="698400" indent="-343080" algn="just">
              <a:lnSpc>
                <a:spcPct val="150000"/>
              </a:lnSpc>
              <a:buClr>
                <a:srgbClr val="000000"/>
              </a:buClr>
              <a:buFont typeface="Wingdings" charset="2"/>
              <a:buChar char=""/>
            </a:pPr>
            <a:r>
              <a:rPr b="0" lang="fr-FR" sz="2400" spc="-1" strike="noStrike">
                <a:solidFill>
                  <a:schemeClr val="accent1"/>
                </a:solidFill>
                <a:latin typeface="Times New Roman"/>
                <a:ea typeface="Calibri"/>
              </a:rPr>
              <a:t>Méthodes de seuillage globale :</a:t>
            </a:r>
            <a:endParaRPr b="0" lang="en-US" sz="2400" spc="-1" strike="noStrike">
              <a:solidFill>
                <a:srgbClr val="000000"/>
              </a:solidFill>
              <a:latin typeface="Calibri"/>
            </a:endParaRPr>
          </a:p>
          <a:p>
            <a:pPr marL="31680" algn="just">
              <a:lnSpc>
                <a:spcPct val="100000"/>
              </a:lnSpc>
            </a:pPr>
            <a:r>
              <a:rPr b="0" lang="fr-FR" sz="2400" spc="-1" strike="noStrike">
                <a:solidFill>
                  <a:schemeClr val="dk1"/>
                </a:solidFill>
                <a:latin typeface="Times New Roman"/>
                <a:ea typeface="Calibri"/>
              </a:rPr>
              <a:t>Les méthodes de seuillage globale reposent sur l’exploitation de l’histogramme de toute l’image. L’histogramme est une courbe monodimensionnelle qui caractérise la distribution des niveaux de gris, il est décrit par une fonction mono variable discrète ou qui représente respectivement la fréquence ou la probabilité d’apparition du niveau de gris  tel que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00000"/>
              </a:lnSpc>
            </a:pPr>
            <a:r>
              <a:rPr b="0" lang="fr-FR" sz="2400" spc="-1" strike="noStrike">
                <a:solidFill>
                  <a:schemeClr val="dk1"/>
                </a:solidFill>
                <a:latin typeface="Times New Roman"/>
                <a:ea typeface="Calibri"/>
              </a:rPr>
              <a:t>: étant le nombre de pixels ayant le niveau de gris  et  le nombre total de pixels dans l’image.</a:t>
            </a:r>
            <a:endParaRPr b="0" lang="en-US" sz="2400" spc="-1" strike="noStrike">
              <a:solidFill>
                <a:srgbClr val="000000"/>
              </a:solidFill>
              <a:latin typeface="Calibri"/>
            </a:endParaRPr>
          </a:p>
        </p:txBody>
      </p:sp>
      <p:pic>
        <p:nvPicPr>
          <p:cNvPr id="1802" name="Google Shape;118;p5" descr=""/>
          <p:cNvPicPr/>
          <p:nvPr/>
        </p:nvPicPr>
        <p:blipFill>
          <a:blip r:embed="rId1"/>
          <a:stretch/>
        </p:blipFill>
        <p:spPr>
          <a:xfrm>
            <a:off x="0" y="-118800"/>
            <a:ext cx="2198880" cy="1184400"/>
          </a:xfrm>
          <a:prstGeom prst="rect">
            <a:avLst/>
          </a:prstGeom>
          <a:ln w="0">
            <a:noFill/>
          </a:ln>
        </p:spPr>
      </p:pic>
      <p:sp>
        <p:nvSpPr>
          <p:cNvPr id="180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04" name="Google Shape;120;p5"/>
          <p:cNvCxnSpPr/>
          <p:nvPr/>
        </p:nvCxnSpPr>
        <p:spPr>
          <a:xfrm flipV="1">
            <a:off x="2271600" y="721800"/>
            <a:ext cx="9921240" cy="15120"/>
          </a:xfrm>
          <a:prstGeom prst="straightConnector1">
            <a:avLst/>
          </a:prstGeom>
          <a:ln w="28575">
            <a:solidFill>
              <a:srgbClr val="4f4e6b"/>
            </a:solidFill>
            <a:round/>
          </a:ln>
        </p:spPr>
      </p:cxnSp>
      <p:pic>
        <p:nvPicPr>
          <p:cNvPr id="1805" name="Image 4" descr=""/>
          <p:cNvPicPr/>
          <p:nvPr/>
        </p:nvPicPr>
        <p:blipFill>
          <a:blip r:embed="rId2"/>
          <a:stretch/>
        </p:blipFill>
        <p:spPr>
          <a:xfrm>
            <a:off x="5255640" y="4705200"/>
            <a:ext cx="1498680" cy="787680"/>
          </a:xfrm>
          <a:prstGeom prst="rect">
            <a:avLst/>
          </a:prstGeom>
          <a:ln w="0">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807" name="Google Shape;118;p5" descr=""/>
          <p:cNvPicPr/>
          <p:nvPr/>
        </p:nvPicPr>
        <p:blipFill>
          <a:blip r:embed="rId1"/>
          <a:stretch/>
        </p:blipFill>
        <p:spPr>
          <a:xfrm>
            <a:off x="0" y="-118800"/>
            <a:ext cx="2198880" cy="1184400"/>
          </a:xfrm>
          <a:prstGeom prst="rect">
            <a:avLst/>
          </a:prstGeom>
          <a:ln w="0">
            <a:noFill/>
          </a:ln>
        </p:spPr>
      </p:pic>
      <p:sp>
        <p:nvSpPr>
          <p:cNvPr id="180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09" name="Google Shape;120;p5"/>
          <p:cNvCxnSpPr/>
          <p:nvPr/>
        </p:nvCxnSpPr>
        <p:spPr>
          <a:xfrm flipV="1">
            <a:off x="2271600" y="721800"/>
            <a:ext cx="9921240" cy="15120"/>
          </a:xfrm>
          <a:prstGeom prst="straightConnector1">
            <a:avLst/>
          </a:prstGeom>
          <a:ln w="28575">
            <a:solidFill>
              <a:srgbClr val="4f4e6b"/>
            </a:solidFill>
            <a:round/>
          </a:ln>
        </p:spPr>
      </p:cxnSp>
      <p:pic>
        <p:nvPicPr>
          <p:cNvPr id="1810" name="Image 4" descr=""/>
          <p:cNvPicPr/>
          <p:nvPr/>
        </p:nvPicPr>
        <p:blipFill>
          <a:blip r:embed="rId2"/>
          <a:stretch/>
        </p:blipFill>
        <p:spPr>
          <a:xfrm>
            <a:off x="196200" y="854640"/>
            <a:ext cx="11747520" cy="2550600"/>
          </a:xfrm>
          <a:prstGeom prst="rect">
            <a:avLst/>
          </a:prstGeom>
          <a:ln w="0">
            <a:noFill/>
          </a:ln>
        </p:spPr>
      </p:pic>
      <p:sp>
        <p:nvSpPr>
          <p:cNvPr id="1811" name="ZoneTexte 6"/>
          <p:cNvSpPr/>
          <p:nvPr/>
        </p:nvSpPr>
        <p:spPr>
          <a:xfrm>
            <a:off x="1812240" y="3308040"/>
            <a:ext cx="8861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Allures idéales d’un histogramme. (a): unimodal, (b): bimodal et (c) multimodal</a:t>
            </a:r>
            <a:endParaRPr b="0" lang="en-US" sz="1800" spc="-1" strike="noStrike">
              <a:solidFill>
                <a:srgbClr val="000000"/>
              </a:solidFill>
              <a:latin typeface="Calibri"/>
            </a:endParaRPr>
          </a:p>
        </p:txBody>
      </p:sp>
      <p:sp>
        <p:nvSpPr>
          <p:cNvPr id="1812" name="ZoneTexte 8"/>
          <p:cNvSpPr/>
          <p:nvPr/>
        </p:nvSpPr>
        <p:spPr>
          <a:xfrm>
            <a:off x="126360" y="3896640"/>
            <a:ext cx="11930040" cy="2832840"/>
          </a:xfrm>
          <a:prstGeom prst="rect">
            <a:avLst/>
          </a:prstGeom>
          <a:noFill/>
          <a:ln w="0">
            <a:noFill/>
          </a:ln>
        </p:spPr>
        <p:style>
          <a:lnRef idx="0"/>
          <a:fillRef idx="0"/>
          <a:effectRef idx="0"/>
          <a:fontRef idx="minor"/>
        </p:style>
        <p:txBody>
          <a:bodyPr lIns="90000" rIns="90000" tIns="45000" bIns="4500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A partir de l’allure de l’histogramme, on peut déduire le nombre de classes ainsi que la position relative des seuils (Figure précédente). L’histogramme est unimodal, s’il est formé d’un seul pic représentant les pixels de l’objet ou ceux du fond. Il est bimodal s’il est caractérisé par deux modes séparés par une vallée, il indique l’existence d’un objet sur un fond.</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14" name="Google Shape;115;p5"/>
          <p:cNvSpPr/>
          <p:nvPr/>
        </p:nvSpPr>
        <p:spPr>
          <a:xfrm>
            <a:off x="163440" y="921240"/>
            <a:ext cx="11918880" cy="55328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L’histogramme multimodal comporte plus de deux modes séparés par des vallées, il indique la présence de plusieurs classes dans image (chaque mode correspond à une classe). Les seuils doivent être localisés dans les vallées.</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En pratique, il est rare de trouver un histogramme qui présente des modes bien distincts. En effet, la plupart des images présentent des histogrammes bruités caractérisés par des modes non discernables.</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Il existe toute une panoplie de méthodes de seuillages globales qu’on peut repartir en deux catégories : </a:t>
            </a:r>
            <a:r>
              <a:rPr b="0" lang="fr-FR" sz="2400" spc="-1" strike="noStrike">
                <a:solidFill>
                  <a:schemeClr val="accent1"/>
                </a:solidFill>
                <a:latin typeface="Times New Roman"/>
                <a:ea typeface="Calibri"/>
              </a:rPr>
              <a:t>méthodes paramétriques et méthodes non paramétriques</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p:txBody>
      </p:sp>
      <p:pic>
        <p:nvPicPr>
          <p:cNvPr id="1815" name="Google Shape;118;p5" descr=""/>
          <p:cNvPicPr/>
          <p:nvPr/>
        </p:nvPicPr>
        <p:blipFill>
          <a:blip r:embed="rId1"/>
          <a:stretch/>
        </p:blipFill>
        <p:spPr>
          <a:xfrm>
            <a:off x="0" y="-118800"/>
            <a:ext cx="2198880" cy="1184400"/>
          </a:xfrm>
          <a:prstGeom prst="rect">
            <a:avLst/>
          </a:prstGeom>
          <a:ln w="0">
            <a:noFill/>
          </a:ln>
        </p:spPr>
      </p:pic>
      <p:sp>
        <p:nvSpPr>
          <p:cNvPr id="181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1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19" name="Google Shape;115;p5"/>
          <p:cNvSpPr/>
          <p:nvPr/>
        </p:nvSpPr>
        <p:spPr>
          <a:xfrm>
            <a:off x="163440" y="783000"/>
            <a:ext cx="11918880" cy="498420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0" lang="fr-FR" sz="2400" spc="-1" strike="noStrike">
                <a:solidFill>
                  <a:schemeClr val="accent1"/>
                </a:solidFill>
                <a:latin typeface="Times New Roman"/>
                <a:ea typeface="Calibri"/>
              </a:rPr>
              <a:t>1.Méthodes paramétriques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méthodes de seuillage paramétrique supposent l’histogramme peut être approximé par une combinaison linéaire de </a:t>
            </a:r>
            <a:r>
              <a:rPr b="0" lang="fr-FR" sz="2400" spc="-1" strike="noStrike">
                <a:solidFill>
                  <a:schemeClr val="accent1"/>
                </a:solidFill>
                <a:latin typeface="Times New Roman"/>
                <a:ea typeface="Calibri"/>
              </a:rPr>
              <a:t>fonctions de densité de probabilité </a:t>
            </a:r>
            <a:r>
              <a:rPr b="0" lang="fr-FR" sz="2400" spc="-1" strike="noStrike">
                <a:solidFill>
                  <a:schemeClr val="dk1"/>
                </a:solidFill>
                <a:latin typeface="Times New Roman"/>
                <a:ea typeface="Calibri"/>
              </a:rPr>
              <a:t>(fdp) ( ) dont le modèle est connu à priori tel que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Où  est la fonction de probabilité de la classe  ayant les paramètres statistiques  et  la probabilité à priori de la classe  et qui peut être estimé par le nombre de pixels de la classe  sur le nombre total  de pixels.</a:t>
            </a:r>
            <a:endParaRPr b="0" lang="en-US" sz="2400" spc="-1" strike="noStrike">
              <a:solidFill>
                <a:srgbClr val="000000"/>
              </a:solidFill>
              <a:latin typeface="Calibri"/>
            </a:endParaRPr>
          </a:p>
        </p:txBody>
      </p:sp>
      <p:pic>
        <p:nvPicPr>
          <p:cNvPr id="1820" name="Google Shape;118;p5" descr=""/>
          <p:cNvPicPr/>
          <p:nvPr/>
        </p:nvPicPr>
        <p:blipFill>
          <a:blip r:embed="rId1"/>
          <a:stretch/>
        </p:blipFill>
        <p:spPr>
          <a:xfrm>
            <a:off x="0" y="-118800"/>
            <a:ext cx="2198880" cy="1184400"/>
          </a:xfrm>
          <a:prstGeom prst="rect">
            <a:avLst/>
          </a:prstGeom>
          <a:ln w="0">
            <a:noFill/>
          </a:ln>
        </p:spPr>
      </p:pic>
      <p:sp>
        <p:nvSpPr>
          <p:cNvPr id="182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22" name="Google Shape;120;p5"/>
          <p:cNvCxnSpPr/>
          <p:nvPr/>
        </p:nvCxnSpPr>
        <p:spPr>
          <a:xfrm flipV="1">
            <a:off x="2271600" y="721800"/>
            <a:ext cx="9921240" cy="15120"/>
          </a:xfrm>
          <a:prstGeom prst="straightConnector1">
            <a:avLst/>
          </a:prstGeom>
          <a:ln w="28575">
            <a:solidFill>
              <a:srgbClr val="4f4e6b"/>
            </a:solidFill>
            <a:round/>
          </a:ln>
        </p:spPr>
      </p:cxnSp>
      <p:pic>
        <p:nvPicPr>
          <p:cNvPr id="1823" name="Image 4" descr=""/>
          <p:cNvPicPr/>
          <p:nvPr/>
        </p:nvPicPr>
        <p:blipFill>
          <a:blip r:embed="rId2"/>
          <a:stretch/>
        </p:blipFill>
        <p:spPr>
          <a:xfrm>
            <a:off x="4424760" y="2821320"/>
            <a:ext cx="2643120" cy="989280"/>
          </a:xfrm>
          <a:prstGeom prst="rect">
            <a:avLst/>
          </a:prstGeom>
          <a:ln w="0">
            <a:noFill/>
          </a:ln>
        </p:spPr>
      </p:pic>
      <p:pic>
        <p:nvPicPr>
          <p:cNvPr id="1824" name="Image 6" descr=""/>
          <p:cNvPicPr/>
          <p:nvPr/>
        </p:nvPicPr>
        <p:blipFill>
          <a:blip r:embed="rId3"/>
          <a:stretch/>
        </p:blipFill>
        <p:spPr>
          <a:xfrm>
            <a:off x="4601160" y="5816160"/>
            <a:ext cx="2226240" cy="8211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39" name="Google Shape;115;p5"/>
          <p:cNvSpPr/>
          <p:nvPr/>
        </p:nvSpPr>
        <p:spPr>
          <a:xfrm>
            <a:off x="130680" y="903240"/>
            <a:ext cx="1192968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un ordinateur, une image est un ensemble de </a:t>
            </a:r>
            <a:r>
              <a:rPr b="0" lang="fr-FR" sz="2400" spc="-1" strike="noStrike">
                <a:solidFill>
                  <a:schemeClr val="accent1"/>
                </a:solidFill>
                <a:latin typeface="Times New Roman"/>
                <a:ea typeface="Arial"/>
              </a:rPr>
              <a:t>pixels</a:t>
            </a:r>
            <a:r>
              <a:rPr b="0" lang="fr-FR" sz="2400" spc="-1" strike="noStrike">
                <a:solidFill>
                  <a:srgbClr val="000000"/>
                </a:solidFill>
                <a:latin typeface="Times New Roman"/>
                <a:ea typeface="Arial"/>
              </a:rPr>
              <a:t>. Ces derniers, sont des éléments  d’image.  On  peut  considérer  qu’un  pixel  n’a pas de dimension car si on regarde une photo, un pixel d’un objet situé près de la caméra correspond à une taille plus petite qu’un  pixel d’un objet situé loin  de  la  caméra,  même  si  ces  deux  pixels  font  partie  de  la  même  image.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A contrario, par exemple pour une image de lamelle microscopique, on va vouloir  relier  la  taille d’un  </a:t>
            </a:r>
            <a:r>
              <a:rPr b="0" lang="fr-FR" sz="2400" spc="-1" strike="noStrike">
                <a:solidFill>
                  <a:schemeClr val="accent1"/>
                </a:solidFill>
                <a:latin typeface="Times New Roman"/>
                <a:ea typeface="Arial"/>
              </a:rPr>
              <a:t>pixel</a:t>
            </a:r>
            <a:r>
              <a:rPr b="0" lang="fr-FR" sz="2400" spc="-1" strike="noStrike">
                <a:solidFill>
                  <a:srgbClr val="000000"/>
                </a:solidFill>
                <a:latin typeface="Times New Roman"/>
                <a:ea typeface="Arial"/>
              </a:rPr>
              <a:t>  à  celle  des éléments  sur  la  lamelle.  Dans ce cas, tous les pixels correspondent à une même taille dans le monde 3D. Alors, le pixel peut avoir une dimension.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C’est particulièrement vrai dans le cas des images médicales 3D où des mesures de </a:t>
            </a:r>
            <a:r>
              <a:rPr b="0" lang="fr-FR" sz="2400" spc="-1" strike="noStrike">
                <a:solidFill>
                  <a:schemeClr val="accent1"/>
                </a:solidFill>
                <a:latin typeface="Times New Roman"/>
                <a:ea typeface="Arial"/>
              </a:rPr>
              <a:t>volumes et autres sont effectuées</a:t>
            </a:r>
            <a:r>
              <a:rPr b="0" lang="fr-FR" sz="2400" spc="-1" strike="noStrike">
                <a:solidFill>
                  <a:srgbClr val="000000"/>
                </a:solidFill>
                <a:latin typeface="Times New Roman"/>
                <a:ea typeface="Arial"/>
              </a:rPr>
              <a:t>. La taille d’un pixel est reliée à 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p:txBody>
      </p:sp>
      <p:pic>
        <p:nvPicPr>
          <p:cNvPr id="240" name="Google Shape;118;p5" descr=""/>
          <p:cNvPicPr/>
          <p:nvPr/>
        </p:nvPicPr>
        <p:blipFill>
          <a:blip r:embed="rId1"/>
          <a:stretch/>
        </p:blipFill>
        <p:spPr>
          <a:xfrm>
            <a:off x="0" y="-118800"/>
            <a:ext cx="2198880" cy="1184400"/>
          </a:xfrm>
          <a:prstGeom prst="rect">
            <a:avLst/>
          </a:prstGeom>
          <a:ln w="0">
            <a:noFill/>
          </a:ln>
        </p:spPr>
      </p:pic>
      <p:sp>
        <p:nvSpPr>
          <p:cNvPr id="24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4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26" name="Google Shape;115;p5"/>
          <p:cNvSpPr/>
          <p:nvPr/>
        </p:nvSpPr>
        <p:spPr>
          <a:xfrm>
            <a:off x="163440" y="878400"/>
            <a:ext cx="1191888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problème du seuillage revient donc à estimer les probabilités à priori  et les paramètres statistiques  de chaque fdp ou les seuils  en minimisant l'erreur quadratique moyenne suivante: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Souvent, les fonctions de densités de probabilité sont supposées suivre un modèle gaussien de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moyenne  et de variance  tel que :</a:t>
            </a:r>
            <a:endParaRPr b="0" lang="en-US" sz="2400" spc="-1" strike="noStrike">
              <a:solidFill>
                <a:srgbClr val="000000"/>
              </a:solidFill>
              <a:latin typeface="Calibri"/>
            </a:endParaRPr>
          </a:p>
        </p:txBody>
      </p:sp>
      <p:pic>
        <p:nvPicPr>
          <p:cNvPr id="1827" name="Google Shape;118;p5" descr=""/>
          <p:cNvPicPr/>
          <p:nvPr/>
        </p:nvPicPr>
        <p:blipFill>
          <a:blip r:embed="rId1"/>
          <a:stretch/>
        </p:blipFill>
        <p:spPr>
          <a:xfrm>
            <a:off x="0" y="-118800"/>
            <a:ext cx="2198880" cy="1184400"/>
          </a:xfrm>
          <a:prstGeom prst="rect">
            <a:avLst/>
          </a:prstGeom>
          <a:ln w="0">
            <a:noFill/>
          </a:ln>
        </p:spPr>
      </p:pic>
      <p:sp>
        <p:nvSpPr>
          <p:cNvPr id="182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29" name="Google Shape;120;p5"/>
          <p:cNvCxnSpPr/>
          <p:nvPr/>
        </p:nvCxnSpPr>
        <p:spPr>
          <a:xfrm flipV="1">
            <a:off x="2271600" y="721800"/>
            <a:ext cx="9921240" cy="15120"/>
          </a:xfrm>
          <a:prstGeom prst="straightConnector1">
            <a:avLst/>
          </a:prstGeom>
          <a:ln w="28575">
            <a:solidFill>
              <a:srgbClr val="4f4e6b"/>
            </a:solidFill>
            <a:round/>
          </a:ln>
        </p:spPr>
      </p:cxnSp>
      <p:pic>
        <p:nvPicPr>
          <p:cNvPr id="1830" name="Image 4" descr=""/>
          <p:cNvPicPr/>
          <p:nvPr/>
        </p:nvPicPr>
        <p:blipFill>
          <a:blip r:embed="rId2"/>
          <a:stretch/>
        </p:blipFill>
        <p:spPr>
          <a:xfrm>
            <a:off x="3903840" y="2378880"/>
            <a:ext cx="4383720" cy="1049040"/>
          </a:xfrm>
          <a:prstGeom prst="rect">
            <a:avLst/>
          </a:prstGeom>
          <a:ln w="0">
            <a:noFill/>
          </a:ln>
        </p:spPr>
      </p:pic>
      <p:pic>
        <p:nvPicPr>
          <p:cNvPr id="1831" name="Image 6" descr=""/>
          <p:cNvPicPr/>
          <p:nvPr/>
        </p:nvPicPr>
        <p:blipFill>
          <a:blip r:embed="rId3"/>
          <a:stretch/>
        </p:blipFill>
        <p:spPr>
          <a:xfrm>
            <a:off x="4001760" y="4956480"/>
            <a:ext cx="3727440" cy="1178640"/>
          </a:xfrm>
          <a:prstGeom prst="rect">
            <a:avLst/>
          </a:prstGeom>
          <a:ln w="0">
            <a:noFill/>
          </a:ln>
        </p:spPr>
      </p:pic>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33" name="Google Shape;115;p5"/>
          <p:cNvSpPr/>
          <p:nvPr/>
        </p:nvSpPr>
        <p:spPr>
          <a:xfrm>
            <a:off x="163440" y="835920"/>
            <a:ext cx="11918880" cy="571572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peuvent être estimés par:</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00000"/>
              </a:lnSpc>
            </a:pPr>
            <a:r>
              <a:rPr b="0" lang="fr-FR" sz="2400" spc="-1" strike="noStrike">
                <a:solidFill>
                  <a:schemeClr val="dk1"/>
                </a:solidFill>
                <a:latin typeface="Times New Roman"/>
                <a:ea typeface="Calibri"/>
              </a:rPr>
              <a:t>Le vecteur paramètre recherché est défini par :  avec .</a:t>
            </a:r>
            <a:endParaRPr b="0" lang="en-US" sz="2400" spc="-1" strike="noStrike">
              <a:solidFill>
                <a:srgbClr val="000000"/>
              </a:solidFill>
              <a:latin typeface="Calibri"/>
            </a:endParaRPr>
          </a:p>
          <a:p>
            <a:pPr marL="31680" algn="just">
              <a:lnSpc>
                <a:spcPct val="100000"/>
              </a:lnSpc>
            </a:pPr>
            <a:endParaRPr b="0" lang="en-US" sz="2400" spc="-1" strike="noStrike">
              <a:solidFill>
                <a:srgbClr val="000000"/>
              </a:solidFill>
              <a:latin typeface="Calibri"/>
            </a:endParaRPr>
          </a:p>
          <a:p>
            <a:pPr marL="705600" algn="just">
              <a:lnSpc>
                <a:spcPct val="150000"/>
              </a:lnSpc>
            </a:pPr>
            <a:r>
              <a:rPr b="0" lang="fr-FR" sz="2400" spc="-1" strike="noStrike">
                <a:solidFill>
                  <a:schemeClr val="dk1"/>
                </a:solidFill>
                <a:latin typeface="Times New Roman"/>
                <a:ea typeface="Calibri"/>
              </a:rPr>
              <a:t> </a:t>
            </a:r>
            <a:r>
              <a:rPr b="0" lang="fr-FR" sz="2400" spc="-1" strike="noStrike">
                <a:solidFill>
                  <a:schemeClr val="accent1"/>
                </a:solidFill>
                <a:latin typeface="Times New Roman"/>
                <a:ea typeface="Calibri"/>
              </a:rPr>
              <a:t>2. Méthodes non paramétriques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méthodes non paramétriques de seuillage permettent de trouver les seuils optimaux sans tenir compte d’aucune hypothèse sur la forme de l’histogramme. Ces méthodes sont très nombreuses, elles constituent la grande majorité des méthodes de seuillage et sont généralement basées sur l’optimisation d’une fonction objective. Nous présenterons dans ce qui suit quelques-unes d’entre elles</a:t>
            </a:r>
            <a:endParaRPr b="0" lang="en-US" sz="2400" spc="-1" strike="noStrike">
              <a:solidFill>
                <a:srgbClr val="000000"/>
              </a:solidFill>
              <a:latin typeface="Calibri"/>
            </a:endParaRPr>
          </a:p>
        </p:txBody>
      </p:sp>
      <p:pic>
        <p:nvPicPr>
          <p:cNvPr id="1834" name="Google Shape;118;p5" descr=""/>
          <p:cNvPicPr/>
          <p:nvPr/>
        </p:nvPicPr>
        <p:blipFill>
          <a:blip r:embed="rId1"/>
          <a:stretch/>
        </p:blipFill>
        <p:spPr>
          <a:xfrm>
            <a:off x="0" y="-118800"/>
            <a:ext cx="2198880" cy="1184400"/>
          </a:xfrm>
          <a:prstGeom prst="rect">
            <a:avLst/>
          </a:prstGeom>
          <a:ln w="0">
            <a:noFill/>
          </a:ln>
        </p:spPr>
      </p:pic>
      <p:sp>
        <p:nvSpPr>
          <p:cNvPr id="183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36" name="Google Shape;120;p5"/>
          <p:cNvCxnSpPr/>
          <p:nvPr/>
        </p:nvCxnSpPr>
        <p:spPr>
          <a:xfrm flipV="1">
            <a:off x="2271600" y="721800"/>
            <a:ext cx="9921240" cy="15120"/>
          </a:xfrm>
          <a:prstGeom prst="straightConnector1">
            <a:avLst/>
          </a:prstGeom>
          <a:ln w="28575">
            <a:solidFill>
              <a:srgbClr val="4f4e6b"/>
            </a:solidFill>
            <a:round/>
          </a:ln>
        </p:spPr>
      </p:cxnSp>
      <p:pic>
        <p:nvPicPr>
          <p:cNvPr id="1837" name="Image 4" descr=""/>
          <p:cNvPicPr/>
          <p:nvPr/>
        </p:nvPicPr>
        <p:blipFill>
          <a:blip r:embed="rId2"/>
          <a:stretch/>
        </p:blipFill>
        <p:spPr>
          <a:xfrm>
            <a:off x="2468520" y="1386000"/>
            <a:ext cx="7254000" cy="1017000"/>
          </a:xfrm>
          <a:prstGeom prst="rect">
            <a:avLst/>
          </a:prstGeom>
          <a:ln w="0">
            <a:noFill/>
          </a:ln>
        </p:spPr>
      </p:pic>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39" name="Google Shape;115;p5"/>
          <p:cNvSpPr/>
          <p:nvPr/>
        </p:nvSpPr>
        <p:spPr>
          <a:xfrm>
            <a:off x="163440" y="783000"/>
            <a:ext cx="11918880" cy="4435560"/>
          </a:xfrm>
          <a:prstGeom prst="rect">
            <a:avLst/>
          </a:prstGeom>
          <a:noFill/>
          <a:ln w="0">
            <a:noFill/>
          </a:ln>
        </p:spPr>
        <p:style>
          <a:lnRef idx="0"/>
          <a:fillRef idx="0"/>
          <a:effectRef idx="0"/>
          <a:fontRef idx="minor"/>
        </p:style>
        <p:txBody>
          <a:bodyPr lIns="0" rIns="0" tIns="46800" bIns="0" anchor="t">
            <a:spAutoFit/>
          </a:bodyPr>
          <a:p>
            <a:pPr marL="1166400" indent="-343080" algn="just">
              <a:lnSpc>
                <a:spcPct val="150000"/>
              </a:lnSpc>
              <a:buClr>
                <a:srgbClr val="000000"/>
              </a:buClr>
              <a:buFont typeface="Wingdings" charset="2"/>
              <a:buChar char=""/>
            </a:pPr>
            <a:r>
              <a:rPr b="0" lang="fr-FR" sz="2400" spc="-1" strike="noStrike">
                <a:solidFill>
                  <a:srgbClr val="ff0000"/>
                </a:solidFill>
                <a:latin typeface="Times New Roman"/>
                <a:ea typeface="Calibri"/>
              </a:rPr>
              <a:t>Méthode d’entropie exponentielle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L'entropie exponentielle est définie par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Où  est un paramètre.</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entropies exponentielles de deux classes (fond et objet) sont données respectivement par les deux relations suivantes: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L'entropie exponentielle 1D de la classe 1 est donnée par :</a:t>
            </a:r>
            <a:endParaRPr b="0" lang="en-US" sz="2400" spc="-1" strike="noStrike">
              <a:solidFill>
                <a:srgbClr val="000000"/>
              </a:solidFill>
              <a:latin typeface="Calibri"/>
            </a:endParaRPr>
          </a:p>
        </p:txBody>
      </p:sp>
      <p:pic>
        <p:nvPicPr>
          <p:cNvPr id="1840" name="Google Shape;118;p5" descr=""/>
          <p:cNvPicPr/>
          <p:nvPr/>
        </p:nvPicPr>
        <p:blipFill>
          <a:blip r:embed="rId1"/>
          <a:stretch/>
        </p:blipFill>
        <p:spPr>
          <a:xfrm>
            <a:off x="0" y="-118800"/>
            <a:ext cx="2198880" cy="1184400"/>
          </a:xfrm>
          <a:prstGeom prst="rect">
            <a:avLst/>
          </a:prstGeom>
          <a:ln w="0">
            <a:noFill/>
          </a:ln>
        </p:spPr>
      </p:pic>
      <p:sp>
        <p:nvSpPr>
          <p:cNvPr id="184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42" name="Google Shape;120;p5"/>
          <p:cNvCxnSpPr/>
          <p:nvPr/>
        </p:nvCxnSpPr>
        <p:spPr>
          <a:xfrm flipV="1">
            <a:off x="2271600" y="721800"/>
            <a:ext cx="9921240" cy="15120"/>
          </a:xfrm>
          <a:prstGeom prst="straightConnector1">
            <a:avLst/>
          </a:prstGeom>
          <a:ln w="28575">
            <a:solidFill>
              <a:srgbClr val="4f4e6b"/>
            </a:solidFill>
            <a:round/>
          </a:ln>
        </p:spPr>
      </p:cxnSp>
      <p:pic>
        <p:nvPicPr>
          <p:cNvPr id="1843" name="Image 4" descr=""/>
          <p:cNvPicPr/>
          <p:nvPr/>
        </p:nvPicPr>
        <p:blipFill>
          <a:blip r:embed="rId2"/>
          <a:stretch/>
        </p:blipFill>
        <p:spPr>
          <a:xfrm>
            <a:off x="4478040" y="1850040"/>
            <a:ext cx="2358360" cy="988560"/>
          </a:xfrm>
          <a:prstGeom prst="rect">
            <a:avLst/>
          </a:prstGeom>
          <a:ln w="0">
            <a:noFill/>
          </a:ln>
        </p:spPr>
      </p:pic>
      <p:pic>
        <p:nvPicPr>
          <p:cNvPr id="1844" name="Image 8" descr=""/>
          <p:cNvPicPr/>
          <p:nvPr/>
        </p:nvPicPr>
        <p:blipFill>
          <a:blip r:embed="rId3"/>
          <a:stretch/>
        </p:blipFill>
        <p:spPr>
          <a:xfrm>
            <a:off x="4393800" y="5324760"/>
            <a:ext cx="2744280" cy="1152720"/>
          </a:xfrm>
          <a:prstGeom prst="rect">
            <a:avLst/>
          </a:prstGeom>
          <a:ln w="0">
            <a:noFill/>
          </a:ln>
        </p:spPr>
      </p:pic>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46" name="Google Shape;115;p5"/>
          <p:cNvSpPr/>
          <p:nvPr/>
        </p:nvSpPr>
        <p:spPr>
          <a:xfrm>
            <a:off x="163440" y="846720"/>
            <a:ext cx="11918880" cy="44355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L'entropie exponentielle 1D de la classe 2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L’entropie totale est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 seuil optimal  peut être déterminé en maximisant l’entropie exponentielle relative à la classe fond et à celle de l’objet:</a:t>
            </a:r>
            <a:endParaRPr b="0" lang="en-US" sz="2400" spc="-1" strike="noStrike">
              <a:solidFill>
                <a:srgbClr val="000000"/>
              </a:solidFill>
              <a:latin typeface="Calibri"/>
            </a:endParaRPr>
          </a:p>
        </p:txBody>
      </p:sp>
      <p:pic>
        <p:nvPicPr>
          <p:cNvPr id="1847" name="Google Shape;118;p5" descr=""/>
          <p:cNvPicPr/>
          <p:nvPr/>
        </p:nvPicPr>
        <p:blipFill>
          <a:blip r:embed="rId1"/>
          <a:stretch/>
        </p:blipFill>
        <p:spPr>
          <a:xfrm>
            <a:off x="0" y="-118800"/>
            <a:ext cx="2198880" cy="1184400"/>
          </a:xfrm>
          <a:prstGeom prst="rect">
            <a:avLst/>
          </a:prstGeom>
          <a:ln w="0">
            <a:noFill/>
          </a:ln>
        </p:spPr>
      </p:pic>
      <p:sp>
        <p:nvSpPr>
          <p:cNvPr id="184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49" name="Google Shape;120;p5"/>
          <p:cNvCxnSpPr/>
          <p:nvPr/>
        </p:nvCxnSpPr>
        <p:spPr>
          <a:xfrm flipV="1">
            <a:off x="2271600" y="721800"/>
            <a:ext cx="9921240" cy="15120"/>
          </a:xfrm>
          <a:prstGeom prst="straightConnector1">
            <a:avLst/>
          </a:prstGeom>
          <a:ln w="28575">
            <a:solidFill>
              <a:srgbClr val="4f4e6b"/>
            </a:solidFill>
            <a:round/>
          </a:ln>
        </p:spPr>
      </p:cxnSp>
      <p:pic>
        <p:nvPicPr>
          <p:cNvPr id="1850" name="Image 4" descr=""/>
          <p:cNvPicPr/>
          <p:nvPr/>
        </p:nvPicPr>
        <p:blipFill>
          <a:blip r:embed="rId2"/>
          <a:stretch/>
        </p:blipFill>
        <p:spPr>
          <a:xfrm>
            <a:off x="4029840" y="1356480"/>
            <a:ext cx="3018960" cy="1082520"/>
          </a:xfrm>
          <a:prstGeom prst="rect">
            <a:avLst/>
          </a:prstGeom>
          <a:ln w="0">
            <a:noFill/>
          </a:ln>
        </p:spPr>
      </p:pic>
      <p:pic>
        <p:nvPicPr>
          <p:cNvPr id="1851" name="Image 6" descr=""/>
          <p:cNvPicPr/>
          <p:nvPr/>
        </p:nvPicPr>
        <p:blipFill>
          <a:blip r:embed="rId3"/>
          <a:stretch/>
        </p:blipFill>
        <p:spPr>
          <a:xfrm>
            <a:off x="4029840" y="3167280"/>
            <a:ext cx="3287880" cy="495720"/>
          </a:xfrm>
          <a:prstGeom prst="rect">
            <a:avLst/>
          </a:prstGeom>
          <a:ln w="0">
            <a:noFill/>
          </a:ln>
        </p:spPr>
      </p:pic>
      <p:pic>
        <p:nvPicPr>
          <p:cNvPr id="1852" name="Image 8" descr=""/>
          <p:cNvPicPr/>
          <p:nvPr/>
        </p:nvPicPr>
        <p:blipFill>
          <a:blip r:embed="rId4"/>
          <a:stretch/>
        </p:blipFill>
        <p:spPr>
          <a:xfrm>
            <a:off x="4284360" y="5454720"/>
            <a:ext cx="2946240" cy="495720"/>
          </a:xfrm>
          <a:prstGeom prst="rect">
            <a:avLst/>
          </a:prstGeom>
          <a:ln w="0">
            <a:noFill/>
          </a:ln>
        </p:spPr>
      </p:pic>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54" name="Google Shape;115;p5"/>
          <p:cNvSpPr/>
          <p:nvPr/>
        </p:nvSpPr>
        <p:spPr>
          <a:xfrm>
            <a:off x="163440" y="825480"/>
            <a:ext cx="11918880" cy="114372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Une extension de cette méthode au cas du multi seuillage consiste à déterminer l’ensemble des seuils  qui maximise la fonction critère suivante :</a:t>
            </a:r>
            <a:endParaRPr b="0" lang="en-US" sz="2400" spc="-1" strike="noStrike">
              <a:solidFill>
                <a:srgbClr val="000000"/>
              </a:solidFill>
              <a:latin typeface="Calibri"/>
            </a:endParaRPr>
          </a:p>
        </p:txBody>
      </p:sp>
      <p:pic>
        <p:nvPicPr>
          <p:cNvPr id="1855" name="Google Shape;118;p5" descr=""/>
          <p:cNvPicPr/>
          <p:nvPr/>
        </p:nvPicPr>
        <p:blipFill>
          <a:blip r:embed="rId1"/>
          <a:stretch/>
        </p:blipFill>
        <p:spPr>
          <a:xfrm>
            <a:off x="0" y="-118800"/>
            <a:ext cx="2198880" cy="1184400"/>
          </a:xfrm>
          <a:prstGeom prst="rect">
            <a:avLst/>
          </a:prstGeom>
          <a:ln w="0">
            <a:noFill/>
          </a:ln>
        </p:spPr>
      </p:pic>
      <p:sp>
        <p:nvSpPr>
          <p:cNvPr id="185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57" name="Google Shape;120;p5"/>
          <p:cNvCxnSpPr/>
          <p:nvPr/>
        </p:nvCxnSpPr>
        <p:spPr>
          <a:xfrm flipV="1">
            <a:off x="2271600" y="721800"/>
            <a:ext cx="9921240" cy="15120"/>
          </a:xfrm>
          <a:prstGeom prst="straightConnector1">
            <a:avLst/>
          </a:prstGeom>
          <a:ln w="28575">
            <a:solidFill>
              <a:srgbClr val="4f4e6b"/>
            </a:solidFill>
            <a:round/>
          </a:ln>
        </p:spPr>
      </p:cxnSp>
      <p:pic>
        <p:nvPicPr>
          <p:cNvPr id="1858" name="Image 4" descr=""/>
          <p:cNvPicPr/>
          <p:nvPr/>
        </p:nvPicPr>
        <p:blipFill>
          <a:blip r:embed="rId2"/>
          <a:stretch/>
        </p:blipFill>
        <p:spPr>
          <a:xfrm>
            <a:off x="4396320" y="2007360"/>
            <a:ext cx="1888560" cy="1034280"/>
          </a:xfrm>
          <a:prstGeom prst="rect">
            <a:avLst/>
          </a:prstGeom>
          <a:ln w="0">
            <a:noFill/>
          </a:ln>
        </p:spPr>
      </p:pic>
      <p:pic>
        <p:nvPicPr>
          <p:cNvPr id="1859" name="Image 6" descr=""/>
          <p:cNvPicPr/>
          <p:nvPr/>
        </p:nvPicPr>
        <p:blipFill>
          <a:blip r:embed="rId3"/>
          <a:stretch/>
        </p:blipFill>
        <p:spPr>
          <a:xfrm>
            <a:off x="2417400" y="3165120"/>
            <a:ext cx="6962400" cy="929880"/>
          </a:xfrm>
          <a:prstGeom prst="rect">
            <a:avLst/>
          </a:prstGeom>
          <a:ln w="0">
            <a:noFill/>
          </a:ln>
        </p:spPr>
      </p:pic>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61" name="Google Shape;115;p5"/>
          <p:cNvSpPr/>
          <p:nvPr/>
        </p:nvSpPr>
        <p:spPr>
          <a:xfrm>
            <a:off x="163440" y="740520"/>
            <a:ext cx="6215040" cy="5532840"/>
          </a:xfrm>
          <a:prstGeom prst="rect">
            <a:avLst/>
          </a:prstGeom>
          <a:noFill/>
          <a:ln w="0">
            <a:noFill/>
          </a:ln>
        </p:spPr>
        <p:style>
          <a:lnRef idx="0"/>
          <a:fillRef idx="0"/>
          <a:effectRef idx="0"/>
          <a:fontRef idx="minor"/>
        </p:style>
        <p:txBody>
          <a:bodyPr lIns="0" rIns="0" tIns="46800" bIns="0" anchor="t">
            <a:spAutoFit/>
          </a:bodyPr>
          <a:p>
            <a:pPr marL="698400" indent="-343080" algn="just">
              <a:lnSpc>
                <a:spcPct val="150000"/>
              </a:lnSpc>
              <a:buClr>
                <a:srgbClr val="000000"/>
              </a:buClr>
              <a:buFont typeface="Wingdings" charset="2"/>
              <a:buChar char=""/>
            </a:pPr>
            <a:r>
              <a:rPr b="0" lang="fr-FR" sz="2400" spc="-1" strike="noStrike">
                <a:solidFill>
                  <a:schemeClr val="accent1"/>
                </a:solidFill>
                <a:latin typeface="Times New Roman"/>
                <a:ea typeface="Calibri"/>
              </a:rPr>
              <a:t>Méthode de seuillage adaptatif:</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A l’inverse des méthodes globales qui ne considèrent que la valeur du pixel, les méthodes locales prennent en considération la valeur des pixels voisins pour le calcul des seuils.</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Les méthodes de seuillage locale sont confrontées au choix de la taille de la fenêtre de voisinage. Celle-ci doit être suffisamment petite pour préserver les détails locaux et suffisamment larges pour supprimer le bruit. </a:t>
            </a:r>
            <a:endParaRPr b="0" lang="en-US" sz="2400" spc="-1" strike="noStrike">
              <a:solidFill>
                <a:srgbClr val="000000"/>
              </a:solidFill>
              <a:latin typeface="Calibri"/>
            </a:endParaRPr>
          </a:p>
        </p:txBody>
      </p:sp>
      <p:pic>
        <p:nvPicPr>
          <p:cNvPr id="1862" name="Google Shape;118;p5" descr=""/>
          <p:cNvPicPr/>
          <p:nvPr/>
        </p:nvPicPr>
        <p:blipFill>
          <a:blip r:embed="rId1"/>
          <a:stretch/>
        </p:blipFill>
        <p:spPr>
          <a:xfrm>
            <a:off x="0" y="-118800"/>
            <a:ext cx="2198880" cy="1184400"/>
          </a:xfrm>
          <a:prstGeom prst="rect">
            <a:avLst/>
          </a:prstGeom>
          <a:ln w="0">
            <a:noFill/>
          </a:ln>
        </p:spPr>
      </p:pic>
      <p:sp>
        <p:nvSpPr>
          <p:cNvPr id="186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64" name="Google Shape;120;p5"/>
          <p:cNvCxnSpPr/>
          <p:nvPr/>
        </p:nvCxnSpPr>
        <p:spPr>
          <a:xfrm flipV="1">
            <a:off x="2271600" y="721800"/>
            <a:ext cx="9921240" cy="15120"/>
          </a:xfrm>
          <a:prstGeom prst="straightConnector1">
            <a:avLst/>
          </a:prstGeom>
          <a:ln w="28575">
            <a:solidFill>
              <a:srgbClr val="4f4e6b"/>
            </a:solidFill>
            <a:round/>
          </a:ln>
        </p:spPr>
      </p:cxnSp>
      <p:grpSp>
        <p:nvGrpSpPr>
          <p:cNvPr id="1865" name="Groupe 9"/>
          <p:cNvGrpSpPr/>
          <p:nvPr/>
        </p:nvGrpSpPr>
        <p:grpSpPr>
          <a:xfrm>
            <a:off x="7285680" y="1536840"/>
            <a:ext cx="4561560" cy="3485160"/>
            <a:chOff x="7285680" y="1536840"/>
            <a:chExt cx="4561560" cy="3485160"/>
          </a:xfrm>
        </p:grpSpPr>
        <p:pic>
          <p:nvPicPr>
            <p:cNvPr id="1866" name="Image 6" descr=""/>
            <p:cNvPicPr/>
            <p:nvPr/>
          </p:nvPicPr>
          <p:blipFill>
            <a:blip r:embed="rId2"/>
            <a:stretch/>
          </p:blipFill>
          <p:spPr>
            <a:xfrm>
              <a:off x="7285680" y="1536840"/>
              <a:ext cx="1872360" cy="3485160"/>
            </a:xfrm>
            <a:prstGeom prst="rect">
              <a:avLst/>
            </a:prstGeom>
            <a:ln w="0">
              <a:noFill/>
            </a:ln>
          </p:spPr>
        </p:pic>
        <p:pic>
          <p:nvPicPr>
            <p:cNvPr id="1867" name="Image 8" descr=""/>
            <p:cNvPicPr/>
            <p:nvPr/>
          </p:nvPicPr>
          <p:blipFill>
            <a:blip r:embed="rId3"/>
            <a:stretch/>
          </p:blipFill>
          <p:spPr>
            <a:xfrm>
              <a:off x="9955800" y="1589760"/>
              <a:ext cx="1891440" cy="3358080"/>
            </a:xfrm>
            <a:prstGeom prst="rect">
              <a:avLst/>
            </a:prstGeom>
            <a:ln w="0">
              <a:noFill/>
            </a:ln>
          </p:spPr>
        </p:pic>
      </p:grpSp>
      <p:sp>
        <p:nvSpPr>
          <p:cNvPr id="1868" name="ZoneTexte 11"/>
          <p:cNvSpPr/>
          <p:nvPr/>
        </p:nvSpPr>
        <p:spPr>
          <a:xfrm>
            <a:off x="7109640" y="5095440"/>
            <a:ext cx="49467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Illustration du seuillage adaptatif. (a ) Image originale avec un fond non uniforme ,</a:t>
            </a:r>
            <a:endParaRPr b="0" lang="en-US" sz="1800" spc="-1" strike="noStrike">
              <a:solidFill>
                <a:srgbClr val="000000"/>
              </a:solidFill>
              <a:latin typeface="Calibri"/>
            </a:endParaRPr>
          </a:p>
          <a:p>
            <a:pPr>
              <a:lnSpc>
                <a:spcPct val="100000"/>
              </a:lnSpc>
            </a:pPr>
            <a:r>
              <a:rPr b="0" lang="fr-FR" sz="1800" spc="-1" strike="noStrike">
                <a:solidFill>
                  <a:srgbClr val="000000"/>
                </a:solidFill>
                <a:latin typeface="Times New Roman"/>
                <a:ea typeface="Arial"/>
              </a:rPr>
              <a:t>(b)Image segmentée avec un seuil global, (c) Image originale découpée en sous images, (d)Image segmentée avec un seuillage adaptatif</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70" name="PlaceHolder 1"/>
          <p:cNvSpPr>
            <a:spLocks noGrp="1"/>
          </p:cNvSpPr>
          <p:nvPr>
            <p:ph type="title"/>
          </p:nvPr>
        </p:nvSpPr>
        <p:spPr>
          <a:xfrm>
            <a:off x="322920" y="496800"/>
            <a:ext cx="62892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3.3. Approche coopérative</a:t>
            </a:r>
            <a:endParaRPr b="0" lang="en-US" sz="3200" spc="-1" strike="noStrike">
              <a:solidFill>
                <a:srgbClr val="000000"/>
              </a:solidFill>
              <a:latin typeface="Calibri"/>
            </a:endParaRPr>
          </a:p>
        </p:txBody>
      </p:sp>
      <p:sp>
        <p:nvSpPr>
          <p:cNvPr id="1871" name="Google Shape;115;p5"/>
          <p:cNvSpPr/>
          <p:nvPr/>
        </p:nvSpPr>
        <p:spPr>
          <a:xfrm>
            <a:off x="163440" y="1452600"/>
            <a:ext cx="11918880" cy="278964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Un contour doit être situé sur la totalité de la frontière commune entre deux régions. Cette dualité à donner naissance à la coopération dans la segmentation d’image. Selon la manière de faire coopérer deux processus de segmentation région et contour, on peut distinguer trois approches différentes: La coopération séquentielle, la coopération par fusion de résultats et la coopération mutuelle</a:t>
            </a:r>
            <a:endParaRPr b="0" lang="en-US" sz="2400" spc="-1" strike="noStrike">
              <a:solidFill>
                <a:srgbClr val="000000"/>
              </a:solidFill>
              <a:latin typeface="Calibri"/>
            </a:endParaRPr>
          </a:p>
        </p:txBody>
      </p:sp>
      <p:pic>
        <p:nvPicPr>
          <p:cNvPr id="1872" name="Google Shape;118;p5" descr=""/>
          <p:cNvPicPr/>
          <p:nvPr/>
        </p:nvPicPr>
        <p:blipFill>
          <a:blip r:embed="rId1"/>
          <a:stretch/>
        </p:blipFill>
        <p:spPr>
          <a:xfrm>
            <a:off x="0" y="-118800"/>
            <a:ext cx="2198880" cy="1184400"/>
          </a:xfrm>
          <a:prstGeom prst="rect">
            <a:avLst/>
          </a:prstGeom>
          <a:ln w="0">
            <a:noFill/>
          </a:ln>
        </p:spPr>
      </p:pic>
      <p:sp>
        <p:nvSpPr>
          <p:cNvPr id="1873"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7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76" name="Google Shape;115;p5"/>
          <p:cNvSpPr/>
          <p:nvPr/>
        </p:nvSpPr>
        <p:spPr>
          <a:xfrm>
            <a:off x="163440" y="793440"/>
            <a:ext cx="11918880" cy="3338280"/>
          </a:xfrm>
          <a:prstGeom prst="rect">
            <a:avLst/>
          </a:prstGeom>
          <a:noFill/>
          <a:ln w="0">
            <a:noFill/>
          </a:ln>
        </p:spPr>
        <p:style>
          <a:lnRef idx="0"/>
          <a:fillRef idx="0"/>
          <a:effectRef idx="0"/>
          <a:fontRef idx="minor"/>
        </p:style>
        <p:txBody>
          <a:bodyPr lIns="0" rIns="0" tIns="46800" bIns="0" anchor="t">
            <a:spAutoFit/>
          </a:bodyPr>
          <a:p>
            <a:pPr marL="698400" indent="-343080" algn="just">
              <a:lnSpc>
                <a:spcPct val="150000"/>
              </a:lnSpc>
              <a:buClr>
                <a:srgbClr val="000000"/>
              </a:buClr>
              <a:buFont typeface="Wingdings" charset="2"/>
              <a:buChar char=""/>
            </a:pPr>
            <a:r>
              <a:rPr b="1" lang="fr-FR" sz="2400" spc="-1" strike="noStrike">
                <a:solidFill>
                  <a:schemeClr val="accent1"/>
                </a:solidFill>
                <a:latin typeface="Times New Roman"/>
                <a:ea typeface="Calibri"/>
              </a:rPr>
              <a:t>Coopération Séquentielle:</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Le principe général de la coopération séquentielle est que l’une des techniques, par région ou par contour, est exécuté en premier lieu. Puis son résultat est exploité par la deuxième approche. L’utilisation de l’information venant de la segmentation par contour dans une segmentation par région est l’une des formes de coopération les plus courantes. Mais, l’information sur les régions peut aussi être utilisée dans une segmentation par contour.</a:t>
            </a:r>
            <a:endParaRPr b="0" lang="en-US" sz="2400" spc="-1" strike="noStrike">
              <a:solidFill>
                <a:srgbClr val="000000"/>
              </a:solidFill>
              <a:latin typeface="Calibri"/>
            </a:endParaRPr>
          </a:p>
        </p:txBody>
      </p:sp>
      <p:pic>
        <p:nvPicPr>
          <p:cNvPr id="1877" name="Google Shape;118;p5" descr=""/>
          <p:cNvPicPr/>
          <p:nvPr/>
        </p:nvPicPr>
        <p:blipFill>
          <a:blip r:embed="rId1"/>
          <a:stretch/>
        </p:blipFill>
        <p:spPr>
          <a:xfrm>
            <a:off x="0" y="-118800"/>
            <a:ext cx="2198880" cy="1184400"/>
          </a:xfrm>
          <a:prstGeom prst="rect">
            <a:avLst/>
          </a:prstGeom>
          <a:ln w="0">
            <a:noFill/>
          </a:ln>
        </p:spPr>
      </p:pic>
      <p:sp>
        <p:nvSpPr>
          <p:cNvPr id="187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79" name="Google Shape;120;p5"/>
          <p:cNvCxnSpPr/>
          <p:nvPr/>
        </p:nvCxnSpPr>
        <p:spPr>
          <a:xfrm flipV="1">
            <a:off x="2271600" y="721800"/>
            <a:ext cx="9921240" cy="15120"/>
          </a:xfrm>
          <a:prstGeom prst="straightConnector1">
            <a:avLst/>
          </a:prstGeom>
          <a:ln w="28575">
            <a:solidFill>
              <a:srgbClr val="4f4e6b"/>
            </a:solidFill>
            <a:round/>
          </a:ln>
        </p:spPr>
      </p:cxnSp>
      <p:pic>
        <p:nvPicPr>
          <p:cNvPr id="1880" name="Image 4" descr=""/>
          <p:cNvPicPr/>
          <p:nvPr/>
        </p:nvPicPr>
        <p:blipFill>
          <a:blip r:embed="rId2"/>
          <a:stretch/>
        </p:blipFill>
        <p:spPr>
          <a:xfrm>
            <a:off x="3333960" y="4164840"/>
            <a:ext cx="5576400" cy="2075400"/>
          </a:xfrm>
          <a:prstGeom prst="rect">
            <a:avLst/>
          </a:prstGeom>
          <a:ln w="0">
            <a:noFill/>
          </a:ln>
        </p:spPr>
      </p:pic>
      <p:sp>
        <p:nvSpPr>
          <p:cNvPr id="1881" name="ZoneTexte 6"/>
          <p:cNvSpPr/>
          <p:nvPr/>
        </p:nvSpPr>
        <p:spPr>
          <a:xfrm>
            <a:off x="3051720" y="6300000"/>
            <a:ext cx="6144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a:t>
            </a:r>
            <a:r>
              <a:rPr b="0" lang="fr-FR" sz="1800" spc="-1" strike="noStrike">
                <a:solidFill>
                  <a:srgbClr val="000000"/>
                </a:solidFill>
                <a:latin typeface="Times New Roman"/>
                <a:ea typeface="Arial"/>
              </a:rPr>
              <a:t>: Principe de la coopération séquentielle.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83" name="Google Shape;115;p5"/>
          <p:cNvSpPr/>
          <p:nvPr/>
        </p:nvSpPr>
        <p:spPr>
          <a:xfrm>
            <a:off x="163440" y="783000"/>
            <a:ext cx="11918880" cy="49842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Nous allons présenter certaines formes de coopération séquentielle.</a:t>
            </a:r>
            <a:endParaRPr b="0" lang="en-US" sz="2400" spc="-1" strike="noStrike">
              <a:solidFill>
                <a:srgbClr val="000000"/>
              </a:solidFill>
              <a:latin typeface="Calibri"/>
            </a:endParaRPr>
          </a:p>
          <a:p>
            <a:pPr marL="720000" indent="-457200" algn="just">
              <a:lnSpc>
                <a:spcPct val="150000"/>
              </a:lnSpc>
              <a:buClr>
                <a:srgbClr val="000000"/>
              </a:buClr>
              <a:buFont typeface="Arial"/>
              <a:buAutoNum type="arabicPeriod"/>
            </a:pPr>
            <a:r>
              <a:rPr b="1" lang="fr-FR" sz="2400" spc="-1" strike="noStrike">
                <a:solidFill>
                  <a:srgbClr val="ff0000"/>
                </a:solidFill>
                <a:latin typeface="Times New Roman"/>
                <a:ea typeface="Calibri"/>
              </a:rPr>
              <a:t>Formes de coopération séquentielle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La coopération séquentielle peut s’apparaitre dans la détermination ou l’ajustement des paramètres de segmentation. L’information fournie par cette coopération permet d’éliminer les faux segments et de gagner en temps de traitement.</a:t>
            </a:r>
            <a:endParaRPr b="0" lang="en-US" sz="2400" spc="-1" strike="noStrike">
              <a:solidFill>
                <a:srgbClr val="000000"/>
              </a:solidFill>
              <a:latin typeface="Calibri"/>
            </a:endParaRPr>
          </a:p>
          <a:p>
            <a:pPr marL="1112400" algn="just">
              <a:lnSpc>
                <a:spcPct val="150000"/>
              </a:lnSpc>
            </a:pPr>
            <a:r>
              <a:rPr b="1" lang="fr-FR" sz="2400" spc="-1" strike="noStrike">
                <a:solidFill>
                  <a:schemeClr val="dk1"/>
                </a:solidFill>
                <a:latin typeface="Times New Roman"/>
                <a:ea typeface="Calibri"/>
              </a:rPr>
              <a:t>1.1. Contrôle de critère de décision:</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Les contours représentent une contrainte pour la croissance de régions. Par conséquent, la méthode de croissance de régions va être guidée par des informations de type contours, préalablement extraites.</a:t>
            </a:r>
            <a:endParaRPr b="0" lang="en-US" sz="2400" spc="-1" strike="noStrike">
              <a:solidFill>
                <a:srgbClr val="000000"/>
              </a:solidFill>
              <a:latin typeface="Calibri"/>
            </a:endParaRPr>
          </a:p>
        </p:txBody>
      </p:sp>
      <p:pic>
        <p:nvPicPr>
          <p:cNvPr id="1884" name="Google Shape;118;p5" descr=""/>
          <p:cNvPicPr/>
          <p:nvPr/>
        </p:nvPicPr>
        <p:blipFill>
          <a:blip r:embed="rId1"/>
          <a:stretch/>
        </p:blipFill>
        <p:spPr>
          <a:xfrm>
            <a:off x="0" y="-118800"/>
            <a:ext cx="2198880" cy="1184400"/>
          </a:xfrm>
          <a:prstGeom prst="rect">
            <a:avLst/>
          </a:prstGeom>
          <a:ln w="0">
            <a:noFill/>
          </a:ln>
        </p:spPr>
      </p:pic>
      <p:sp>
        <p:nvSpPr>
          <p:cNvPr id="188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8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88" name="Google Shape;115;p5"/>
          <p:cNvSpPr/>
          <p:nvPr/>
        </p:nvSpPr>
        <p:spPr>
          <a:xfrm>
            <a:off x="163440" y="804240"/>
            <a:ext cx="11918880" cy="4435560"/>
          </a:xfrm>
          <a:prstGeom prst="rect">
            <a:avLst/>
          </a:prstGeom>
          <a:noFill/>
          <a:ln w="0">
            <a:noFill/>
          </a:ln>
        </p:spPr>
        <p:style>
          <a:lnRef idx="0"/>
          <a:fillRef idx="0"/>
          <a:effectRef idx="0"/>
          <a:fontRef idx="minor"/>
        </p:style>
        <p:txBody>
          <a:bodyPr lIns="0" rIns="0" tIns="46800" bIns="0" anchor="t">
            <a:spAutoFit/>
          </a:bodyPr>
          <a:p>
            <a:pPr marL="1112400" algn="just">
              <a:lnSpc>
                <a:spcPct val="150000"/>
              </a:lnSpc>
            </a:pPr>
            <a:r>
              <a:rPr b="1" lang="fr-FR" sz="2400" spc="-1" strike="noStrike">
                <a:solidFill>
                  <a:schemeClr val="dk1"/>
                </a:solidFill>
                <a:latin typeface="Times New Roman"/>
                <a:ea typeface="Calibri"/>
              </a:rPr>
              <a:t>1.1.1. Méthodes basés sur la méthode division-fusion :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Le critère d’homogénéité est généralement basé sur l'analyse chromatique de la région. Une région est homogène lorsque l'intensité de ses pixels a un écart type suffisamment petit.</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Cependant, l'intégration d'information de contour permet à un nouveau critère d'être défini: une région est considérée homogène quand elle est totalement exempte de découpes.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Ce concept peut être substitué ou ajouté au critère d’homogénéité généralement utilisé.</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Bonnin et al (1989) ont proposé un algorithme split-merge guider par un détecteur de contour, Le critère d’homogénéité est complet quand les contraintes.</a:t>
            </a:r>
            <a:endParaRPr b="0" lang="en-US" sz="2400" spc="-1" strike="noStrike">
              <a:solidFill>
                <a:srgbClr val="000000"/>
              </a:solidFill>
              <a:latin typeface="Calibri"/>
            </a:endParaRPr>
          </a:p>
        </p:txBody>
      </p:sp>
      <p:pic>
        <p:nvPicPr>
          <p:cNvPr id="1889" name="Google Shape;118;p5" descr=""/>
          <p:cNvPicPr/>
          <p:nvPr/>
        </p:nvPicPr>
        <p:blipFill>
          <a:blip r:embed="rId1"/>
          <a:stretch/>
        </p:blipFill>
        <p:spPr>
          <a:xfrm>
            <a:off x="0" y="-118800"/>
            <a:ext cx="2198880" cy="1184400"/>
          </a:xfrm>
          <a:prstGeom prst="rect">
            <a:avLst/>
          </a:prstGeom>
          <a:ln w="0">
            <a:noFill/>
          </a:ln>
        </p:spPr>
      </p:pic>
      <p:sp>
        <p:nvSpPr>
          <p:cNvPr id="189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9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44" name="Google Shape;115;p5"/>
          <p:cNvSpPr/>
          <p:nvPr/>
        </p:nvSpPr>
        <p:spPr>
          <a:xfrm>
            <a:off x="87120" y="977040"/>
            <a:ext cx="1197324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  </a:t>
            </a:r>
            <a:r>
              <a:rPr b="0" lang="fr-FR" sz="2400" spc="-1" strike="noStrike">
                <a:solidFill>
                  <a:schemeClr val="accent1"/>
                </a:solidFill>
                <a:latin typeface="Times New Roman"/>
                <a:ea typeface="Arial"/>
              </a:rPr>
              <a:t>pixel</a:t>
            </a:r>
            <a:r>
              <a:rPr b="0" lang="fr-FR" sz="2400" spc="-1" strike="noStrike">
                <a:solidFill>
                  <a:srgbClr val="000000"/>
                </a:solidFill>
                <a:latin typeface="Times New Roman"/>
                <a:ea typeface="Arial"/>
              </a:rPr>
              <a:t>  possède  une  valeur  qui  peut  être  un  scalaire  et  représenter  un </a:t>
            </a:r>
            <a:r>
              <a:rPr b="0" lang="fr-FR" sz="2400" spc="-1" strike="noStrike">
                <a:solidFill>
                  <a:schemeClr val="accent1"/>
                </a:solidFill>
                <a:latin typeface="Times New Roman"/>
                <a:ea typeface="Arial"/>
              </a:rPr>
              <a:t>niveau  de gris</a:t>
            </a:r>
            <a:r>
              <a:rPr b="0" lang="fr-FR" sz="2400" spc="-1" strike="noStrike">
                <a:solidFill>
                  <a:srgbClr val="000000"/>
                </a:solidFill>
                <a:latin typeface="Times New Roman"/>
                <a:ea typeface="Arial"/>
              </a:rPr>
              <a:t>, ou un vecteur  représentant  une </a:t>
            </a:r>
            <a:r>
              <a:rPr b="0" lang="fr-FR" sz="2400" spc="-1" strike="noStrike">
                <a:solidFill>
                  <a:schemeClr val="accent1"/>
                </a:solidFill>
                <a:latin typeface="Times New Roman"/>
                <a:ea typeface="Arial"/>
              </a:rPr>
              <a:t>couleur</a:t>
            </a:r>
            <a:r>
              <a:rPr b="0" lang="fr-FR" sz="2400" spc="-1" strike="noStrike">
                <a:solidFill>
                  <a:srgbClr val="000000"/>
                </a:solidFill>
                <a:latin typeface="Times New Roman"/>
                <a:ea typeface="Arial"/>
              </a:rPr>
              <a:t>,  ou tout autre chose.</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images  dites  en  </a:t>
            </a:r>
            <a:r>
              <a:rPr b="0" lang="fr-FR" sz="2400" spc="-1" strike="noStrike">
                <a:solidFill>
                  <a:schemeClr val="accent1"/>
                </a:solidFill>
                <a:latin typeface="Times New Roman"/>
                <a:ea typeface="Arial"/>
              </a:rPr>
              <a:t>«</a:t>
            </a: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noir  et  blanc »</a:t>
            </a:r>
            <a:r>
              <a:rPr b="0" lang="fr-FR" sz="2400" spc="-1" strike="noStrike">
                <a:solidFill>
                  <a:srgbClr val="000000"/>
                </a:solidFill>
                <a:latin typeface="Times New Roman"/>
                <a:ea typeface="Arial"/>
              </a:rPr>
              <a:t>  sont  composées  de  pixels  noirs  ou blancs (deux valeurs possibles).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images en </a:t>
            </a:r>
            <a:r>
              <a:rPr b="0" lang="fr-FR" sz="2400" spc="-1" strike="noStrike">
                <a:solidFill>
                  <a:schemeClr val="accent1"/>
                </a:solidFill>
                <a:latin typeface="Times New Roman"/>
                <a:ea typeface="Arial"/>
              </a:rPr>
              <a:t>niveaux de gris </a:t>
            </a:r>
            <a:r>
              <a:rPr b="0" lang="fr-FR" sz="2400" spc="-1" strike="noStrike">
                <a:solidFill>
                  <a:srgbClr val="000000"/>
                </a:solidFill>
                <a:latin typeface="Times New Roman"/>
                <a:ea typeface="Arial"/>
              </a:rPr>
              <a:t>sont composées  de  pixels  de  valeurs  scalaires  représentant  la  </a:t>
            </a:r>
            <a:r>
              <a:rPr b="0" lang="fr-FR" sz="2400" spc="-1" strike="noStrike">
                <a:solidFill>
                  <a:schemeClr val="accent1"/>
                </a:solidFill>
                <a:latin typeface="Times New Roman"/>
                <a:ea typeface="Arial"/>
              </a:rPr>
              <a:t>luminosité</a:t>
            </a:r>
            <a:r>
              <a:rPr b="0" lang="fr-FR" sz="2400" spc="-1" strike="noStrike">
                <a:solidFill>
                  <a:srgbClr val="000000"/>
                </a:solidFill>
                <a:latin typeface="Times New Roman"/>
                <a:ea typeface="Arial"/>
              </a:rPr>
              <a:t>.  En  général, les  valeurs  sont  entières  entre  </a:t>
            </a:r>
            <a:r>
              <a:rPr b="0" lang="fr-FR" sz="2400" spc="-1" strike="noStrike">
                <a:solidFill>
                  <a:schemeClr val="accent1"/>
                </a:solidFill>
                <a:latin typeface="Times New Roman"/>
                <a:ea typeface="Arial"/>
              </a:rPr>
              <a:t>0  (le  noir)  et  255  (le  blanc).</a:t>
            </a:r>
            <a:endParaRPr b="0" lang="en-US" sz="2400" spc="-1" strike="noStrike">
              <a:solidFill>
                <a:srgbClr val="000000"/>
              </a:solidFill>
              <a:latin typeface="Calibri"/>
            </a:endParaRPr>
          </a:p>
          <a:p>
            <a:pPr algn="just">
              <a:lnSpc>
                <a:spcPct val="150000"/>
              </a:lnSpc>
            </a:pPr>
            <a:r>
              <a:rPr b="0" lang="fr-FR" sz="2400" spc="-1" strike="noStrike">
                <a:solidFill>
                  <a:schemeClr val="accent1"/>
                </a:solidFill>
                <a:latin typeface="Times New Roman"/>
                <a:ea typeface="Arial"/>
              </a:rPr>
              <a: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images  </a:t>
            </a:r>
            <a:r>
              <a:rPr b="0" lang="fr-FR" sz="2400" spc="-1" strike="noStrike">
                <a:solidFill>
                  <a:schemeClr val="accent1"/>
                </a:solidFill>
                <a:latin typeface="Times New Roman"/>
                <a:ea typeface="Arial"/>
              </a:rPr>
              <a:t>couleurs </a:t>
            </a:r>
            <a:r>
              <a:rPr b="0" lang="fr-FR" sz="2400" spc="-1" strike="noStrike">
                <a:solidFill>
                  <a:srgbClr val="000000"/>
                </a:solidFill>
                <a:latin typeface="Times New Roman"/>
                <a:ea typeface="Arial"/>
              </a:rPr>
              <a:t> sont  composées  de  pixels  dont  les  valeurs  sont  soit  scalaires  (on  parle alors de couleurs indexées car la valeur représente un </a:t>
            </a:r>
            <a:r>
              <a:rPr b="0" lang="fr-FR" sz="2400" spc="-1" strike="noStrike">
                <a:solidFill>
                  <a:schemeClr val="accent1"/>
                </a:solidFill>
                <a:latin typeface="Times New Roman"/>
                <a:ea typeface="Arial"/>
              </a:rPr>
              <a:t>numéro de couleur</a:t>
            </a:r>
            <a:r>
              <a:rPr b="0" lang="fr-FR" sz="2400" spc="-1" strike="noStrike">
                <a:solidFill>
                  <a:srgbClr val="000000"/>
                </a:solidFill>
                <a:latin typeface="Times New Roman"/>
                <a:ea typeface="Arial"/>
              </a:rPr>
              <a:t>) soit vectorielles  (les  couleurs  sont  représentées  selon  </a:t>
            </a:r>
            <a:r>
              <a:rPr b="0" lang="fr-FR" sz="2400" spc="-1" strike="noStrike">
                <a:solidFill>
                  <a:schemeClr val="accent1"/>
                </a:solidFill>
                <a:latin typeface="Times New Roman"/>
                <a:ea typeface="Arial"/>
              </a:rPr>
              <a:t>trois  composantes  ou  plus</a:t>
            </a: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 </a:t>
            </a:r>
            <a:endParaRPr b="0" lang="en-US" sz="2400" spc="-1" strike="noStrike">
              <a:solidFill>
                <a:srgbClr val="000000"/>
              </a:solidFill>
              <a:latin typeface="Calibri"/>
            </a:endParaRPr>
          </a:p>
        </p:txBody>
      </p:sp>
      <p:pic>
        <p:nvPicPr>
          <p:cNvPr id="245" name="Google Shape;118;p5" descr=""/>
          <p:cNvPicPr/>
          <p:nvPr/>
        </p:nvPicPr>
        <p:blipFill>
          <a:blip r:embed="rId1"/>
          <a:stretch/>
        </p:blipFill>
        <p:spPr>
          <a:xfrm>
            <a:off x="0" y="-118800"/>
            <a:ext cx="2198880" cy="1184400"/>
          </a:xfrm>
          <a:prstGeom prst="rect">
            <a:avLst/>
          </a:prstGeom>
          <a:ln w="0">
            <a:noFill/>
          </a:ln>
        </p:spPr>
      </p:pic>
      <p:sp>
        <p:nvSpPr>
          <p:cNvPr id="24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4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893" name="Google Shape;115;p5"/>
          <p:cNvSpPr/>
          <p:nvPr/>
        </p:nvSpPr>
        <p:spPr>
          <a:xfrm>
            <a:off x="163440" y="772200"/>
            <a:ext cx="11871720" cy="4984200"/>
          </a:xfrm>
          <a:prstGeom prst="rect">
            <a:avLst/>
          </a:prstGeom>
          <a:noFill/>
          <a:ln w="0">
            <a:noFill/>
          </a:ln>
        </p:spPr>
        <p:style>
          <a:lnRef idx="0"/>
          <a:fillRef idx="0"/>
          <a:effectRef idx="0"/>
          <a:fontRef idx="minor"/>
        </p:style>
        <p:txBody>
          <a:bodyPr lIns="0" rIns="0" tIns="46800" bIns="0" anchor="t">
            <a:spAutoFit/>
          </a:bodyPr>
          <a:p>
            <a:pPr marL="1112400" algn="just">
              <a:lnSpc>
                <a:spcPct val="150000"/>
              </a:lnSpc>
            </a:pPr>
            <a:r>
              <a:rPr b="1" lang="fr-FR" sz="2400" spc="-1" strike="noStrike">
                <a:solidFill>
                  <a:schemeClr val="dk1"/>
                </a:solidFill>
                <a:latin typeface="Times New Roman"/>
                <a:ea typeface="Calibri"/>
              </a:rPr>
              <a:t>1.1.2. Méthodes basés sur la méthode de croissance de région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Les méthodes de croissance de régions sont basées sur le critère d’homogénéité du pixel courant avec la région. Cependant, il n'est pas facile de décider quand la différence est assez petite (ou grande) pour prendre une décision. Dans ce cas, la carte de contour fournit un critère supplémentaire pour la prise de décision. Un schéma de cette approche est montré dans la Figure qui suit.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La technique détermine si le pixel choisi est un pixel contour ou non. La présence d'un contour est un critère d’arrêt pour le processus de croissance et le pixel ne doit donc pas être agrégé. Par conséquent, la croissance de région s’arrête.</a:t>
            </a:r>
            <a:endParaRPr b="0" lang="en-US" sz="2400" spc="-1" strike="noStrike">
              <a:solidFill>
                <a:srgbClr val="000000"/>
              </a:solidFill>
              <a:latin typeface="Calibri"/>
            </a:endParaRPr>
          </a:p>
        </p:txBody>
      </p:sp>
      <p:pic>
        <p:nvPicPr>
          <p:cNvPr id="1894" name="Google Shape;118;p5" descr=""/>
          <p:cNvPicPr/>
          <p:nvPr/>
        </p:nvPicPr>
        <p:blipFill>
          <a:blip r:embed="rId1"/>
          <a:stretch/>
        </p:blipFill>
        <p:spPr>
          <a:xfrm>
            <a:off x="0" y="-118800"/>
            <a:ext cx="2198880" cy="1184400"/>
          </a:xfrm>
          <a:prstGeom prst="rect">
            <a:avLst/>
          </a:prstGeom>
          <a:ln w="0">
            <a:noFill/>
          </a:ln>
        </p:spPr>
      </p:pic>
      <p:sp>
        <p:nvSpPr>
          <p:cNvPr id="189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89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898" name="Google Shape;118;p5" descr=""/>
          <p:cNvPicPr/>
          <p:nvPr/>
        </p:nvPicPr>
        <p:blipFill>
          <a:blip r:embed="rId1"/>
          <a:stretch/>
        </p:blipFill>
        <p:spPr>
          <a:xfrm>
            <a:off x="0" y="-118800"/>
            <a:ext cx="2198880" cy="1184400"/>
          </a:xfrm>
          <a:prstGeom prst="rect">
            <a:avLst/>
          </a:prstGeom>
          <a:ln w="0">
            <a:noFill/>
          </a:ln>
        </p:spPr>
      </p:pic>
      <p:sp>
        <p:nvSpPr>
          <p:cNvPr id="189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00" name="Google Shape;120;p5"/>
          <p:cNvCxnSpPr/>
          <p:nvPr/>
        </p:nvCxnSpPr>
        <p:spPr>
          <a:xfrm flipV="1">
            <a:off x="2271600" y="721800"/>
            <a:ext cx="9921240" cy="15120"/>
          </a:xfrm>
          <a:prstGeom prst="straightConnector1">
            <a:avLst/>
          </a:prstGeom>
          <a:ln w="28575">
            <a:solidFill>
              <a:srgbClr val="4f4e6b"/>
            </a:solidFill>
            <a:round/>
          </a:ln>
        </p:spPr>
      </p:cxnSp>
      <p:pic>
        <p:nvPicPr>
          <p:cNvPr id="1901" name="Image 4" descr=""/>
          <p:cNvPicPr/>
          <p:nvPr/>
        </p:nvPicPr>
        <p:blipFill>
          <a:blip r:embed="rId2"/>
          <a:stretch/>
        </p:blipFill>
        <p:spPr>
          <a:xfrm>
            <a:off x="2271960" y="1197720"/>
            <a:ext cx="8165160" cy="3061440"/>
          </a:xfrm>
          <a:prstGeom prst="rect">
            <a:avLst/>
          </a:prstGeom>
          <a:ln w="0">
            <a:noFill/>
          </a:ln>
        </p:spPr>
      </p:pic>
      <p:sp>
        <p:nvSpPr>
          <p:cNvPr id="1902" name="ZoneTexte 6"/>
          <p:cNvSpPr/>
          <p:nvPr/>
        </p:nvSpPr>
        <p:spPr>
          <a:xfrm>
            <a:off x="2041560" y="4599000"/>
            <a:ext cx="90896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a:t>
            </a:r>
            <a:r>
              <a:rPr b="0" lang="fr-FR" sz="2400" spc="-1" strike="noStrike">
                <a:solidFill>
                  <a:srgbClr val="000000"/>
                </a:solidFill>
                <a:latin typeface="Times New Roman"/>
                <a:ea typeface="Arial"/>
              </a:rPr>
              <a:t>: l’information de contour guide la croissance de région.</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04" name="Google Shape;115;p5"/>
          <p:cNvSpPr/>
          <p:nvPr/>
        </p:nvSpPr>
        <p:spPr>
          <a:xfrm>
            <a:off x="163440" y="793440"/>
            <a:ext cx="11918880" cy="5532840"/>
          </a:xfrm>
          <a:prstGeom prst="rect">
            <a:avLst/>
          </a:prstGeom>
          <a:noFill/>
          <a:ln w="0">
            <a:noFill/>
          </a:ln>
        </p:spPr>
        <p:style>
          <a:lnRef idx="0"/>
          <a:fillRef idx="0"/>
          <a:effectRef idx="0"/>
          <a:fontRef idx="minor"/>
        </p:style>
        <p:txBody>
          <a:bodyPr lIns="0" rIns="0" tIns="46800" bIns="0" anchor="t">
            <a:spAutoFit/>
          </a:bodyPr>
          <a:p>
            <a:pPr marL="1112400" algn="just">
              <a:lnSpc>
                <a:spcPct val="150000"/>
              </a:lnSpc>
            </a:pPr>
            <a:r>
              <a:rPr b="1" lang="fr-FR" sz="2400" spc="-1" strike="noStrike">
                <a:solidFill>
                  <a:schemeClr val="dk1"/>
                </a:solidFill>
                <a:latin typeface="Times New Roman"/>
                <a:ea typeface="Calibri"/>
              </a:rPr>
              <a:t>1.2. Placement du germe initial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L'information de contour est employée comme un guide pour déterminer l’emplacement du germe initial du processus de croissance de région. Le placement des points initiaux de germe influe sur le résultat de croissance de régions. En général, ce choix est fait de manière aléatoire.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chemeClr val="dk1"/>
                </a:solidFill>
                <a:latin typeface="Times New Roman"/>
                <a:ea typeface="Calibri"/>
              </a:rPr>
              <a:t>Afin d’améliorer la segmentation, l'information de contour peut être utilisée pour décider la position du germe initial. Il faut éviter de positionner le germe sur les frontières entre les régions parce que ce sont des zones instables. Les germes doivent être placés dans des endroits éloignés des contours. De plus, les germes placés doivent être également éloignés les uns des autres (la figure qui suit).</a:t>
            </a:r>
            <a:endParaRPr b="0" lang="en-US" sz="2400" spc="-1" strike="noStrike">
              <a:solidFill>
                <a:srgbClr val="000000"/>
              </a:solidFill>
              <a:latin typeface="Calibri"/>
            </a:endParaRPr>
          </a:p>
        </p:txBody>
      </p:sp>
      <p:pic>
        <p:nvPicPr>
          <p:cNvPr id="1905" name="Google Shape;118;p5" descr=""/>
          <p:cNvPicPr/>
          <p:nvPr/>
        </p:nvPicPr>
        <p:blipFill>
          <a:blip r:embed="rId1"/>
          <a:stretch/>
        </p:blipFill>
        <p:spPr>
          <a:xfrm>
            <a:off x="0" y="-118800"/>
            <a:ext cx="2198880" cy="1184400"/>
          </a:xfrm>
          <a:prstGeom prst="rect">
            <a:avLst/>
          </a:prstGeom>
          <a:ln w="0">
            <a:noFill/>
          </a:ln>
        </p:spPr>
      </p:pic>
      <p:sp>
        <p:nvSpPr>
          <p:cNvPr id="19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0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09" name="Google Shape;118;p5" descr=""/>
          <p:cNvPicPr/>
          <p:nvPr/>
        </p:nvPicPr>
        <p:blipFill>
          <a:blip r:embed="rId1"/>
          <a:stretch/>
        </p:blipFill>
        <p:spPr>
          <a:xfrm>
            <a:off x="0" y="-118800"/>
            <a:ext cx="2198880" cy="1184400"/>
          </a:xfrm>
          <a:prstGeom prst="rect">
            <a:avLst/>
          </a:prstGeom>
          <a:ln w="0">
            <a:noFill/>
          </a:ln>
        </p:spPr>
      </p:pic>
      <p:sp>
        <p:nvSpPr>
          <p:cNvPr id="191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11" name="Google Shape;120;p5"/>
          <p:cNvCxnSpPr/>
          <p:nvPr/>
        </p:nvCxnSpPr>
        <p:spPr>
          <a:xfrm flipV="1">
            <a:off x="2271600" y="721800"/>
            <a:ext cx="9921240" cy="15120"/>
          </a:xfrm>
          <a:prstGeom prst="straightConnector1">
            <a:avLst/>
          </a:prstGeom>
          <a:ln w="28575">
            <a:solidFill>
              <a:srgbClr val="4f4e6b"/>
            </a:solidFill>
            <a:round/>
          </a:ln>
        </p:spPr>
      </p:cxnSp>
      <p:pic>
        <p:nvPicPr>
          <p:cNvPr id="1912" name="Image 4" descr=""/>
          <p:cNvPicPr/>
          <p:nvPr/>
        </p:nvPicPr>
        <p:blipFill>
          <a:blip r:embed="rId2"/>
          <a:stretch/>
        </p:blipFill>
        <p:spPr>
          <a:xfrm>
            <a:off x="3261240" y="1173240"/>
            <a:ext cx="6156720" cy="3303360"/>
          </a:xfrm>
          <a:prstGeom prst="rect">
            <a:avLst/>
          </a:prstGeom>
          <a:ln w="0">
            <a:noFill/>
          </a:ln>
        </p:spPr>
      </p:pic>
      <p:sp>
        <p:nvSpPr>
          <p:cNvPr id="1913" name="ZoneTexte 6"/>
          <p:cNvSpPr/>
          <p:nvPr/>
        </p:nvSpPr>
        <p:spPr>
          <a:xfrm>
            <a:off x="3354480" y="4779720"/>
            <a:ext cx="61128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a:t>
            </a:r>
            <a:r>
              <a:rPr b="0" lang="fr-FR" sz="2400" spc="-1" strike="noStrike">
                <a:solidFill>
                  <a:srgbClr val="000000"/>
                </a:solidFill>
                <a:latin typeface="Times New Roman"/>
                <a:ea typeface="Arial"/>
              </a:rPr>
              <a:t>: Placement du germe initial.</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15" name="Google Shape;115;p5"/>
          <p:cNvSpPr/>
          <p:nvPr/>
        </p:nvSpPr>
        <p:spPr>
          <a:xfrm>
            <a:off x="163440" y="814680"/>
            <a:ext cx="11918880" cy="498420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Ajustement des paramètres de segmentation : </a:t>
            </a:r>
            <a:r>
              <a:rPr b="0" lang="fr-FR" sz="2400" spc="-1" strike="noStrike">
                <a:solidFill>
                  <a:schemeClr val="dk1"/>
                </a:solidFill>
                <a:latin typeface="Times New Roman"/>
                <a:ea typeface="Calibri"/>
              </a:rPr>
              <a:t>L’information sur les contours peut aussi servir à ajuster les paramètres de segmentation par région. L’analyse d’échantillons de pixels (germes) de part et d’autre de chaque contour permet d’affiner le critère d’homogénéité par rapport aux caractéristiques des régions. Aussi, les résultats d’une segmentation par région peuvent être utilisés par un détecteur de contours. </a:t>
            </a:r>
            <a:endParaRPr b="0" lang="en-US" sz="2400" spc="-1" strike="noStrike">
              <a:solidFill>
                <a:srgbClr val="000000"/>
              </a:solidFill>
              <a:latin typeface="Calibri"/>
            </a:endParaRPr>
          </a:p>
          <a:p>
            <a:pPr marL="734400" indent="-343080" algn="just">
              <a:lnSpc>
                <a:spcPct val="150000"/>
              </a:lnSpc>
              <a:buClr>
                <a:srgbClr val="000000"/>
              </a:buClr>
              <a:buFont typeface="Wingdings" charset="2"/>
              <a:buChar char=""/>
            </a:pPr>
            <a:r>
              <a:rPr b="0" lang="fr-FR" sz="2400" spc="-1" strike="noStrike">
                <a:solidFill>
                  <a:schemeClr val="dk1"/>
                </a:solidFill>
                <a:latin typeface="Times New Roman"/>
                <a:ea typeface="Calibri"/>
              </a:rPr>
              <a:t>Par exemple, les limites obtenues par une segmentation par région peuvent être considérées comme point de départ d’un détecteur de contours de type « snakes » . Le contour initial est progressivement déformé, guidé par la minimisation d’une fonction d’énergie. Le détecteur de contour peut ainsi localiser plus précisément les limites entre les régions.</a:t>
            </a:r>
            <a:endParaRPr b="0" lang="en-US" sz="2400" spc="-1" strike="noStrike">
              <a:solidFill>
                <a:srgbClr val="000000"/>
              </a:solidFill>
              <a:latin typeface="Calibri"/>
            </a:endParaRPr>
          </a:p>
        </p:txBody>
      </p:sp>
      <p:pic>
        <p:nvPicPr>
          <p:cNvPr id="1916" name="Google Shape;118;p5" descr=""/>
          <p:cNvPicPr/>
          <p:nvPr/>
        </p:nvPicPr>
        <p:blipFill>
          <a:blip r:embed="rId1"/>
          <a:stretch/>
        </p:blipFill>
        <p:spPr>
          <a:xfrm>
            <a:off x="0" y="-118800"/>
            <a:ext cx="2198880" cy="1184400"/>
          </a:xfrm>
          <a:prstGeom prst="rect">
            <a:avLst/>
          </a:prstGeom>
          <a:ln w="0">
            <a:noFill/>
          </a:ln>
        </p:spPr>
      </p:pic>
      <p:sp>
        <p:nvSpPr>
          <p:cNvPr id="191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1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20" name="Google Shape;115;p5"/>
          <p:cNvSpPr/>
          <p:nvPr/>
        </p:nvSpPr>
        <p:spPr>
          <a:xfrm>
            <a:off x="163440" y="718920"/>
            <a:ext cx="11918880" cy="608148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Élimination des faux segments </a:t>
            </a:r>
            <a:r>
              <a:rPr b="0" lang="fr-FR" sz="2400" spc="-1" strike="noStrike">
                <a:solidFill>
                  <a:schemeClr val="dk1"/>
                </a:solidFill>
                <a:latin typeface="Times New Roman"/>
                <a:ea typeface="Calibri"/>
              </a:rPr>
              <a:t>:La coopération entre régions-contours peut pallier au problème de fausses détections obtenues par une approche de segmentation, et ce en éliminant les faux segments. Ce type de coopération se base sur le principe que deux régions sont séparées par un contour. L’information sur les régions de part et d’autre d’un contour peut servir, avec d’autres informations, à détecter les faux contours. La possibilité d’une fusion entre deux régions adjacentes similaires se base sur l’information donnée par le contour.</a:t>
            </a:r>
            <a:endParaRPr b="0" lang="en-US" sz="2400" spc="-1" strike="noStrike">
              <a:solidFill>
                <a:srgbClr val="000000"/>
              </a:solidFill>
              <a:latin typeface="Calibri"/>
            </a:endParaRPr>
          </a:p>
          <a:p>
            <a:pPr marL="734400" indent="-343080" algn="just">
              <a:lnSpc>
                <a:spcPct val="150000"/>
              </a:lnSpc>
              <a:buClr>
                <a:srgbClr val="000000"/>
              </a:buClr>
              <a:buFont typeface="Wingdings" charset="2"/>
              <a:buChar char=""/>
            </a:pPr>
            <a:r>
              <a:rPr b="0" lang="fr-FR" sz="2400" spc="-1" strike="noStrike">
                <a:solidFill>
                  <a:schemeClr val="dk1"/>
                </a:solidFill>
                <a:latin typeface="Times New Roman"/>
                <a:ea typeface="Calibri"/>
              </a:rPr>
              <a:t>L’exemple suivant illustre ce principe : les paramètres d’une détection de contours sont ajustés afin d’obtenir une image sur-segmentée. Cette dernière constitue le point de départ pour un processus de fusion entre les régions adjacentes selon leur degré d’homogénéité. Le résultat de cette fusion est utilisé pour éliminer les fausses détections de la segmentation par contours.</a:t>
            </a:r>
            <a:endParaRPr b="0" lang="en-US" sz="2400" spc="-1" strike="noStrike">
              <a:solidFill>
                <a:srgbClr val="000000"/>
              </a:solidFill>
              <a:latin typeface="Calibri"/>
            </a:endParaRPr>
          </a:p>
        </p:txBody>
      </p:sp>
      <p:pic>
        <p:nvPicPr>
          <p:cNvPr id="1921" name="Google Shape;118;p5" descr=""/>
          <p:cNvPicPr/>
          <p:nvPr/>
        </p:nvPicPr>
        <p:blipFill>
          <a:blip r:embed="rId1"/>
          <a:stretch/>
        </p:blipFill>
        <p:spPr>
          <a:xfrm>
            <a:off x="0" y="-118800"/>
            <a:ext cx="2198880" cy="1184400"/>
          </a:xfrm>
          <a:prstGeom prst="rect">
            <a:avLst/>
          </a:prstGeom>
          <a:ln w="0">
            <a:noFill/>
          </a:ln>
        </p:spPr>
      </p:pic>
      <p:sp>
        <p:nvSpPr>
          <p:cNvPr id="192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2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25" name="Google Shape;118;p5" descr=""/>
          <p:cNvPicPr/>
          <p:nvPr/>
        </p:nvPicPr>
        <p:blipFill>
          <a:blip r:embed="rId1"/>
          <a:stretch/>
        </p:blipFill>
        <p:spPr>
          <a:xfrm>
            <a:off x="0" y="-118800"/>
            <a:ext cx="2198880" cy="1184400"/>
          </a:xfrm>
          <a:prstGeom prst="rect">
            <a:avLst/>
          </a:prstGeom>
          <a:ln w="0">
            <a:noFill/>
          </a:ln>
        </p:spPr>
      </p:pic>
      <p:sp>
        <p:nvSpPr>
          <p:cNvPr id="192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27" name="Google Shape;120;p5"/>
          <p:cNvCxnSpPr/>
          <p:nvPr/>
        </p:nvCxnSpPr>
        <p:spPr>
          <a:xfrm flipV="1">
            <a:off x="2271600" y="721800"/>
            <a:ext cx="9921240" cy="15120"/>
          </a:xfrm>
          <a:prstGeom prst="straightConnector1">
            <a:avLst/>
          </a:prstGeom>
          <a:ln w="28575">
            <a:solidFill>
              <a:srgbClr val="4f4e6b"/>
            </a:solidFill>
            <a:round/>
          </a:ln>
        </p:spPr>
      </p:cxnSp>
      <p:pic>
        <p:nvPicPr>
          <p:cNvPr id="1928" name="Image 4" descr=""/>
          <p:cNvPicPr/>
          <p:nvPr/>
        </p:nvPicPr>
        <p:blipFill>
          <a:blip r:embed="rId2"/>
          <a:stretch/>
        </p:blipFill>
        <p:spPr>
          <a:xfrm>
            <a:off x="2484000" y="822240"/>
            <a:ext cx="7915320" cy="3389040"/>
          </a:xfrm>
          <a:prstGeom prst="rect">
            <a:avLst/>
          </a:prstGeom>
          <a:ln w="0">
            <a:noFill/>
          </a:ln>
        </p:spPr>
      </p:pic>
      <p:sp>
        <p:nvSpPr>
          <p:cNvPr id="1929" name="ZoneTexte 6"/>
          <p:cNvSpPr/>
          <p:nvPr/>
        </p:nvSpPr>
        <p:spPr>
          <a:xfrm>
            <a:off x="2461320" y="4226760"/>
            <a:ext cx="791532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Un schéma pour éliminer des frontières fausses.</a:t>
            </a:r>
            <a:endParaRPr b="0" lang="en-US" sz="2400" spc="-1" strike="noStrike">
              <a:solidFill>
                <a:srgbClr val="000000"/>
              </a:solidFill>
              <a:latin typeface="Calibri"/>
            </a:endParaRPr>
          </a:p>
        </p:txBody>
      </p:sp>
      <p:sp>
        <p:nvSpPr>
          <p:cNvPr id="1930" name="ZoneTexte 8"/>
          <p:cNvSpPr/>
          <p:nvPr/>
        </p:nvSpPr>
        <p:spPr>
          <a:xfrm>
            <a:off x="164880" y="5369400"/>
            <a:ext cx="1191276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Times New Roman"/>
                <a:ea typeface="Arial"/>
              </a:rPr>
              <a:t>Dans cette figure, les paramètres de la méthode de détection de régions choisis donne un résultat sur-segmenté. L'information de contour est alors employée pour éliminer ces fausses frontières. De même, l'information de région est utilisée pour supprimer les faux contours.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32" name="Google Shape;115;p5"/>
          <p:cNvSpPr/>
          <p:nvPr/>
        </p:nvSpPr>
        <p:spPr>
          <a:xfrm>
            <a:off x="136080" y="765000"/>
            <a:ext cx="11918880" cy="3338280"/>
          </a:xfrm>
          <a:prstGeom prst="rect">
            <a:avLst/>
          </a:prstGeom>
          <a:noFill/>
          <a:ln w="0">
            <a:noFill/>
          </a:ln>
        </p:spPr>
        <p:style>
          <a:lnRef idx="0"/>
          <a:fillRef idx="0"/>
          <a:effectRef idx="0"/>
          <a:fontRef idx="minor"/>
        </p:style>
        <p:txBody>
          <a:bodyPr lIns="0" rIns="0" tIns="46800" bIns="0" anchor="t">
            <a:spAutoFit/>
          </a:bodyPr>
          <a:p>
            <a:pPr marL="698400" indent="-343080" algn="just">
              <a:lnSpc>
                <a:spcPct val="150000"/>
              </a:lnSpc>
              <a:buClr>
                <a:srgbClr val="000000"/>
              </a:buClr>
              <a:buFont typeface="Wingdings" charset="2"/>
              <a:buChar char=""/>
            </a:pPr>
            <a:r>
              <a:rPr b="1" lang="fr-FR" sz="2400" spc="-1" strike="noStrike">
                <a:solidFill>
                  <a:schemeClr val="accent1"/>
                </a:solidFill>
                <a:latin typeface="Times New Roman"/>
                <a:ea typeface="Calibri"/>
              </a:rPr>
              <a:t>Coopération des Résultats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Dans la coopération des résultats, les deux types de segmentation sont exécutes parallèlement et indépendamment. La coopération est faite au niveau des résultats respectifs (voir la figure qui suit). Ils sont intégrés dans le but d’atteindre une meilleure segmentation que celle obtenue par une seule des approches. Cette intégration peut être faite sous forme de complémentarité ou de recherche de consensus.</a:t>
            </a:r>
            <a:endParaRPr b="0" lang="en-US" sz="2400" spc="-1" strike="noStrike">
              <a:solidFill>
                <a:srgbClr val="000000"/>
              </a:solidFill>
              <a:latin typeface="Calibri"/>
            </a:endParaRPr>
          </a:p>
        </p:txBody>
      </p:sp>
      <p:pic>
        <p:nvPicPr>
          <p:cNvPr id="1933" name="Google Shape;118;p5" descr=""/>
          <p:cNvPicPr/>
          <p:nvPr/>
        </p:nvPicPr>
        <p:blipFill>
          <a:blip r:embed="rId1"/>
          <a:stretch/>
        </p:blipFill>
        <p:spPr>
          <a:xfrm>
            <a:off x="0" y="-118800"/>
            <a:ext cx="2198880" cy="1184400"/>
          </a:xfrm>
          <a:prstGeom prst="rect">
            <a:avLst/>
          </a:prstGeom>
          <a:ln w="0">
            <a:noFill/>
          </a:ln>
        </p:spPr>
      </p:pic>
      <p:sp>
        <p:nvSpPr>
          <p:cNvPr id="193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3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37" name="Google Shape;118;p5" descr=""/>
          <p:cNvPicPr/>
          <p:nvPr/>
        </p:nvPicPr>
        <p:blipFill>
          <a:blip r:embed="rId1"/>
          <a:stretch/>
        </p:blipFill>
        <p:spPr>
          <a:xfrm>
            <a:off x="0" y="-118800"/>
            <a:ext cx="2198880" cy="1184400"/>
          </a:xfrm>
          <a:prstGeom prst="rect">
            <a:avLst/>
          </a:prstGeom>
          <a:ln w="0">
            <a:noFill/>
          </a:ln>
        </p:spPr>
      </p:pic>
      <p:sp>
        <p:nvSpPr>
          <p:cNvPr id="193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39" name="Google Shape;120;p5"/>
          <p:cNvCxnSpPr/>
          <p:nvPr/>
        </p:nvCxnSpPr>
        <p:spPr>
          <a:xfrm flipV="1">
            <a:off x="2271600" y="721800"/>
            <a:ext cx="9921240" cy="15120"/>
          </a:xfrm>
          <a:prstGeom prst="straightConnector1">
            <a:avLst/>
          </a:prstGeom>
          <a:ln w="28575">
            <a:solidFill>
              <a:srgbClr val="4f4e6b"/>
            </a:solidFill>
            <a:round/>
          </a:ln>
        </p:spPr>
      </p:cxnSp>
      <p:pic>
        <p:nvPicPr>
          <p:cNvPr id="1940" name="Image 4" descr=""/>
          <p:cNvPicPr/>
          <p:nvPr/>
        </p:nvPicPr>
        <p:blipFill>
          <a:blip r:embed="rId2"/>
          <a:stretch/>
        </p:blipFill>
        <p:spPr>
          <a:xfrm>
            <a:off x="2271960" y="864000"/>
            <a:ext cx="7108200" cy="3209400"/>
          </a:xfrm>
          <a:prstGeom prst="rect">
            <a:avLst/>
          </a:prstGeom>
          <a:ln w="0">
            <a:noFill/>
          </a:ln>
        </p:spPr>
      </p:pic>
      <p:sp>
        <p:nvSpPr>
          <p:cNvPr id="1941" name="ZoneTexte 6"/>
          <p:cNvSpPr/>
          <p:nvPr/>
        </p:nvSpPr>
        <p:spPr>
          <a:xfrm>
            <a:off x="3056760" y="4215960"/>
            <a:ext cx="61128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Times New Roman"/>
                <a:ea typeface="Arial"/>
              </a:rPr>
              <a:t>Figure: </a:t>
            </a:r>
            <a:r>
              <a:rPr b="0" lang="fr-FR" sz="2400" spc="-1" strike="noStrike">
                <a:solidFill>
                  <a:srgbClr val="000000"/>
                </a:solidFill>
                <a:latin typeface="Times New Roman"/>
                <a:ea typeface="Arial"/>
              </a:rPr>
              <a:t>Principe de la coopération des résultats.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43" name="Google Shape;115;p5"/>
          <p:cNvSpPr/>
          <p:nvPr/>
        </p:nvSpPr>
        <p:spPr>
          <a:xfrm>
            <a:off x="163440" y="761760"/>
            <a:ext cx="11918880" cy="498420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Cette catégorie de coopération exploite les résultats de plusieurs segmentations afin d’aboutir à un meilleur résultat. Diverses formes de coopération se présentent :</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7440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Complémentarité entre les segmentations </a:t>
            </a:r>
            <a:r>
              <a:rPr b="0" lang="fr-FR" sz="2400" spc="-1" strike="noStrike">
                <a:solidFill>
                  <a:schemeClr val="dk1"/>
                </a:solidFill>
                <a:latin typeface="Times New Roman"/>
                <a:ea typeface="Calibri"/>
              </a:rPr>
              <a:t>: Les résultats des deux types de segmentation sont combinés pour obtenir une segmentation plus complète. Un exemple de ce type de coopération est la combinaison entre les pixels-contours provenant d’une segmentation à l’aide d’un opérateur de gradient et les pixels des limites de régions obtenus à l’aide d’une croissance de région. Ces deux informations se complètent afin d’obtenir plus de contours détectés et d’assurer le raccordement entre les contours.</a:t>
            </a:r>
            <a:endParaRPr b="0" lang="en-US" sz="2400" spc="-1" strike="noStrike">
              <a:solidFill>
                <a:srgbClr val="000000"/>
              </a:solidFill>
              <a:latin typeface="Calibri"/>
            </a:endParaRPr>
          </a:p>
        </p:txBody>
      </p:sp>
      <p:pic>
        <p:nvPicPr>
          <p:cNvPr id="1944" name="Google Shape;118;p5" descr=""/>
          <p:cNvPicPr/>
          <p:nvPr/>
        </p:nvPicPr>
        <p:blipFill>
          <a:blip r:embed="rId1"/>
          <a:stretch/>
        </p:blipFill>
        <p:spPr>
          <a:xfrm>
            <a:off x="0" y="-118800"/>
            <a:ext cx="2198880" cy="1184400"/>
          </a:xfrm>
          <a:prstGeom prst="rect">
            <a:avLst/>
          </a:prstGeom>
          <a:ln w="0">
            <a:noFill/>
          </a:ln>
        </p:spPr>
      </p:pic>
      <p:sp>
        <p:nvSpPr>
          <p:cNvPr id="194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4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3"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Times New Roman"/>
                <a:ea typeface="Calibri"/>
              </a:rPr>
              <a:t>Introduction</a:t>
            </a:r>
            <a:r>
              <a:rPr b="1" lang="en-US" sz="3000" spc="-1" strike="noStrike">
                <a:solidFill>
                  <a:schemeClr val="accent1"/>
                </a:solidFill>
                <a:highlight>
                  <a:srgbClr val="ffffff"/>
                </a:highlight>
                <a:latin typeface="Calibri"/>
                <a:ea typeface="Calibri"/>
              </a:rPr>
              <a:t> </a:t>
            </a:r>
            <a:endParaRPr b="0" lang="en-US" sz="3000" spc="-1" strike="noStrike">
              <a:solidFill>
                <a:srgbClr val="000000"/>
              </a:solidFill>
              <a:latin typeface="Calibri"/>
            </a:endParaRPr>
          </a:p>
        </p:txBody>
      </p:sp>
      <p:sp>
        <p:nvSpPr>
          <p:cNvPr id="94" name="Google Shape;115;p5"/>
          <p:cNvSpPr/>
          <p:nvPr/>
        </p:nvSpPr>
        <p:spPr>
          <a:xfrm>
            <a:off x="174240" y="1684440"/>
            <a:ext cx="11886120" cy="49842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traitement d'images est une discipline de </a:t>
            </a:r>
            <a:r>
              <a:rPr b="0" lang="fr-FR" sz="2400" spc="-1" strike="noStrike">
                <a:solidFill>
                  <a:schemeClr val="accent1"/>
                </a:solidFill>
                <a:latin typeface="Times New Roman"/>
                <a:ea typeface="Arial"/>
              </a:rPr>
              <a:t>l'informatique</a:t>
            </a:r>
            <a:r>
              <a:rPr b="0" lang="fr-FR" sz="2400" spc="-1" strike="noStrike">
                <a:solidFill>
                  <a:srgbClr val="000000"/>
                </a:solidFill>
                <a:latin typeface="Times New Roman"/>
                <a:ea typeface="Arial"/>
              </a:rPr>
              <a:t> et des </a:t>
            </a:r>
            <a:r>
              <a:rPr b="0" lang="fr-FR" sz="2400" spc="-1" strike="noStrike">
                <a:solidFill>
                  <a:schemeClr val="accent1"/>
                </a:solidFill>
                <a:latin typeface="Times New Roman"/>
                <a:ea typeface="Arial"/>
              </a:rPr>
              <a:t>mathématiques appliquées </a:t>
            </a:r>
            <a:r>
              <a:rPr b="0" lang="fr-FR" sz="2400" spc="-1" strike="noStrike">
                <a:solidFill>
                  <a:srgbClr val="000000"/>
                </a:solidFill>
                <a:latin typeface="Times New Roman"/>
                <a:ea typeface="Arial"/>
              </a:rPr>
              <a:t>qui étudie les </a:t>
            </a:r>
            <a:r>
              <a:rPr b="0" lang="fr-FR" sz="2400" spc="-1" strike="noStrike">
                <a:solidFill>
                  <a:schemeClr val="accent1"/>
                </a:solidFill>
                <a:latin typeface="Times New Roman"/>
                <a:ea typeface="Arial"/>
              </a:rPr>
              <a:t>images numériques </a:t>
            </a:r>
            <a:r>
              <a:rPr b="0" lang="fr-FR" sz="2400" spc="-1" strike="noStrike">
                <a:solidFill>
                  <a:srgbClr val="000000"/>
                </a:solidFill>
                <a:latin typeface="Times New Roman"/>
                <a:ea typeface="Arial"/>
              </a:rPr>
              <a:t>et leurs transformations, dans le but d'améliorer leur qualité ou d'en extraire de l'information.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Il s'agit d'un sous-ensemble du </a:t>
            </a:r>
            <a:r>
              <a:rPr b="0" lang="fr-FR" sz="2400" spc="-1" strike="noStrike">
                <a:solidFill>
                  <a:schemeClr val="accent1"/>
                </a:solidFill>
                <a:latin typeface="Times New Roman"/>
                <a:ea typeface="Arial"/>
              </a:rPr>
              <a:t>traitement du signal </a:t>
            </a:r>
            <a:r>
              <a:rPr b="0" lang="fr-FR" sz="2400" spc="-1" strike="noStrike">
                <a:solidFill>
                  <a:srgbClr val="000000"/>
                </a:solidFill>
                <a:latin typeface="Times New Roman"/>
                <a:ea typeface="Arial"/>
              </a:rPr>
              <a:t>dédié aux images et aux </a:t>
            </a:r>
            <a:r>
              <a:rPr b="0" lang="fr-FR" sz="2400" spc="-1" strike="noStrike">
                <a:solidFill>
                  <a:schemeClr val="dk1"/>
                </a:solidFill>
                <a:latin typeface="Times New Roman"/>
                <a:ea typeface="Arial"/>
              </a:rPr>
              <a:t>données</a:t>
            </a:r>
            <a:r>
              <a:rPr b="0" lang="fr-FR" sz="2400" spc="-1" strike="noStrike">
                <a:solidFill>
                  <a:srgbClr val="000000"/>
                </a:solidFill>
                <a:latin typeface="Times New Roman"/>
                <a:ea typeface="Arial"/>
              </a:rPr>
              <a:t> dérivées comme la </a:t>
            </a:r>
            <a:r>
              <a:rPr b="0" lang="fr-FR" sz="2400" spc="-1" strike="noStrike">
                <a:solidFill>
                  <a:schemeClr val="accent1"/>
                </a:solidFill>
                <a:latin typeface="Times New Roman"/>
                <a:ea typeface="Arial"/>
              </a:rPr>
              <a:t>vidéo</a:t>
            </a:r>
            <a:r>
              <a:rPr b="0" lang="fr-FR" sz="2400" spc="-1" strike="noStrike">
                <a:solidFill>
                  <a:srgbClr val="000000"/>
                </a:solidFill>
                <a:latin typeface="Times New Roman"/>
                <a:ea typeface="Arial"/>
              </a:rPr>
              <a:t> (par opposition aux parties du traitement du signal consacrées à d'autres </a:t>
            </a:r>
            <a:r>
              <a:rPr b="0" lang="fr-FR" sz="2400" spc="-1" strike="noStrike">
                <a:solidFill>
                  <a:schemeClr val="accent1"/>
                </a:solidFill>
                <a:latin typeface="Times New Roman"/>
                <a:ea typeface="Arial"/>
              </a:rPr>
              <a:t>types de données </a:t>
            </a:r>
            <a:r>
              <a:rPr b="0" lang="fr-FR" sz="2400" spc="-1" strike="noStrike">
                <a:solidFill>
                  <a:srgbClr val="000000"/>
                </a:solidFill>
                <a:latin typeface="Times New Roman"/>
                <a:ea typeface="Arial"/>
              </a:rPr>
              <a:t>: </a:t>
            </a:r>
            <a:r>
              <a:rPr b="0" lang="fr-FR" sz="2400" spc="-1" strike="noStrike">
                <a:solidFill>
                  <a:schemeClr val="accent1"/>
                </a:solidFill>
                <a:latin typeface="Times New Roman"/>
                <a:ea typeface="Arial"/>
              </a:rPr>
              <a:t>son</a:t>
            </a:r>
            <a:r>
              <a:rPr b="0" lang="fr-FR" sz="2400" spc="-1" strike="noStrike">
                <a:solidFill>
                  <a:srgbClr val="000000"/>
                </a:solidFill>
                <a:latin typeface="Times New Roman"/>
                <a:ea typeface="Arial"/>
              </a:rPr>
              <a:t> et autres signaux monodimensionnels notamment), tout en opérant dans le domaine numérique (par opposition aux </a:t>
            </a:r>
            <a:r>
              <a:rPr b="0" lang="fr-FR" sz="2400" spc="-1" strike="noStrike">
                <a:solidFill>
                  <a:schemeClr val="accent1"/>
                </a:solidFill>
                <a:latin typeface="Times New Roman"/>
                <a:ea typeface="Arial"/>
              </a:rPr>
              <a:t>techniques analogiques de traitement du signal,</a:t>
            </a:r>
            <a:r>
              <a:rPr b="0" lang="fr-FR" sz="2400" spc="-1" strike="noStrike">
                <a:solidFill>
                  <a:srgbClr val="000000"/>
                </a:solidFill>
                <a:latin typeface="Times New Roman"/>
                <a:ea typeface="Arial"/>
              </a:rPr>
              <a:t> comme la </a:t>
            </a:r>
            <a:r>
              <a:rPr b="0" lang="fr-FR" sz="2400" spc="-1" strike="noStrike">
                <a:solidFill>
                  <a:schemeClr val="accent1"/>
                </a:solidFill>
                <a:latin typeface="Times New Roman"/>
                <a:ea typeface="Arial"/>
              </a:rPr>
              <a:t>photographie</a:t>
            </a:r>
            <a:r>
              <a:rPr b="0" lang="fr-FR" sz="2400" spc="-1" strike="noStrike">
                <a:solidFill>
                  <a:srgbClr val="000000"/>
                </a:solidFill>
                <a:latin typeface="Times New Roman"/>
                <a:ea typeface="Arial"/>
              </a:rPr>
              <a:t> ou la </a:t>
            </a:r>
            <a:r>
              <a:rPr b="0" lang="fr-FR" sz="2400" spc="-1" strike="noStrike">
                <a:solidFill>
                  <a:schemeClr val="accent1"/>
                </a:solidFill>
                <a:latin typeface="Times New Roman"/>
                <a:ea typeface="Arial"/>
              </a:rPr>
              <a:t>télévision</a:t>
            </a:r>
            <a:r>
              <a:rPr b="0" lang="fr-FR" sz="2400" spc="-1" strike="noStrike">
                <a:solidFill>
                  <a:srgbClr val="000000"/>
                </a:solidFill>
                <a:latin typeface="Times New Roman"/>
                <a:ea typeface="Arial"/>
              </a:rPr>
              <a:t> traditionnelles).</a:t>
            </a:r>
            <a:endParaRPr b="0" lang="en-US" sz="2400" spc="-1" strike="noStrike">
              <a:solidFill>
                <a:srgbClr val="000000"/>
              </a:solidFill>
              <a:latin typeface="Calibri"/>
            </a:endParaRPr>
          </a:p>
        </p:txBody>
      </p:sp>
      <p:pic>
        <p:nvPicPr>
          <p:cNvPr id="95" name="Google Shape;118;p5" descr=""/>
          <p:cNvPicPr/>
          <p:nvPr/>
        </p:nvPicPr>
        <p:blipFill>
          <a:blip r:embed="rId1"/>
          <a:stretch/>
        </p:blipFill>
        <p:spPr>
          <a:xfrm>
            <a:off x="0" y="-118800"/>
            <a:ext cx="2198880" cy="1184400"/>
          </a:xfrm>
          <a:prstGeom prst="rect">
            <a:avLst/>
          </a:prstGeom>
          <a:ln w="0">
            <a:noFill/>
          </a:ln>
        </p:spPr>
      </p:pic>
      <p:sp>
        <p:nvSpPr>
          <p:cNvPr id="96"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9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49" name="Google Shape;115;p5"/>
          <p:cNvSpPr/>
          <p:nvPr/>
        </p:nvSpPr>
        <p:spPr>
          <a:xfrm>
            <a:off x="87120" y="955440"/>
            <a:ext cx="1199484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nombre  de  valeurs  pouvant  être  prises  par  un  scalaire  est  directement  lié  à  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   Lorsque  le  nombre  de  valeurs  est  limité, des </a:t>
            </a:r>
            <a:r>
              <a:rPr b="0" lang="fr-FR" sz="2400" spc="-1" strike="noStrike">
                <a:solidFill>
                  <a:schemeClr val="accent1"/>
                </a:solidFill>
                <a:latin typeface="Times New Roman"/>
                <a:ea typeface="Arial"/>
              </a:rPr>
              <a:t>défauts</a:t>
            </a:r>
            <a:r>
              <a:rPr b="0" lang="fr-FR" sz="2400" spc="-1" strike="noStrike">
                <a:solidFill>
                  <a:srgbClr val="000000"/>
                </a:solidFill>
                <a:latin typeface="Times New Roman"/>
                <a:ea typeface="Arial"/>
              </a:rPr>
              <a:t> peuvent apparaître. Lorsqu’on </a:t>
            </a:r>
            <a:r>
              <a:rPr b="0" lang="fr-FR" sz="2400" spc="-1" strike="noStrike">
                <a:solidFill>
                  <a:schemeClr val="accent1"/>
                </a:solidFill>
                <a:latin typeface="Times New Roman"/>
                <a:ea typeface="Arial"/>
              </a:rPr>
              <a:t>augmente</a:t>
            </a:r>
            <a:r>
              <a:rPr b="0" lang="fr-FR" sz="2400" spc="-1" strike="noStrike">
                <a:solidFill>
                  <a:srgbClr val="000000"/>
                </a:solidFill>
                <a:latin typeface="Times New Roman"/>
                <a:ea typeface="Arial"/>
              </a:rPr>
              <a:t> le nombre de valeurs, celles- ci prennent plus d’espace et l’image sera alors plus </a:t>
            </a:r>
            <a:r>
              <a:rPr b="0" lang="fr-FR" sz="2400" spc="-1" strike="noStrike">
                <a:solidFill>
                  <a:schemeClr val="accent1"/>
                </a:solidFill>
                <a:latin typeface="Times New Roman"/>
                <a:ea typeface="Arial"/>
              </a:rPr>
              <a:t>volumineuse.</a:t>
            </a:r>
            <a:r>
              <a:rPr b="0" lang="fr-FR" sz="2400" spc="-1" strike="noStrike">
                <a:solidFill>
                  <a:srgbClr val="000000"/>
                </a:solidFill>
                <a:latin typeface="Times New Roman"/>
                <a:ea typeface="Arial"/>
              </a:rPr>
              <a:t> Il faut donc trouver  un  compromis  acceptable  entre  </a:t>
            </a:r>
            <a:r>
              <a:rPr b="0" lang="fr-FR" sz="2400" spc="-1" strike="noStrike">
                <a:solidFill>
                  <a:schemeClr val="accent1"/>
                </a:solidFill>
                <a:latin typeface="Times New Roman"/>
                <a:ea typeface="Arial"/>
              </a:rPr>
              <a:t>qualité</a:t>
            </a:r>
            <a:r>
              <a:rPr b="0" lang="fr-FR" sz="2400" spc="-1" strike="noStrike">
                <a:solidFill>
                  <a:srgbClr val="000000"/>
                </a:solidFill>
                <a:latin typeface="Times New Roman"/>
                <a:ea typeface="Arial"/>
              </a:rPr>
              <a:t>  de  l’image  et  mémoire  occupée. Ce compromis  va dépendre  de l’application et de ses contraintes.</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donner un ordre de grandeur, si un pixel est </a:t>
            </a:r>
            <a:r>
              <a:rPr b="0" lang="fr-FR" sz="2400" spc="-1" strike="noStrike">
                <a:solidFill>
                  <a:schemeClr val="accent1"/>
                </a:solidFill>
                <a:latin typeface="Times New Roman"/>
                <a:ea typeface="Arial"/>
              </a:rPr>
              <a:t>codé sur 8 bits </a:t>
            </a:r>
            <a:r>
              <a:rPr b="0" lang="fr-FR" sz="2400" spc="-1" strike="noStrike">
                <a:solidFill>
                  <a:srgbClr val="000000"/>
                </a:solidFill>
                <a:latin typeface="Times New Roman"/>
                <a:ea typeface="Arial"/>
              </a:rPr>
              <a:t>(1 octet), on dispose de 28 = 256 </a:t>
            </a:r>
            <a:r>
              <a:rPr b="0" lang="fr-FR" sz="2400" spc="-1" strike="noStrike">
                <a:solidFill>
                  <a:schemeClr val="accent1"/>
                </a:solidFill>
                <a:latin typeface="Times New Roman"/>
                <a:ea typeface="Arial"/>
              </a:rPr>
              <a:t>couleurs ou niveaux de gris</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Si on code ce même pixel sur </a:t>
            </a:r>
            <a:r>
              <a:rPr b="0" lang="fr-FR" sz="2400" spc="-1" strike="noStrike">
                <a:solidFill>
                  <a:schemeClr val="accent1"/>
                </a:solidFill>
                <a:latin typeface="Times New Roman"/>
                <a:ea typeface="Arial"/>
              </a:rPr>
              <a:t>16 bits</a:t>
            </a:r>
            <a:r>
              <a:rPr b="0" lang="fr-FR" sz="2400" spc="-1" strike="noStrike">
                <a:solidFill>
                  <a:srgbClr val="000000"/>
                </a:solidFill>
                <a:latin typeface="Times New Roman"/>
                <a:ea typeface="Arial"/>
              </a:rPr>
              <a:t>, on dispose alors de 216 = 65536 couleurs ou niveaux de gris, soit 256 fois plus pour un espace  mémoire  2 fois plus grand.</a:t>
            </a:r>
            <a:endParaRPr b="0" lang="en-US" sz="2400" spc="-1" strike="noStrike">
              <a:solidFill>
                <a:srgbClr val="000000"/>
              </a:solidFill>
              <a:latin typeface="Calibri"/>
            </a:endParaRPr>
          </a:p>
        </p:txBody>
      </p:sp>
      <p:pic>
        <p:nvPicPr>
          <p:cNvPr id="250" name="Google Shape;118;p5" descr=""/>
          <p:cNvPicPr/>
          <p:nvPr/>
        </p:nvPicPr>
        <p:blipFill>
          <a:blip r:embed="rId1"/>
          <a:stretch/>
        </p:blipFill>
        <p:spPr>
          <a:xfrm>
            <a:off x="0" y="-118800"/>
            <a:ext cx="2198880" cy="1184400"/>
          </a:xfrm>
          <a:prstGeom prst="rect">
            <a:avLst/>
          </a:prstGeom>
          <a:ln w="0">
            <a:noFill/>
          </a:ln>
        </p:spPr>
      </p:pic>
      <p:sp>
        <p:nvSpPr>
          <p:cNvPr id="25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5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48" name="Google Shape;115;p5"/>
          <p:cNvSpPr/>
          <p:nvPr/>
        </p:nvSpPr>
        <p:spPr>
          <a:xfrm>
            <a:off x="163440" y="889200"/>
            <a:ext cx="11918880" cy="4435560"/>
          </a:xfrm>
          <a:prstGeom prst="rect">
            <a:avLst/>
          </a:prstGeom>
          <a:noFill/>
          <a:ln w="0">
            <a:noFill/>
          </a:ln>
        </p:spPr>
        <p:style>
          <a:lnRef idx="0"/>
          <a:fillRef idx="0"/>
          <a:effectRef idx="0"/>
          <a:fontRef idx="minor"/>
        </p:style>
        <p:txBody>
          <a:bodyPr lIns="0" rIns="0" tIns="46800" bIns="0" anchor="t">
            <a:spAutoFit/>
          </a:bodyPr>
          <a:p>
            <a:pPr marL="374400" indent="-343080" algn="just">
              <a:lnSpc>
                <a:spcPct val="100000"/>
              </a:lnSpc>
              <a:buClr>
                <a:srgbClr val="000000"/>
              </a:buClr>
              <a:buFont typeface="Wingdings" charset="2"/>
              <a:buChar char=""/>
            </a:pPr>
            <a:r>
              <a:rPr b="1" lang="fr-FR" sz="2400" spc="-1" strike="noStrike">
                <a:solidFill>
                  <a:schemeClr val="dk1"/>
                </a:solidFill>
                <a:latin typeface="Times New Roman"/>
                <a:ea typeface="Calibri"/>
              </a:rPr>
              <a:t>Consensus entre plusieurs segmentations </a:t>
            </a:r>
            <a:r>
              <a:rPr b="0" lang="fr-FR" sz="2400" spc="-1" strike="noStrike">
                <a:solidFill>
                  <a:schemeClr val="dk1"/>
                </a:solidFill>
                <a:latin typeface="Times New Roman"/>
                <a:ea typeface="Calibri"/>
              </a:rPr>
              <a:t>: Le but de cette forme de coopération est d’arriver à un consensus entre les résultats de diverses segmentations. Un exemple de cette approche est proposé par Cho et Meer. Les résultats de ces segmentations permettent la construction d’un graphe d’adjacence entre les régions indiquant, pour chaque paire de pixels, la probabilité d’appartenance à la même région (probabilité de concurrence). Les couples de pixels ayant une grande probabilité de concurrence sont ensuite groupés ensemble. Le résultat est un ensemble de régions contiguës. Ce consensus peut être utilisé entre les résultats de la segmentation par régions et par contours. Chu et Aggarwal , proposent un algorithme dans ce sens. Des pondérations sont attribuées à chaque segmentation en fonction de leur degré de fiabilité. Toutes les segmentations sont transformées en cartes contours. Une procédure itérative, utilisant un estimateur de maximum de vraisemblance, est appliquée afin de converger vers un consensus.</a:t>
            </a:r>
            <a:endParaRPr b="0" lang="en-US" sz="2400" spc="-1" strike="noStrike">
              <a:solidFill>
                <a:srgbClr val="000000"/>
              </a:solidFill>
              <a:latin typeface="Calibri"/>
            </a:endParaRPr>
          </a:p>
        </p:txBody>
      </p:sp>
      <p:pic>
        <p:nvPicPr>
          <p:cNvPr id="1949" name="Google Shape;118;p5" descr=""/>
          <p:cNvPicPr/>
          <p:nvPr/>
        </p:nvPicPr>
        <p:blipFill>
          <a:blip r:embed="rId1"/>
          <a:stretch/>
        </p:blipFill>
        <p:spPr>
          <a:xfrm>
            <a:off x="0" y="-118800"/>
            <a:ext cx="2198880" cy="1184400"/>
          </a:xfrm>
          <a:prstGeom prst="rect">
            <a:avLst/>
          </a:prstGeom>
          <a:ln w="0">
            <a:noFill/>
          </a:ln>
        </p:spPr>
      </p:pic>
      <p:sp>
        <p:nvSpPr>
          <p:cNvPr id="195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5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53" name="Google Shape;115;p5"/>
          <p:cNvSpPr/>
          <p:nvPr/>
        </p:nvSpPr>
        <p:spPr>
          <a:xfrm>
            <a:off x="163440" y="910440"/>
            <a:ext cx="11918880" cy="443556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Ajout d’un critère additionnel aux résultats de segmentation </a:t>
            </a:r>
            <a:r>
              <a:rPr b="0" lang="fr-FR" sz="2400" spc="-1" strike="noStrike">
                <a:solidFill>
                  <a:schemeClr val="dk1"/>
                </a:solidFill>
                <a:latin typeface="Times New Roman"/>
                <a:ea typeface="Calibri"/>
              </a:rPr>
              <a:t>:Les deux types de segmentation peuvent coopérer en ajoutant un critère additionnel aux résultats de segmentation obtenus. Le résultat de la segmentation par région peut être amélioré, par exemple, en intégrant le résultat de la segmentation par contours. Les régions sont subdivisées suivant la carte de contours de sorte qu’aucune région ne contienne de contours. Les régions subdivisées ayant les mêmes caractéristiques sont par la suite fusionnées en exploitant les informations sur les régions et sur les contours .Organigramme de la méthode proposée par Saber, Tekalp et Bozdagi.</a:t>
            </a:r>
            <a:endParaRPr b="0" lang="en-US" sz="2400" spc="-1" strike="noStrike">
              <a:solidFill>
                <a:srgbClr val="000000"/>
              </a:solidFill>
              <a:latin typeface="Calibri"/>
            </a:endParaRPr>
          </a:p>
        </p:txBody>
      </p:sp>
      <p:pic>
        <p:nvPicPr>
          <p:cNvPr id="1954" name="Google Shape;118;p5" descr=""/>
          <p:cNvPicPr/>
          <p:nvPr/>
        </p:nvPicPr>
        <p:blipFill>
          <a:blip r:embed="rId1"/>
          <a:stretch/>
        </p:blipFill>
        <p:spPr>
          <a:xfrm>
            <a:off x="0" y="-118800"/>
            <a:ext cx="2198880" cy="1184400"/>
          </a:xfrm>
          <a:prstGeom prst="rect">
            <a:avLst/>
          </a:prstGeom>
          <a:ln w="0">
            <a:noFill/>
          </a:ln>
        </p:spPr>
      </p:pic>
      <p:sp>
        <p:nvSpPr>
          <p:cNvPr id="195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5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58" name="Google Shape;118;p5" descr=""/>
          <p:cNvPicPr/>
          <p:nvPr/>
        </p:nvPicPr>
        <p:blipFill>
          <a:blip r:embed="rId1"/>
          <a:stretch/>
        </p:blipFill>
        <p:spPr>
          <a:xfrm>
            <a:off x="0" y="-118800"/>
            <a:ext cx="2198880" cy="1184400"/>
          </a:xfrm>
          <a:prstGeom prst="rect">
            <a:avLst/>
          </a:prstGeom>
          <a:ln w="0">
            <a:noFill/>
          </a:ln>
        </p:spPr>
      </p:pic>
      <p:sp>
        <p:nvSpPr>
          <p:cNvPr id="195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60" name="Google Shape;120;p5"/>
          <p:cNvCxnSpPr/>
          <p:nvPr/>
        </p:nvCxnSpPr>
        <p:spPr>
          <a:xfrm flipV="1">
            <a:off x="2271600" y="721800"/>
            <a:ext cx="9921240" cy="15120"/>
          </a:xfrm>
          <a:prstGeom prst="straightConnector1">
            <a:avLst/>
          </a:prstGeom>
          <a:ln w="28575">
            <a:solidFill>
              <a:srgbClr val="4f4e6b"/>
            </a:solidFill>
            <a:round/>
          </a:ln>
        </p:spPr>
      </p:cxnSp>
      <p:pic>
        <p:nvPicPr>
          <p:cNvPr id="1961" name="Image 4" descr=""/>
          <p:cNvPicPr/>
          <p:nvPr/>
        </p:nvPicPr>
        <p:blipFill>
          <a:blip r:embed="rId2"/>
          <a:stretch/>
        </p:blipFill>
        <p:spPr>
          <a:xfrm>
            <a:off x="3134160" y="822240"/>
            <a:ext cx="5179320" cy="3812040"/>
          </a:xfrm>
          <a:prstGeom prst="rect">
            <a:avLst/>
          </a:prstGeom>
          <a:ln w="0">
            <a:noFill/>
          </a:ln>
        </p:spPr>
      </p:pic>
      <p:sp>
        <p:nvSpPr>
          <p:cNvPr id="1962" name="ZoneTexte 6"/>
          <p:cNvSpPr/>
          <p:nvPr/>
        </p:nvSpPr>
        <p:spPr>
          <a:xfrm>
            <a:off x="1908720" y="4721760"/>
            <a:ext cx="8595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Organigramme de la méthode proposée par Saber, Tekalp et Bozdagi.</a:t>
            </a:r>
            <a:endParaRPr b="0" lang="en-US" sz="1800" spc="-1" strike="noStrike">
              <a:solidFill>
                <a:srgbClr val="000000"/>
              </a:solidFill>
              <a:latin typeface="Calibri"/>
            </a:endParaRPr>
          </a:p>
        </p:txBody>
      </p:sp>
      <p:sp>
        <p:nvSpPr>
          <p:cNvPr id="1963" name="ZoneTexte 8"/>
          <p:cNvSpPr/>
          <p:nvPr/>
        </p:nvSpPr>
        <p:spPr>
          <a:xfrm>
            <a:off x="180720" y="5381640"/>
            <a:ext cx="1190736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Times New Roman"/>
                <a:ea typeface="Arial"/>
              </a:rPr>
              <a:t>Dans cette figure, une première carte de segmentation est calculée. Puis, les régions sont optimisées par des procédures division-fusion pour imposer la compatibilité avec la carte contour.</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65" name="Google Shape;115;p5"/>
          <p:cNvSpPr/>
          <p:nvPr/>
        </p:nvSpPr>
        <p:spPr>
          <a:xfrm>
            <a:off x="163440" y="761760"/>
            <a:ext cx="11918880" cy="3886920"/>
          </a:xfrm>
          <a:prstGeom prst="rect">
            <a:avLst/>
          </a:prstGeom>
          <a:noFill/>
          <a:ln w="0">
            <a:noFill/>
          </a:ln>
        </p:spPr>
        <p:style>
          <a:lnRef idx="0"/>
          <a:fillRef idx="0"/>
          <a:effectRef idx="0"/>
          <a:fontRef idx="minor"/>
        </p:style>
        <p:txBody>
          <a:bodyPr lIns="0" rIns="0" tIns="46800" bIns="0" anchor="t">
            <a:spAutoFit/>
          </a:bodyPr>
          <a:p>
            <a:pPr marL="374760" indent="-343080" algn="just">
              <a:lnSpc>
                <a:spcPct val="150000"/>
              </a:lnSpc>
              <a:buClr>
                <a:srgbClr val="000000"/>
              </a:buClr>
              <a:buFont typeface="Wingdings" charset="2"/>
              <a:buChar char=""/>
            </a:pPr>
            <a:r>
              <a:rPr b="1" lang="fr-FR" sz="2400" spc="-1" strike="noStrike">
                <a:solidFill>
                  <a:schemeClr val="dk1"/>
                </a:solidFill>
                <a:latin typeface="Times New Roman"/>
                <a:ea typeface="Calibri"/>
              </a:rPr>
              <a:t>Ajustement des paramètres de segmentation </a:t>
            </a:r>
            <a:r>
              <a:rPr b="0" lang="fr-FR" sz="2400" spc="-1" strike="noStrike">
                <a:solidFill>
                  <a:schemeClr val="dk1"/>
                </a:solidFill>
                <a:latin typeface="Times New Roman"/>
                <a:ea typeface="Calibri"/>
              </a:rPr>
              <a:t>: La coopération peut être utilisée pour ajuster les paramètres de segmentation par comparaison des résultats de différentes techniques de segmentation. Cet ajustement peut être intégré dans un processus itératif. Les itérations sont faites avec des critères de plus en plus tolérants jusqu’à obtenir des résultats cohérents et stables (figure qui suit). La vérification de la cohérence est basée sur la minimisation de la dissimilarité entre les contours et les régions, jusqu’à la compatibilité entre les résultats contours et régions.</a:t>
            </a:r>
            <a:endParaRPr b="0" lang="en-US" sz="2400" spc="-1" strike="noStrike">
              <a:solidFill>
                <a:srgbClr val="000000"/>
              </a:solidFill>
              <a:latin typeface="Calibri"/>
            </a:endParaRPr>
          </a:p>
        </p:txBody>
      </p:sp>
      <p:pic>
        <p:nvPicPr>
          <p:cNvPr id="1966" name="Google Shape;118;p5" descr=""/>
          <p:cNvPicPr/>
          <p:nvPr/>
        </p:nvPicPr>
        <p:blipFill>
          <a:blip r:embed="rId1"/>
          <a:stretch/>
        </p:blipFill>
        <p:spPr>
          <a:xfrm>
            <a:off x="0" y="-118800"/>
            <a:ext cx="2198880" cy="1184400"/>
          </a:xfrm>
          <a:prstGeom prst="rect">
            <a:avLst/>
          </a:prstGeom>
          <a:ln w="0">
            <a:noFill/>
          </a:ln>
        </p:spPr>
      </p:pic>
      <p:sp>
        <p:nvSpPr>
          <p:cNvPr id="196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6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70" name="Google Shape;118;p5" descr=""/>
          <p:cNvPicPr/>
          <p:nvPr/>
        </p:nvPicPr>
        <p:blipFill>
          <a:blip r:embed="rId1"/>
          <a:stretch/>
        </p:blipFill>
        <p:spPr>
          <a:xfrm>
            <a:off x="0" y="-118800"/>
            <a:ext cx="2198880" cy="1184400"/>
          </a:xfrm>
          <a:prstGeom prst="rect">
            <a:avLst/>
          </a:prstGeom>
          <a:ln w="0">
            <a:noFill/>
          </a:ln>
        </p:spPr>
      </p:pic>
      <p:sp>
        <p:nvSpPr>
          <p:cNvPr id="197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72" name="Google Shape;120;p5"/>
          <p:cNvCxnSpPr/>
          <p:nvPr/>
        </p:nvCxnSpPr>
        <p:spPr>
          <a:xfrm flipV="1">
            <a:off x="2271600" y="721800"/>
            <a:ext cx="9921240" cy="15120"/>
          </a:xfrm>
          <a:prstGeom prst="straightConnector1">
            <a:avLst/>
          </a:prstGeom>
          <a:ln w="28575">
            <a:solidFill>
              <a:srgbClr val="4f4e6b"/>
            </a:solidFill>
            <a:round/>
          </a:ln>
        </p:spPr>
      </p:cxnSp>
      <p:pic>
        <p:nvPicPr>
          <p:cNvPr id="1973" name="Image 4" descr=""/>
          <p:cNvPicPr/>
          <p:nvPr/>
        </p:nvPicPr>
        <p:blipFill>
          <a:blip r:embed="rId2"/>
          <a:stretch/>
        </p:blipFill>
        <p:spPr>
          <a:xfrm>
            <a:off x="2530800" y="864000"/>
            <a:ext cx="7906320" cy="3507120"/>
          </a:xfrm>
          <a:prstGeom prst="rect">
            <a:avLst/>
          </a:prstGeom>
          <a:ln w="0">
            <a:noFill/>
          </a:ln>
        </p:spPr>
      </p:pic>
      <p:sp>
        <p:nvSpPr>
          <p:cNvPr id="1974" name="ZoneTexte 6"/>
          <p:cNvSpPr/>
          <p:nvPr/>
        </p:nvSpPr>
        <p:spPr>
          <a:xfrm>
            <a:off x="3737520" y="4386240"/>
            <a:ext cx="6112800" cy="363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Synthèse de système de segmentation</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76" name="Google Shape;115;p5"/>
          <p:cNvSpPr/>
          <p:nvPr/>
        </p:nvSpPr>
        <p:spPr>
          <a:xfrm>
            <a:off x="163440" y="804240"/>
            <a:ext cx="11918880" cy="3886920"/>
          </a:xfrm>
          <a:prstGeom prst="rect">
            <a:avLst/>
          </a:prstGeom>
          <a:noFill/>
          <a:ln w="0">
            <a:noFill/>
          </a:ln>
        </p:spPr>
        <p:style>
          <a:lnRef idx="0"/>
          <a:fillRef idx="0"/>
          <a:effectRef idx="0"/>
          <a:fontRef idx="minor"/>
        </p:style>
        <p:txBody>
          <a:bodyPr lIns="0" rIns="0" tIns="46800" bIns="0" anchor="t">
            <a:spAutoFit/>
          </a:bodyPr>
          <a:p>
            <a:pPr marL="698400" indent="-343080" algn="just">
              <a:lnSpc>
                <a:spcPct val="150000"/>
              </a:lnSpc>
              <a:buClr>
                <a:srgbClr val="000000"/>
              </a:buClr>
              <a:buFont typeface="Wingdings" charset="2"/>
              <a:buChar char=""/>
            </a:pPr>
            <a:r>
              <a:rPr b="1" lang="fr-FR" sz="2400" spc="-1" strike="noStrike">
                <a:solidFill>
                  <a:schemeClr val="accent1"/>
                </a:solidFill>
                <a:latin typeface="Times New Roman"/>
                <a:ea typeface="Calibri"/>
              </a:rPr>
              <a:t>Coopération mutuelle:</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Dans l’approche de coopération mutuelle, les différentes techniques de segmentation sont exécutées en parallèle, tout en échangeant mutuellement des informations (figure suivante). L’information échangée va aider la technique de segmentation dans sa prise de décision. Elle est utile lorsqu’il y a manque. La coopération permet de prendre des décisions plus sûres. Si le détecteur de contour et le détecteur de région n’arrivent pas à agréger un pixel, on peut diminuer le seuil de similarité par exemple:</a:t>
            </a:r>
            <a:endParaRPr b="0" lang="en-US" sz="2400" spc="-1" strike="noStrike">
              <a:solidFill>
                <a:srgbClr val="000000"/>
              </a:solidFill>
              <a:latin typeface="Calibri"/>
            </a:endParaRPr>
          </a:p>
        </p:txBody>
      </p:sp>
      <p:pic>
        <p:nvPicPr>
          <p:cNvPr id="1977" name="Google Shape;118;p5" descr=""/>
          <p:cNvPicPr/>
          <p:nvPr/>
        </p:nvPicPr>
        <p:blipFill>
          <a:blip r:embed="rId1"/>
          <a:stretch/>
        </p:blipFill>
        <p:spPr>
          <a:xfrm>
            <a:off x="0" y="-118800"/>
            <a:ext cx="2198880" cy="1184400"/>
          </a:xfrm>
          <a:prstGeom prst="rect">
            <a:avLst/>
          </a:prstGeom>
          <a:ln w="0">
            <a:noFill/>
          </a:ln>
        </p:spPr>
      </p:pic>
      <p:sp>
        <p:nvSpPr>
          <p:cNvPr id="197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7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1981" name="Google Shape;118;p5" descr=""/>
          <p:cNvPicPr/>
          <p:nvPr/>
        </p:nvPicPr>
        <p:blipFill>
          <a:blip r:embed="rId1"/>
          <a:stretch/>
        </p:blipFill>
        <p:spPr>
          <a:xfrm>
            <a:off x="0" y="-118800"/>
            <a:ext cx="2198880" cy="1184400"/>
          </a:xfrm>
          <a:prstGeom prst="rect">
            <a:avLst/>
          </a:prstGeom>
          <a:ln w="0">
            <a:noFill/>
          </a:ln>
        </p:spPr>
      </p:pic>
      <p:sp>
        <p:nvSpPr>
          <p:cNvPr id="198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83" name="Google Shape;120;p5"/>
          <p:cNvCxnSpPr/>
          <p:nvPr/>
        </p:nvCxnSpPr>
        <p:spPr>
          <a:xfrm flipV="1">
            <a:off x="2271600" y="721800"/>
            <a:ext cx="9921240" cy="15120"/>
          </a:xfrm>
          <a:prstGeom prst="straightConnector1">
            <a:avLst/>
          </a:prstGeom>
          <a:ln w="28575">
            <a:solidFill>
              <a:srgbClr val="4f4e6b"/>
            </a:solidFill>
            <a:round/>
          </a:ln>
        </p:spPr>
      </p:cxnSp>
      <p:pic>
        <p:nvPicPr>
          <p:cNvPr id="1984" name="Image 4" descr=""/>
          <p:cNvPicPr/>
          <p:nvPr/>
        </p:nvPicPr>
        <p:blipFill>
          <a:blip r:embed="rId2"/>
          <a:stretch/>
        </p:blipFill>
        <p:spPr>
          <a:xfrm>
            <a:off x="2560680" y="1008360"/>
            <a:ext cx="7341840" cy="2875680"/>
          </a:xfrm>
          <a:prstGeom prst="rect">
            <a:avLst/>
          </a:prstGeom>
          <a:ln w="0">
            <a:noFill/>
          </a:ln>
        </p:spPr>
      </p:pic>
      <p:sp>
        <p:nvSpPr>
          <p:cNvPr id="1985" name="ZoneTexte 6"/>
          <p:cNvSpPr/>
          <p:nvPr/>
        </p:nvSpPr>
        <p:spPr>
          <a:xfrm>
            <a:off x="3039120" y="4290480"/>
            <a:ext cx="6112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 </a:t>
            </a:r>
            <a:r>
              <a:rPr b="0" lang="fr-FR" sz="1800" spc="-1" strike="noStrike">
                <a:solidFill>
                  <a:srgbClr val="000000"/>
                </a:solidFill>
                <a:latin typeface="Times New Roman"/>
                <a:ea typeface="Arial"/>
              </a:rPr>
              <a:t>principe de la coopération mutuelle.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87" name="Google Shape;115;p5"/>
          <p:cNvSpPr/>
          <p:nvPr/>
        </p:nvSpPr>
        <p:spPr>
          <a:xfrm>
            <a:off x="163440" y="814680"/>
            <a:ext cx="11918880" cy="5532840"/>
          </a:xfrm>
          <a:prstGeom prst="rect">
            <a:avLst/>
          </a:prstGeom>
          <a:noFill/>
          <a:ln w="0">
            <a:noFill/>
          </a:ln>
        </p:spPr>
        <p:style>
          <a:lnRef idx="0"/>
          <a:fillRef idx="0"/>
          <a:effectRef idx="0"/>
          <a:fontRef idx="minor"/>
        </p:style>
        <p:txBody>
          <a:bodyPr lIns="0" rIns="0" tIns="46800" bIns="0" anchor="t">
            <a:spAutoFit/>
          </a:bodyPr>
          <a:p>
            <a:pPr marL="1425600" indent="-457200" algn="just">
              <a:lnSpc>
                <a:spcPct val="150000"/>
              </a:lnSpc>
              <a:buClr>
                <a:srgbClr val="000000"/>
              </a:buClr>
              <a:buFont typeface="Arial"/>
              <a:buAutoNum type="arabicPeriod"/>
            </a:pPr>
            <a:r>
              <a:rPr b="0" lang="fr-FR" sz="2400" spc="-1" strike="noStrike">
                <a:solidFill>
                  <a:srgbClr val="ff0000"/>
                </a:solidFill>
                <a:latin typeface="Times New Roman"/>
                <a:ea typeface="Calibri"/>
              </a:rPr>
              <a:t>Formes de coopération mutuelle </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algn="just">
              <a:lnSpc>
                <a:spcPct val="150000"/>
              </a:lnSpc>
            </a:pPr>
            <a:r>
              <a:rPr b="0" lang="fr-FR" sz="2400" spc="-1" strike="noStrike">
                <a:solidFill>
                  <a:schemeClr val="dk1"/>
                </a:solidFill>
                <a:latin typeface="Times New Roman"/>
                <a:ea typeface="Calibri"/>
              </a:rPr>
              <a:t>L’exemple suivant illustre le principe de la coopération mutuelle. C’est une coopération entre un détecteur de contours et un détecteur de régions (croissance de régions). Ces derniers commencent par choisir leur germe en collaborant.</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Le travail est basé sur une décision heuristique de plusieurs informations de l’image. Un détecteur de contour décide d’intégrer un pixel candidat en fonction de ses informations locales (valeur du gradient, type marche/Trait du gradient) et les informations sur son voisinage (écart-type et moyenne de région voisine, valeur et direction du gradient pixel voisin). S’il y a assez d’informations la décision est prise et le pixel est intégré.</a:t>
            </a:r>
            <a:endParaRPr b="0" lang="en-US" sz="2400" spc="-1" strike="noStrike">
              <a:solidFill>
                <a:srgbClr val="000000"/>
              </a:solidFill>
              <a:latin typeface="Calibri"/>
            </a:endParaRPr>
          </a:p>
        </p:txBody>
      </p:sp>
      <p:pic>
        <p:nvPicPr>
          <p:cNvPr id="1988" name="Google Shape;118;p5" descr=""/>
          <p:cNvPicPr/>
          <p:nvPr/>
        </p:nvPicPr>
        <p:blipFill>
          <a:blip r:embed="rId1"/>
          <a:stretch/>
        </p:blipFill>
        <p:spPr>
          <a:xfrm>
            <a:off x="0" y="-118800"/>
            <a:ext cx="2198880" cy="1184400"/>
          </a:xfrm>
          <a:prstGeom prst="rect">
            <a:avLst/>
          </a:prstGeom>
          <a:ln w="0">
            <a:noFill/>
          </a:ln>
        </p:spPr>
      </p:pic>
      <p:sp>
        <p:nvSpPr>
          <p:cNvPr id="198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9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92" name="Google Shape;115;p5"/>
          <p:cNvSpPr/>
          <p:nvPr/>
        </p:nvSpPr>
        <p:spPr>
          <a:xfrm>
            <a:off x="163440" y="826200"/>
            <a:ext cx="11860920" cy="1875240"/>
          </a:xfrm>
          <a:prstGeom prst="rect">
            <a:avLst/>
          </a:prstGeom>
          <a:noFill/>
          <a:ln w="0">
            <a:noFill/>
          </a:ln>
        </p:spPr>
        <p:style>
          <a:lnRef idx="0"/>
          <a:fillRef idx="0"/>
          <a:effectRef idx="0"/>
          <a:fontRef idx="minor"/>
        </p:style>
        <p:txBody>
          <a:bodyPr lIns="0" rIns="0" tIns="46800" bIns="0" anchor="t">
            <a:spAutoFit/>
          </a:bodyPr>
          <a:p>
            <a:pPr algn="just">
              <a:lnSpc>
                <a:spcPct val="100000"/>
              </a:lnSpc>
              <a:tabLst>
                <a:tab algn="l" pos="0"/>
              </a:tabLst>
            </a:pPr>
            <a:r>
              <a:rPr b="0" lang="fr-FR" sz="2400" spc="-1" strike="noStrike">
                <a:solidFill>
                  <a:srgbClr val="000000"/>
                </a:solidFill>
                <a:latin typeface="Times New Roman"/>
                <a:ea typeface="Arial"/>
              </a:rPr>
              <a:t>Dans le cas contraire, l’analyse des régions de part et d’autre du contour donne une information additionnelle: un nouveau seuil adapté à cette partie de l’image à faibles valeurs du gradient est calculé. De même, dans la segmentation par croissance de régions, la décision d’agrégation des pixels est prise à partir des informations de type région et celles données par un détecteur de contours (figure qui suit).</a:t>
            </a:r>
            <a:endParaRPr b="0" lang="en-US" sz="2400" spc="-1" strike="noStrike">
              <a:solidFill>
                <a:srgbClr val="000000"/>
              </a:solidFill>
              <a:latin typeface="Calibri"/>
            </a:endParaRPr>
          </a:p>
        </p:txBody>
      </p:sp>
      <p:pic>
        <p:nvPicPr>
          <p:cNvPr id="1993" name="Google Shape;118;p5" descr=""/>
          <p:cNvPicPr/>
          <p:nvPr/>
        </p:nvPicPr>
        <p:blipFill>
          <a:blip r:embed="rId1"/>
          <a:stretch/>
        </p:blipFill>
        <p:spPr>
          <a:xfrm>
            <a:off x="0" y="-118800"/>
            <a:ext cx="2198880" cy="1184400"/>
          </a:xfrm>
          <a:prstGeom prst="rect">
            <a:avLst/>
          </a:prstGeom>
          <a:ln w="0">
            <a:noFill/>
          </a:ln>
        </p:spPr>
      </p:pic>
      <p:sp>
        <p:nvSpPr>
          <p:cNvPr id="199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1995" name="Google Shape;120;p5"/>
          <p:cNvCxnSpPr/>
          <p:nvPr/>
        </p:nvCxnSpPr>
        <p:spPr>
          <a:xfrm flipV="1">
            <a:off x="2271600" y="721800"/>
            <a:ext cx="9921240" cy="15120"/>
          </a:xfrm>
          <a:prstGeom prst="straightConnector1">
            <a:avLst/>
          </a:prstGeom>
          <a:ln w="28575">
            <a:solidFill>
              <a:srgbClr val="4f4e6b"/>
            </a:solidFill>
            <a:round/>
          </a:ln>
        </p:spPr>
      </p:cxnSp>
      <p:pic>
        <p:nvPicPr>
          <p:cNvPr id="1996" name="Image 4" descr=""/>
          <p:cNvPicPr/>
          <p:nvPr/>
        </p:nvPicPr>
        <p:blipFill>
          <a:blip r:embed="rId2"/>
          <a:stretch/>
        </p:blipFill>
        <p:spPr>
          <a:xfrm>
            <a:off x="2199960" y="2696760"/>
            <a:ext cx="8109360" cy="3182760"/>
          </a:xfrm>
          <a:prstGeom prst="rect">
            <a:avLst/>
          </a:prstGeom>
          <a:ln w="0">
            <a:noFill/>
          </a:ln>
        </p:spPr>
      </p:pic>
      <p:sp>
        <p:nvSpPr>
          <p:cNvPr id="1997" name="ZoneTexte 6"/>
          <p:cNvSpPr/>
          <p:nvPr/>
        </p:nvSpPr>
        <p:spPr>
          <a:xfrm>
            <a:off x="3914640" y="6136200"/>
            <a:ext cx="6123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rgbClr val="000000"/>
                </a:solidFill>
                <a:latin typeface="Times New Roman"/>
                <a:ea typeface="Arial"/>
              </a:rPr>
              <a:t>Figure:</a:t>
            </a:r>
            <a:r>
              <a:rPr b="0" lang="fr-FR" sz="1800" spc="-1" strike="noStrike">
                <a:solidFill>
                  <a:srgbClr val="000000"/>
                </a:solidFill>
                <a:latin typeface="Times New Roman"/>
                <a:ea typeface="Arial"/>
              </a:rPr>
              <a:t> Contrôle incrémental de la coopération.</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999" name="Google Shape;115;p5"/>
          <p:cNvSpPr/>
          <p:nvPr/>
        </p:nvSpPr>
        <p:spPr>
          <a:xfrm>
            <a:off x="163440" y="772200"/>
            <a:ext cx="11918880" cy="443556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1" lang="fr-FR" sz="2400" spc="-1" strike="noStrike">
                <a:solidFill>
                  <a:schemeClr val="dk1"/>
                </a:solidFill>
                <a:latin typeface="Times New Roman"/>
                <a:ea typeface="Calibri"/>
              </a:rPr>
              <a:t>a. Détecteur de contours utilisant les informations de type région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Lorsqu’aucune décision n’a pu être prise concernant le pixel candidat au cours de la phase de croissance, le processus a besoin d'informations supplémentaires. Par exemple, un contour ne trouvant plus de pixels avec un gradient suffisant pour poursuivre la croissance. Dans ce cas, le détecteur de contour doit adapter le seuillage appliqué sur la norme du gradient si des régions existent dans la périphérie de ce contour, ou suspendre son activité et solliciter le système pour la création de trois processus fils : deux pour chaque région de part et d’autre du contour, un pour le contour qui lui renvoient de l’information.</a:t>
            </a:r>
            <a:endParaRPr b="0" lang="en-US" sz="2400" spc="-1" strike="noStrike">
              <a:solidFill>
                <a:srgbClr val="000000"/>
              </a:solidFill>
              <a:latin typeface="Calibri"/>
            </a:endParaRPr>
          </a:p>
        </p:txBody>
      </p:sp>
      <p:pic>
        <p:nvPicPr>
          <p:cNvPr id="2000" name="Google Shape;118;p5" descr=""/>
          <p:cNvPicPr/>
          <p:nvPr/>
        </p:nvPicPr>
        <p:blipFill>
          <a:blip r:embed="rId1"/>
          <a:stretch/>
        </p:blipFill>
        <p:spPr>
          <a:xfrm>
            <a:off x="0" y="-118800"/>
            <a:ext cx="2198880" cy="1184400"/>
          </a:xfrm>
          <a:prstGeom prst="rect">
            <a:avLst/>
          </a:prstGeom>
          <a:ln w="0">
            <a:noFill/>
          </a:ln>
        </p:spPr>
      </p:pic>
      <p:sp>
        <p:nvSpPr>
          <p:cNvPr id="200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0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54"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Pavage ou tesselation</a:t>
            </a:r>
            <a:endParaRPr b="0" lang="en-US" sz="3000" spc="-1" strike="noStrike">
              <a:solidFill>
                <a:srgbClr val="000000"/>
              </a:solidFill>
              <a:latin typeface="Calibri"/>
            </a:endParaRPr>
          </a:p>
        </p:txBody>
      </p:sp>
      <p:sp>
        <p:nvSpPr>
          <p:cNvPr id="255" name="Google Shape;115;p5"/>
          <p:cNvSpPr/>
          <p:nvPr/>
        </p:nvSpPr>
        <p:spPr>
          <a:xfrm>
            <a:off x="163440" y="1771560"/>
            <a:ext cx="1191888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a:t>
            </a:r>
            <a:r>
              <a:rPr b="0" lang="fr-FR" sz="2400" spc="-1" strike="noStrike">
                <a:solidFill>
                  <a:schemeClr val="accent1"/>
                </a:solidFill>
                <a:latin typeface="Times New Roman"/>
                <a:ea typeface="Arial"/>
              </a:rPr>
              <a:t>pixels</a:t>
            </a:r>
            <a:r>
              <a:rPr b="0" lang="fr-FR" sz="2400" spc="-1" strike="noStrike">
                <a:solidFill>
                  <a:srgbClr val="000000"/>
                </a:solidFill>
                <a:latin typeface="Times New Roman"/>
                <a:ea typeface="Arial"/>
              </a:rPr>
              <a:t>  sont  généralement  arrangés sous  </a:t>
            </a:r>
            <a:r>
              <a:rPr b="0" lang="fr-FR" sz="2400" spc="-1" strike="noStrike">
                <a:solidFill>
                  <a:schemeClr val="accent1"/>
                </a:solidFill>
                <a:latin typeface="Times New Roman"/>
                <a:ea typeface="Arial"/>
              </a:rPr>
              <a:t>forme rectangulaire</a:t>
            </a:r>
            <a:r>
              <a:rPr b="0" lang="fr-FR" sz="2400" spc="-1" strike="noStrike">
                <a:solidFill>
                  <a:srgbClr val="000000"/>
                </a:solidFill>
                <a:latin typeface="Times New Roman"/>
                <a:ea typeface="Arial"/>
              </a:rPr>
              <a:t>, dans  un tableau  2D.  Mais  il  peut  exister  également  d’autres  </a:t>
            </a:r>
            <a:r>
              <a:rPr b="0" lang="fr-FR" sz="2400" spc="-1" strike="noStrike">
                <a:solidFill>
                  <a:schemeClr val="accent1"/>
                </a:solidFill>
                <a:latin typeface="Times New Roman"/>
                <a:ea typeface="Arial"/>
              </a:rPr>
              <a:t>pavages</a:t>
            </a:r>
            <a:r>
              <a:rPr b="0" lang="fr-FR" sz="2400" spc="-1" strike="noStrike">
                <a:solidFill>
                  <a:srgbClr val="000000"/>
                </a:solidFill>
                <a:latin typeface="Times New Roman"/>
                <a:ea typeface="Arial"/>
              </a:rPr>
              <a:t>  ou  tesselation comme par exemple, le pavage hexagonal ou triangulaire ou le pavage rectangulaire en quinconce.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Certains  </a:t>
            </a:r>
            <a:r>
              <a:rPr b="0" lang="fr-FR" sz="2400" spc="-1" strike="noStrike">
                <a:solidFill>
                  <a:schemeClr val="accent1"/>
                </a:solidFill>
                <a:latin typeface="Times New Roman"/>
                <a:ea typeface="Arial"/>
              </a:rPr>
              <a:t>pavages</a:t>
            </a:r>
            <a:r>
              <a:rPr b="0" lang="fr-FR" sz="2400" spc="-1" strike="noStrike">
                <a:solidFill>
                  <a:srgbClr val="000000"/>
                </a:solidFill>
                <a:latin typeface="Times New Roman"/>
                <a:ea typeface="Arial"/>
              </a:rPr>
              <a:t>  sont  motivés  par  leurs  équations  au  </a:t>
            </a:r>
            <a:r>
              <a:rPr b="0" lang="fr-FR" sz="2400" spc="-1" strike="noStrike">
                <a:solidFill>
                  <a:schemeClr val="accent1"/>
                </a:solidFill>
                <a:latin typeface="Times New Roman"/>
                <a:ea typeface="Arial"/>
              </a:rPr>
              <a:t>système  d’acquisition</a:t>
            </a:r>
            <a:r>
              <a:rPr b="0" lang="fr-FR" sz="2400" spc="-1" strike="noStrike">
                <a:solidFill>
                  <a:srgbClr val="000000"/>
                </a:solidFill>
                <a:latin typeface="Times New Roman"/>
                <a:ea typeface="Arial"/>
              </a:rPr>
              <a:t>  (le  pavage  en  quinconce  correspond  notamment  à  certains  systèmes d’acquisitions  embarqués  dans  les  satellites).</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D’autres sont  motivés  par  des </a:t>
            </a:r>
            <a:r>
              <a:rPr b="0" lang="fr-FR" sz="2400" spc="-1" strike="noStrike">
                <a:solidFill>
                  <a:schemeClr val="accent1"/>
                </a:solidFill>
                <a:latin typeface="Times New Roman"/>
                <a:ea typeface="Arial"/>
              </a:rPr>
              <a:t>relations  géométriques  </a:t>
            </a:r>
            <a:r>
              <a:rPr b="0" lang="fr-FR" sz="2400" spc="-1" strike="noStrike">
                <a:solidFill>
                  <a:srgbClr val="000000"/>
                </a:solidFill>
                <a:latin typeface="Times New Roman"/>
                <a:ea typeface="Arial"/>
              </a:rPr>
              <a:t>telles  que  le  </a:t>
            </a:r>
            <a:r>
              <a:rPr b="0" lang="fr-FR" sz="2400" spc="-1" strike="noStrike">
                <a:solidFill>
                  <a:schemeClr val="accent1"/>
                </a:solidFill>
                <a:latin typeface="Times New Roman"/>
                <a:ea typeface="Arial"/>
              </a:rPr>
              <a:t>voisinage</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p:txBody>
      </p:sp>
      <p:pic>
        <p:nvPicPr>
          <p:cNvPr id="256" name="Google Shape;118;p5" descr=""/>
          <p:cNvPicPr/>
          <p:nvPr/>
        </p:nvPicPr>
        <p:blipFill>
          <a:blip r:embed="rId1"/>
          <a:stretch/>
        </p:blipFill>
        <p:spPr>
          <a:xfrm>
            <a:off x="0" y="-118800"/>
            <a:ext cx="2198880" cy="1184400"/>
          </a:xfrm>
          <a:prstGeom prst="rect">
            <a:avLst/>
          </a:prstGeom>
          <a:ln w="0">
            <a:noFill/>
          </a:ln>
        </p:spPr>
      </p:pic>
      <p:sp>
        <p:nvSpPr>
          <p:cNvPr id="25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5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04" name="Google Shape;115;p5"/>
          <p:cNvSpPr/>
          <p:nvPr/>
        </p:nvSpPr>
        <p:spPr>
          <a:xfrm>
            <a:off x="163440" y="963720"/>
            <a:ext cx="11918880" cy="278964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Le processus contour peut éventuellement fusionner avec un contour détecté dans le voisinage de l'extrémité. A la fin du cycle de croissance élémentaire, trois tests sont effectués.</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Un contour de </a:t>
            </a:r>
            <a:r>
              <a:rPr b="0" lang="fr-FR" sz="2400" spc="-1" strike="noStrike">
                <a:solidFill>
                  <a:schemeClr val="accent1"/>
                </a:solidFill>
                <a:latin typeface="Times New Roman"/>
                <a:ea typeface="Calibri"/>
              </a:rPr>
              <a:t>trop mauvaise qualité </a:t>
            </a:r>
            <a:r>
              <a:rPr b="0" lang="fr-FR" sz="2400" spc="-1" strike="noStrike">
                <a:solidFill>
                  <a:schemeClr val="dk1"/>
                </a:solidFill>
                <a:latin typeface="Times New Roman"/>
                <a:ea typeface="Calibri"/>
              </a:rPr>
              <a:t>conduit à supprimer le primitif contour et à terminer le processus. En effet, chaque processus vérifie, avant de manipuler une primitive image, que celle-ci existe effectivement dans les données globales du système.</a:t>
            </a:r>
            <a:endParaRPr b="0" lang="en-US" sz="2400" spc="-1" strike="noStrike">
              <a:solidFill>
                <a:srgbClr val="000000"/>
              </a:solidFill>
              <a:latin typeface="Calibri"/>
            </a:endParaRPr>
          </a:p>
        </p:txBody>
      </p:sp>
      <p:pic>
        <p:nvPicPr>
          <p:cNvPr id="2005" name="Google Shape;118;p5" descr=""/>
          <p:cNvPicPr/>
          <p:nvPr/>
        </p:nvPicPr>
        <p:blipFill>
          <a:blip r:embed="rId1"/>
          <a:stretch/>
        </p:blipFill>
        <p:spPr>
          <a:xfrm>
            <a:off x="0" y="-118800"/>
            <a:ext cx="2198880" cy="1184400"/>
          </a:xfrm>
          <a:prstGeom prst="rect">
            <a:avLst/>
          </a:prstGeom>
          <a:ln w="0">
            <a:noFill/>
          </a:ln>
        </p:spPr>
      </p:pic>
      <p:sp>
        <p:nvSpPr>
          <p:cNvPr id="200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0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09" name="Google Shape;115;p5"/>
          <p:cNvSpPr/>
          <p:nvPr/>
        </p:nvSpPr>
        <p:spPr>
          <a:xfrm>
            <a:off x="163440" y="793440"/>
            <a:ext cx="11918880" cy="553284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1" lang="fr-FR" sz="2400" spc="-1" strike="noStrike">
                <a:solidFill>
                  <a:schemeClr val="dk1"/>
                </a:solidFill>
                <a:latin typeface="Times New Roman"/>
                <a:ea typeface="Calibri"/>
              </a:rPr>
              <a:t>b. Détecteur de régions utilisant les informations de type contour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Le fonctionnement de ce détecteur repose sur l’hypothèse de l’existence d’un réseau de contours entourant une région. Son principe est d’anticiper la création de contours qui ont pour but de bloquer son avancé (construction de la région). Ce détecteur s’exécute sous forme d’un cycle de 3 étapes successives :</a:t>
            </a:r>
            <a:endParaRPr b="0" lang="en-US" sz="2400" spc="-1" strike="noStrike">
              <a:solidFill>
                <a:srgbClr val="000000"/>
              </a:solidFill>
              <a:latin typeface="Calibri"/>
            </a:endParaRPr>
          </a:p>
          <a:p>
            <a:pPr marL="920880" indent="-457200" algn="just">
              <a:lnSpc>
                <a:spcPct val="150000"/>
              </a:lnSpc>
              <a:buClr>
                <a:srgbClr val="000000"/>
              </a:buClr>
              <a:buFont typeface="Arial"/>
              <a:buAutoNum type="arabicPeriod"/>
            </a:pPr>
            <a:r>
              <a:rPr b="0" lang="fr-FR" sz="2400" spc="-1" strike="noStrike">
                <a:solidFill>
                  <a:schemeClr val="dk1"/>
                </a:solidFill>
                <a:latin typeface="Times New Roman"/>
                <a:ea typeface="Calibri"/>
              </a:rPr>
              <a:t>Croissance de la région tant que les pixels candidats ont une bonne évaluation.</a:t>
            </a:r>
            <a:endParaRPr b="0" lang="en-US" sz="2400" spc="-1" strike="noStrike">
              <a:solidFill>
                <a:srgbClr val="000000"/>
              </a:solidFill>
              <a:latin typeface="Calibri"/>
            </a:endParaRPr>
          </a:p>
          <a:p>
            <a:pPr marL="920880" indent="-457200" algn="just">
              <a:lnSpc>
                <a:spcPct val="150000"/>
              </a:lnSpc>
              <a:buClr>
                <a:srgbClr val="000000"/>
              </a:buClr>
              <a:buFont typeface="Arial"/>
              <a:buAutoNum type="arabicPeriod"/>
            </a:pPr>
            <a:r>
              <a:rPr b="0" lang="fr-FR" sz="2400" spc="-1" strike="noStrike">
                <a:solidFill>
                  <a:schemeClr val="dk1"/>
                </a:solidFill>
                <a:latin typeface="Times New Roman"/>
                <a:ea typeface="Calibri"/>
              </a:rPr>
              <a:t>Lancement de processus de type contour dans le voisinage de la région, et mise en attente jusqu'à la terminaison de ces processus.</a:t>
            </a:r>
            <a:endParaRPr b="0" lang="en-US" sz="2400" spc="-1" strike="noStrike">
              <a:solidFill>
                <a:srgbClr val="000000"/>
              </a:solidFill>
              <a:latin typeface="Calibri"/>
            </a:endParaRPr>
          </a:p>
          <a:p>
            <a:pPr marL="920880" indent="-457200" algn="just">
              <a:lnSpc>
                <a:spcPct val="150000"/>
              </a:lnSpc>
              <a:buClr>
                <a:srgbClr val="000000"/>
              </a:buClr>
              <a:buFont typeface="Arial"/>
              <a:buAutoNum type="arabicPeriod"/>
            </a:pPr>
            <a:r>
              <a:rPr b="0" lang="fr-FR" sz="2400" spc="-1" strike="noStrike">
                <a:solidFill>
                  <a:schemeClr val="dk1"/>
                </a:solidFill>
                <a:latin typeface="Times New Roman"/>
                <a:ea typeface="Calibri"/>
              </a:rPr>
              <a:t>Ajustement des seuils utilisés par le processus de type région, pour permettre d’incorporer de nouveaux pixels.</a:t>
            </a:r>
            <a:endParaRPr b="0" lang="en-US" sz="2400" spc="-1" strike="noStrike">
              <a:solidFill>
                <a:srgbClr val="000000"/>
              </a:solidFill>
              <a:latin typeface="Calibri"/>
            </a:endParaRPr>
          </a:p>
        </p:txBody>
      </p:sp>
      <p:pic>
        <p:nvPicPr>
          <p:cNvPr id="2010" name="Google Shape;118;p5" descr=""/>
          <p:cNvPicPr/>
          <p:nvPr/>
        </p:nvPicPr>
        <p:blipFill>
          <a:blip r:embed="rId1"/>
          <a:stretch/>
        </p:blipFill>
        <p:spPr>
          <a:xfrm>
            <a:off x="0" y="-118800"/>
            <a:ext cx="2198880" cy="1184400"/>
          </a:xfrm>
          <a:prstGeom prst="rect">
            <a:avLst/>
          </a:prstGeom>
          <a:ln w="0">
            <a:noFill/>
          </a:ln>
        </p:spPr>
      </p:pic>
      <p:sp>
        <p:nvSpPr>
          <p:cNvPr id="201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1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14" name="Google Shape;115;p5"/>
          <p:cNvSpPr/>
          <p:nvPr/>
        </p:nvSpPr>
        <p:spPr>
          <a:xfrm>
            <a:off x="163440" y="1619280"/>
            <a:ext cx="119188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la deuxième étape, l’initialisation des processus fils contour dans les fenêtres de focalisations se fait (les fenêtres de focalisation sont placées à une distance D des pixels dans une direction déterminée par la courbure de la frontière de la région).</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A la troisième étape une opération de chaînage de contours engendrés par la deuxième étape peut être nécessaire.</a:t>
            </a:r>
            <a:endParaRPr b="0" lang="en-US" sz="2400" spc="-1" strike="noStrike">
              <a:solidFill>
                <a:srgbClr val="000000"/>
              </a:solidFill>
              <a:latin typeface="Calibri"/>
            </a:endParaRPr>
          </a:p>
        </p:txBody>
      </p:sp>
      <p:pic>
        <p:nvPicPr>
          <p:cNvPr id="2015" name="Google Shape;118;p5" descr=""/>
          <p:cNvPicPr/>
          <p:nvPr/>
        </p:nvPicPr>
        <p:blipFill>
          <a:blip r:embed="rId1"/>
          <a:stretch/>
        </p:blipFill>
        <p:spPr>
          <a:xfrm>
            <a:off x="0" y="-118800"/>
            <a:ext cx="2198880" cy="1184400"/>
          </a:xfrm>
          <a:prstGeom prst="rect">
            <a:avLst/>
          </a:prstGeom>
          <a:ln w="0">
            <a:noFill/>
          </a:ln>
        </p:spPr>
      </p:pic>
      <p:sp>
        <p:nvSpPr>
          <p:cNvPr id="201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1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19" name="Google Shape;115;p5"/>
          <p:cNvSpPr/>
          <p:nvPr/>
        </p:nvSpPr>
        <p:spPr>
          <a:xfrm>
            <a:off x="136080" y="744480"/>
            <a:ext cx="11918880" cy="5532840"/>
          </a:xfrm>
          <a:prstGeom prst="rect">
            <a:avLst/>
          </a:prstGeom>
          <a:noFill/>
          <a:ln w="0">
            <a:noFill/>
          </a:ln>
        </p:spPr>
        <p:style>
          <a:lnRef idx="0"/>
          <a:fillRef idx="0"/>
          <a:effectRef idx="0"/>
          <a:fontRef idx="minor"/>
        </p:style>
        <p:txBody>
          <a:bodyPr lIns="0" rIns="0" tIns="46800" bIns="0" anchor="t">
            <a:spAutoFit/>
          </a:bodyPr>
          <a:p>
            <a:pPr marL="705600" algn="just">
              <a:lnSpc>
                <a:spcPct val="150000"/>
              </a:lnSpc>
            </a:pPr>
            <a:r>
              <a:rPr b="1" lang="fr-FR" sz="2400" spc="-1" strike="noStrike">
                <a:solidFill>
                  <a:srgbClr val="000000"/>
                </a:solidFill>
                <a:latin typeface="Times New Roman"/>
                <a:ea typeface="Arial"/>
              </a:rPr>
              <a:t>c. Coopération des deux détecteurs de même type (fusion des primitives) :</a:t>
            </a:r>
            <a:endParaRPr b="0" lang="en-US" sz="2400" spc="-1" strike="noStrike">
              <a:solidFill>
                <a:srgbClr val="000000"/>
              </a:solidFill>
              <a:latin typeface="Calibri"/>
            </a:endParaRPr>
          </a:p>
          <a:p>
            <a:pPr marL="705600" algn="just">
              <a:lnSpc>
                <a:spcPct val="150000"/>
              </a:lnSpc>
            </a:pPr>
            <a:r>
              <a:rPr b="0" lang="fr-FR" sz="2400" spc="-1" strike="noStrike">
                <a:solidFill>
                  <a:srgbClr val="000000"/>
                </a:solidFill>
                <a:latin typeface="Times New Roman"/>
                <a:ea typeface="Arial"/>
              </a:rPr>
              <a:t>La méthode présentée engendre souvent une sur-segmentation et des contours non fermés, et cela est dû à sa nature :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détecteurs de contours créent conjointement des germes de détection de régions au sein d’un même objet de l’image .Les détecteurs de régions lancent plusieurs germes contours, qui sont supposés détecter un seul contour. Pour résoudre ce problème, une étape de fusion des régions et chainage de contours est nécessaire.</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coopération se manifeste ici dans le fait que deux régions homogènes sont fusionnées si elles ne sont pas séparées par un contour. Deux contours suffisamment proches et similaires sont chaînés s’ils ne coupent pas une région.</a:t>
            </a:r>
            <a:endParaRPr b="0" lang="en-US" sz="2400" spc="-1" strike="noStrike">
              <a:solidFill>
                <a:srgbClr val="000000"/>
              </a:solidFill>
              <a:latin typeface="Calibri"/>
            </a:endParaRPr>
          </a:p>
        </p:txBody>
      </p:sp>
      <p:pic>
        <p:nvPicPr>
          <p:cNvPr id="2020" name="Google Shape;118;p5" descr=""/>
          <p:cNvPicPr/>
          <p:nvPr/>
        </p:nvPicPr>
        <p:blipFill>
          <a:blip r:embed="rId1"/>
          <a:stretch/>
        </p:blipFill>
        <p:spPr>
          <a:xfrm>
            <a:off x="0" y="-118800"/>
            <a:ext cx="2198880" cy="1184400"/>
          </a:xfrm>
          <a:prstGeom prst="rect">
            <a:avLst/>
          </a:prstGeom>
          <a:ln w="0">
            <a:noFill/>
          </a:ln>
        </p:spPr>
      </p:pic>
      <p:sp>
        <p:nvSpPr>
          <p:cNvPr id="202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2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24" name="PlaceHolder 1"/>
          <p:cNvSpPr>
            <a:spLocks noGrp="1"/>
          </p:cNvSpPr>
          <p:nvPr>
            <p:ph type="title"/>
          </p:nvPr>
        </p:nvSpPr>
        <p:spPr>
          <a:xfrm>
            <a:off x="322920" y="536040"/>
            <a:ext cx="65883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4. Les critères d'évaluation</a:t>
            </a:r>
            <a:endParaRPr b="0" lang="en-US" sz="3200" spc="-1" strike="noStrike">
              <a:solidFill>
                <a:srgbClr val="000000"/>
              </a:solidFill>
              <a:latin typeface="Calibri"/>
            </a:endParaRPr>
          </a:p>
        </p:txBody>
      </p:sp>
      <p:sp>
        <p:nvSpPr>
          <p:cNvPr id="2025" name="Google Shape;115;p5"/>
          <p:cNvSpPr/>
          <p:nvPr/>
        </p:nvSpPr>
        <p:spPr>
          <a:xfrm>
            <a:off x="163440" y="1434240"/>
            <a:ext cx="11918880" cy="498420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Le problème de l'évaluation est crucial car il permet au chercheur de :</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Comparer une méthode de segmentation par rapport aux autres.</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Choisir l'algorithme le plus adéquata son application et de régler ses paramètres.</a:t>
            </a:r>
            <a:endParaRPr b="0" lang="en-US" sz="2400" spc="-1" strike="noStrike">
              <a:solidFill>
                <a:srgbClr val="000000"/>
              </a:solidFill>
              <a:latin typeface="Calibri"/>
            </a:endParaRPr>
          </a:p>
          <a:p>
            <a:pPr marL="359280"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En fonction du problème à résoudre car le paramétrage des algorithmes est un problème bien connu aux chercheurs .Pour comparer de façon objective des méthodes de segmentation, il est préférable d'utiliser des images de synthèses dont les contours et les régions sont parfaitement localisées, l'inconvénient majeur de telles images est qu'ils ne reproduisent pas toutes les situations possibles et ils ne tiennent pas suffisamment compte de la réalité.</a:t>
            </a:r>
            <a:endParaRPr b="0" lang="en-US" sz="2400" spc="-1" strike="noStrike">
              <a:solidFill>
                <a:srgbClr val="000000"/>
              </a:solidFill>
              <a:latin typeface="Calibri"/>
            </a:endParaRPr>
          </a:p>
        </p:txBody>
      </p:sp>
      <p:pic>
        <p:nvPicPr>
          <p:cNvPr id="2026" name="Google Shape;118;p5" descr=""/>
          <p:cNvPicPr/>
          <p:nvPr/>
        </p:nvPicPr>
        <p:blipFill>
          <a:blip r:embed="rId1"/>
          <a:stretch/>
        </p:blipFill>
        <p:spPr>
          <a:xfrm>
            <a:off x="0" y="-118800"/>
            <a:ext cx="2198880" cy="1184400"/>
          </a:xfrm>
          <a:prstGeom prst="rect">
            <a:avLst/>
          </a:prstGeom>
          <a:ln w="0">
            <a:noFill/>
          </a:ln>
        </p:spPr>
      </p:pic>
      <p:sp>
        <p:nvSpPr>
          <p:cNvPr id="202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2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30" name="Google Shape;115;p5"/>
          <p:cNvSpPr/>
          <p:nvPr/>
        </p:nvSpPr>
        <p:spPr>
          <a:xfrm>
            <a:off x="163440" y="1129320"/>
            <a:ext cx="1191888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 méthodes de mesure de la qualité de la segmentation qui existent actuellement peuvent être regroupées en trois grandes catégories :</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Les techniques d'évaluation par un expert humain (visuelles);</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Les techniques d'évaluation avec référence où l'on fait appel à des images de synthèses construites à la main par un expert du domaine d'application .Les techniques d'évaluation sans référence, dans le cas où l'on ne dispose pas de la vérité terrain et qu'il n'y a pas suffisamment d'informations a priori sur l'image.</a:t>
            </a:r>
            <a:endParaRPr b="0" lang="en-US" sz="2400" spc="-1" strike="noStrike">
              <a:solidFill>
                <a:srgbClr val="000000"/>
              </a:solidFill>
              <a:latin typeface="Calibri"/>
            </a:endParaRPr>
          </a:p>
        </p:txBody>
      </p:sp>
      <p:pic>
        <p:nvPicPr>
          <p:cNvPr id="2031" name="Google Shape;118;p5" descr=""/>
          <p:cNvPicPr/>
          <p:nvPr/>
        </p:nvPicPr>
        <p:blipFill>
          <a:blip r:embed="rId1"/>
          <a:stretch/>
        </p:blipFill>
        <p:spPr>
          <a:xfrm>
            <a:off x="0" y="-118800"/>
            <a:ext cx="2198880" cy="1184400"/>
          </a:xfrm>
          <a:prstGeom prst="rect">
            <a:avLst/>
          </a:prstGeom>
          <a:ln w="0">
            <a:noFill/>
          </a:ln>
        </p:spPr>
      </p:pic>
      <p:sp>
        <p:nvSpPr>
          <p:cNvPr id="203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3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35" name="PlaceHolder 1"/>
          <p:cNvSpPr>
            <a:spLocks noGrp="1"/>
          </p:cNvSpPr>
          <p:nvPr>
            <p:ph type="title"/>
          </p:nvPr>
        </p:nvSpPr>
        <p:spPr>
          <a:xfrm>
            <a:off x="322920" y="536040"/>
            <a:ext cx="90921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4.1. Evaluation de segmentation en contour</a:t>
            </a:r>
            <a:endParaRPr b="0" lang="en-US" sz="3200" spc="-1" strike="noStrike">
              <a:solidFill>
                <a:srgbClr val="000000"/>
              </a:solidFill>
              <a:latin typeface="Calibri"/>
            </a:endParaRPr>
          </a:p>
        </p:txBody>
      </p:sp>
      <p:sp>
        <p:nvSpPr>
          <p:cNvPr id="2036" name="Google Shape;115;p5"/>
          <p:cNvSpPr/>
          <p:nvPr/>
        </p:nvSpPr>
        <p:spPr>
          <a:xfrm>
            <a:off x="163440" y="1357920"/>
            <a:ext cx="11918880" cy="44355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La plupart des algorithmes d'analyse d'images s'intéressant à la détection des contours. Un certain nombre d'algorithmes d'évaluation ont été fait dans ce sens, nous allons présenter dans cette partie une étude comparative de plusieurs critères d'évaluation de la segmentation.</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10620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Mesure de Abdou et Pratt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C'est une méthode analytique qui tient compte de connaissances a priori sur l'image. Abdou et Pratt analysent la performance des détecteurs de contours avec un taux de probabilité de détection.</a:t>
            </a:r>
            <a:endParaRPr b="0" lang="en-US" sz="2400" spc="-1" strike="noStrike">
              <a:solidFill>
                <a:srgbClr val="000000"/>
              </a:solidFill>
              <a:latin typeface="Calibri"/>
            </a:endParaRPr>
          </a:p>
        </p:txBody>
      </p:sp>
      <p:pic>
        <p:nvPicPr>
          <p:cNvPr id="2037" name="Google Shape;118;p5" descr=""/>
          <p:cNvPicPr/>
          <p:nvPr/>
        </p:nvPicPr>
        <p:blipFill>
          <a:blip r:embed="rId1"/>
          <a:stretch/>
        </p:blipFill>
        <p:spPr>
          <a:xfrm>
            <a:off x="0" y="-118800"/>
            <a:ext cx="2198880" cy="1184400"/>
          </a:xfrm>
          <a:prstGeom prst="rect">
            <a:avLst/>
          </a:prstGeom>
          <a:ln w="0">
            <a:noFill/>
          </a:ln>
        </p:spPr>
      </p:pic>
      <p:sp>
        <p:nvSpPr>
          <p:cNvPr id="203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3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41" name="Google Shape;115;p5"/>
          <p:cNvSpPr/>
          <p:nvPr/>
        </p:nvSpPr>
        <p:spPr>
          <a:xfrm>
            <a:off x="163440" y="748440"/>
            <a:ext cx="11918880" cy="4984200"/>
          </a:xfrm>
          <a:prstGeom prst="rect">
            <a:avLst/>
          </a:prstGeom>
          <a:noFill/>
          <a:ln w="0">
            <a:noFill/>
          </a:ln>
        </p:spPr>
        <p:style>
          <a:lnRef idx="0"/>
          <a:fillRef idx="0"/>
          <a:effectRef idx="0"/>
          <a:fontRef idx="minor"/>
        </p:style>
        <p:txBody>
          <a:bodyPr lIns="0" rIns="0" tIns="46800" bIns="0" anchor="t">
            <a:spAutoFit/>
          </a:bodyPr>
          <a:p>
            <a:pPr marL="10656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Mesure de Pelli et Mallah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Ces chercheurs ont proposé deux méthodes:</a:t>
            </a:r>
            <a:endParaRPr b="0" lang="en-US" sz="2400" spc="-1" strike="noStrike">
              <a:solidFill>
                <a:srgbClr val="000000"/>
              </a:solidFill>
              <a:latin typeface="Calibri"/>
            </a:endParaRPr>
          </a:p>
          <a:p>
            <a:pPr marL="817200" indent="-457200" algn="just">
              <a:lnSpc>
                <a:spcPct val="150000"/>
              </a:lnSpc>
              <a:buClr>
                <a:srgbClr val="000000"/>
              </a:buClr>
              <a:buFont typeface="Arial"/>
              <a:buAutoNum type="arabicPeriod"/>
            </a:pPr>
            <a:r>
              <a:rPr b="0" lang="fr-FR" sz="2400" spc="-1" strike="noStrike">
                <a:solidFill>
                  <a:srgbClr val="000000"/>
                </a:solidFill>
                <a:latin typeface="Times New Roman"/>
                <a:ea typeface="Arial"/>
              </a:rPr>
              <a:t>Moyenne du carré des distances des points contours par rapport au contour idéal.</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et sont les nombres de points contours respectivement sur la carte de référence et la carte des contours.</a:t>
            </a:r>
            <a:endParaRPr b="0" lang="en-US" sz="2400" spc="-1" strike="noStrike">
              <a:solidFill>
                <a:srgbClr val="000000"/>
              </a:solidFill>
              <a:latin typeface="Calibri"/>
            </a:endParaRPr>
          </a:p>
          <a:p>
            <a:pPr marL="457200" algn="just">
              <a:lnSpc>
                <a:spcPct val="150000"/>
              </a:lnSpc>
            </a:pPr>
            <a:r>
              <a:rPr b="0" lang="fr-FR" sz="2400" spc="-1" strike="noStrike">
                <a:solidFill>
                  <a:srgbClr val="000000"/>
                </a:solidFill>
                <a:latin typeface="Times New Roman"/>
                <a:ea typeface="Arial"/>
              </a:rPr>
              <a:t>2. La Moyenne de la valeur absolue des distances des points contours détectés par rapportai contour idéal.</a:t>
            </a:r>
            <a:endParaRPr b="0" lang="en-US" sz="2400" spc="-1" strike="noStrike">
              <a:solidFill>
                <a:srgbClr val="000000"/>
              </a:solidFill>
              <a:latin typeface="Calibri"/>
            </a:endParaRPr>
          </a:p>
        </p:txBody>
      </p:sp>
      <p:pic>
        <p:nvPicPr>
          <p:cNvPr id="2042" name="Google Shape;118;p5" descr=""/>
          <p:cNvPicPr/>
          <p:nvPr/>
        </p:nvPicPr>
        <p:blipFill>
          <a:blip r:embed="rId1"/>
          <a:stretch/>
        </p:blipFill>
        <p:spPr>
          <a:xfrm>
            <a:off x="0" y="-129600"/>
            <a:ext cx="2198880" cy="1184400"/>
          </a:xfrm>
          <a:prstGeom prst="rect">
            <a:avLst/>
          </a:prstGeom>
          <a:ln w="0">
            <a:noFill/>
          </a:ln>
        </p:spPr>
      </p:pic>
      <p:sp>
        <p:nvSpPr>
          <p:cNvPr id="204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44" name="Google Shape;120;p5"/>
          <p:cNvCxnSpPr/>
          <p:nvPr/>
        </p:nvCxnSpPr>
        <p:spPr>
          <a:xfrm flipV="1">
            <a:off x="2271600" y="721800"/>
            <a:ext cx="9921240" cy="15120"/>
          </a:xfrm>
          <a:prstGeom prst="straightConnector1">
            <a:avLst/>
          </a:prstGeom>
          <a:ln w="28575">
            <a:solidFill>
              <a:srgbClr val="4f4e6b"/>
            </a:solidFill>
            <a:round/>
          </a:ln>
        </p:spPr>
      </p:cxnSp>
      <p:pic>
        <p:nvPicPr>
          <p:cNvPr id="2045" name="Image 4" descr=""/>
          <p:cNvPicPr/>
          <p:nvPr/>
        </p:nvPicPr>
        <p:blipFill>
          <a:blip r:embed="rId2"/>
          <a:stretch/>
        </p:blipFill>
        <p:spPr>
          <a:xfrm>
            <a:off x="4165920" y="2536200"/>
            <a:ext cx="2624400" cy="793440"/>
          </a:xfrm>
          <a:prstGeom prst="rect">
            <a:avLst/>
          </a:prstGeom>
          <a:ln w="0">
            <a:noFill/>
          </a:ln>
        </p:spPr>
      </p:pic>
      <p:pic>
        <p:nvPicPr>
          <p:cNvPr id="2046" name="Image 6" descr=""/>
          <p:cNvPicPr/>
          <p:nvPr/>
        </p:nvPicPr>
        <p:blipFill>
          <a:blip r:embed="rId3"/>
          <a:stretch/>
        </p:blipFill>
        <p:spPr>
          <a:xfrm>
            <a:off x="4510440" y="5538960"/>
            <a:ext cx="2720520" cy="793440"/>
          </a:xfrm>
          <a:prstGeom prst="rect">
            <a:avLst/>
          </a:prstGeom>
          <a:ln w="0">
            <a:noFill/>
          </a:ln>
        </p:spPr>
      </p:pic>
    </p:spTree>
  </p:cSld>
  <mc:AlternateContent>
    <mc:Choice Requires="p14">
      <p:transition spd="slow" p14:dur="2000"/>
    </mc:Choice>
    <mc:Fallback>
      <p:transition spd="slow"/>
    </mc:Fallback>
  </mc:AlternateContent>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48" name="Google Shape;115;p5"/>
          <p:cNvSpPr/>
          <p:nvPr/>
        </p:nvSpPr>
        <p:spPr>
          <a:xfrm>
            <a:off x="133920" y="792720"/>
            <a:ext cx="11918880" cy="5532840"/>
          </a:xfrm>
          <a:prstGeom prst="rect">
            <a:avLst/>
          </a:prstGeom>
          <a:noFill/>
          <a:ln w="0">
            <a:noFill/>
          </a:ln>
        </p:spPr>
        <p:style>
          <a:lnRef idx="0"/>
          <a:fillRef idx="0"/>
          <a:effectRef idx="0"/>
          <a:fontRef idx="minor"/>
        </p:style>
        <p:txBody>
          <a:bodyPr lIns="0" rIns="0" tIns="46800" bIns="0" anchor="t">
            <a:spAutoFit/>
          </a:bodyPr>
          <a:p>
            <a:pPr marL="10620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Critères de Fram et Deutsch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Frame et Deutsch proposent deux critères P1 et P2 qui servent à évaluer l'extraction d’un seul contour dont on connait la position exacte.</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Les calculs se font sur la zone de contour notée Z.</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Un contour est optimal, s'il a un pixel d’épaisseur.</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Soit  le nombre de lignes de Z.</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le nombre de pixels de contour de Z détectés dans l'image résultat (un seul est correct par ligne).</a:t>
            </a:r>
            <a:endParaRPr b="0" lang="en-US" sz="2400" spc="-1" strike="noStrike">
              <a:solidFill>
                <a:srgbClr val="000000"/>
              </a:solidFill>
              <a:latin typeface="Calibri"/>
            </a:endParaRPr>
          </a:p>
          <a:p>
            <a:pPr marL="702000" indent="-343080" algn="just">
              <a:lnSpc>
                <a:spcPct val="150000"/>
              </a:lnSpc>
              <a:buClr>
                <a:srgbClr val="000000"/>
              </a:buClr>
              <a:buFont typeface="Wingdings" charset="2"/>
              <a:buChar char=""/>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Le nombre de pixels détecte, dehors de Z.  le nombre de fausses détections dans Z (cas de 2 pixels par ligne).  le nombre de lignes avec deux pixels dans Z.</a:t>
            </a:r>
            <a:endParaRPr b="0" lang="en-US" sz="2400" spc="-1" strike="noStrike">
              <a:solidFill>
                <a:srgbClr val="000000"/>
              </a:solidFill>
              <a:latin typeface="Calibri"/>
            </a:endParaRPr>
          </a:p>
        </p:txBody>
      </p:sp>
      <p:pic>
        <p:nvPicPr>
          <p:cNvPr id="2049" name="Google Shape;118;p5" descr=""/>
          <p:cNvPicPr/>
          <p:nvPr/>
        </p:nvPicPr>
        <p:blipFill>
          <a:blip r:embed="rId1"/>
          <a:stretch/>
        </p:blipFill>
        <p:spPr>
          <a:xfrm>
            <a:off x="0" y="-118800"/>
            <a:ext cx="2198880" cy="1184400"/>
          </a:xfrm>
          <a:prstGeom prst="rect">
            <a:avLst/>
          </a:prstGeom>
          <a:ln w="0">
            <a:noFill/>
          </a:ln>
        </p:spPr>
      </p:pic>
      <p:sp>
        <p:nvSpPr>
          <p:cNvPr id="205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5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53" name="Google Shape;115;p5"/>
          <p:cNvSpPr/>
          <p:nvPr/>
        </p:nvSpPr>
        <p:spPr>
          <a:xfrm>
            <a:off x="163440" y="1739160"/>
            <a:ext cx="11918880" cy="224100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rgbClr val="000000"/>
                </a:solidFill>
                <a:latin typeface="Times New Roman"/>
                <a:ea typeface="Arial"/>
              </a:rPr>
              <a:t>Cet indice mesure la robustesse au bruit.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1680" algn="just">
              <a:lnSpc>
                <a:spcPct val="150000"/>
              </a:lnSpc>
            </a:pPr>
            <a:r>
              <a:rPr b="0" lang="fr-FR" sz="2400" spc="-1" strike="noStrike">
                <a:solidFill>
                  <a:srgbClr val="000000"/>
                </a:solidFill>
                <a:latin typeface="Times New Roman"/>
                <a:ea typeface="Arial"/>
              </a:rPr>
              <a:t>Cet indice vaut 1 s'il n'y a pas de lacune dans Z.</a:t>
            </a:r>
            <a:endParaRPr b="0" lang="en-US" sz="2400" spc="-1" strike="noStrike">
              <a:solidFill>
                <a:srgbClr val="000000"/>
              </a:solidFill>
              <a:latin typeface="Calibri"/>
            </a:endParaRPr>
          </a:p>
        </p:txBody>
      </p:sp>
      <p:pic>
        <p:nvPicPr>
          <p:cNvPr id="2054" name="Google Shape;118;p5" descr=""/>
          <p:cNvPicPr/>
          <p:nvPr/>
        </p:nvPicPr>
        <p:blipFill>
          <a:blip r:embed="rId1"/>
          <a:stretch/>
        </p:blipFill>
        <p:spPr>
          <a:xfrm>
            <a:off x="0" y="-118800"/>
            <a:ext cx="2198880" cy="1184400"/>
          </a:xfrm>
          <a:prstGeom prst="rect">
            <a:avLst/>
          </a:prstGeom>
          <a:ln w="0">
            <a:noFill/>
          </a:ln>
        </p:spPr>
      </p:pic>
      <p:sp>
        <p:nvSpPr>
          <p:cNvPr id="205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56" name="Google Shape;120;p5"/>
          <p:cNvCxnSpPr/>
          <p:nvPr/>
        </p:nvCxnSpPr>
        <p:spPr>
          <a:xfrm flipV="1">
            <a:off x="2271600" y="721800"/>
            <a:ext cx="9921240" cy="15120"/>
          </a:xfrm>
          <a:prstGeom prst="straightConnector1">
            <a:avLst/>
          </a:prstGeom>
          <a:ln w="28575">
            <a:solidFill>
              <a:srgbClr val="4f4e6b"/>
            </a:solidFill>
            <a:round/>
          </a:ln>
        </p:spPr>
      </p:cxnSp>
      <p:pic>
        <p:nvPicPr>
          <p:cNvPr id="2057" name="Image 4" descr=""/>
          <p:cNvPicPr/>
          <p:nvPr/>
        </p:nvPicPr>
        <p:blipFill>
          <a:blip r:embed="rId2"/>
          <a:stretch/>
        </p:blipFill>
        <p:spPr>
          <a:xfrm>
            <a:off x="5092200" y="864000"/>
            <a:ext cx="2061000" cy="789120"/>
          </a:xfrm>
          <a:prstGeom prst="rect">
            <a:avLst/>
          </a:prstGeom>
          <a:ln w="0">
            <a:noFill/>
          </a:ln>
        </p:spPr>
      </p:pic>
      <p:pic>
        <p:nvPicPr>
          <p:cNvPr id="2058" name="Image 6" descr=""/>
          <p:cNvPicPr/>
          <p:nvPr/>
        </p:nvPicPr>
        <p:blipFill>
          <a:blip r:embed="rId3"/>
          <a:stretch/>
        </p:blipFill>
        <p:spPr>
          <a:xfrm>
            <a:off x="4974840" y="2474640"/>
            <a:ext cx="1641960" cy="777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60" name="Google Shape;115;p5"/>
          <p:cNvSpPr/>
          <p:nvPr/>
        </p:nvSpPr>
        <p:spPr>
          <a:xfrm>
            <a:off x="97920" y="977040"/>
            <a:ext cx="11973240" cy="4984200"/>
          </a:xfrm>
          <a:prstGeom prst="rect">
            <a:avLst/>
          </a:prstGeom>
          <a:noFill/>
          <a:ln w="0">
            <a:noFill/>
          </a:ln>
        </p:spPr>
        <p:style>
          <a:lnRef idx="0"/>
          <a:fillRef idx="0"/>
          <a:effectRef idx="0"/>
          <a:fontRef idx="minor"/>
        </p:style>
        <p:txBody>
          <a:bodyPr lIns="0" rIns="0" tIns="46800" bIns="0" anchor="t">
            <a:spAutoFit/>
          </a:bodyPr>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Si  on  considère  le  </a:t>
            </a:r>
            <a:r>
              <a:rPr b="0" lang="fr-FR" sz="2400" spc="-1" strike="noStrike">
                <a:solidFill>
                  <a:schemeClr val="accent1"/>
                </a:solidFill>
                <a:latin typeface="Times New Roman"/>
                <a:ea typeface="Arial"/>
              </a:rPr>
              <a:t>voisinage</a:t>
            </a:r>
            <a:r>
              <a:rPr b="0" lang="fr-FR" sz="2400" spc="-1" strike="noStrike">
                <a:solidFill>
                  <a:srgbClr val="000000"/>
                </a:solidFill>
                <a:latin typeface="Times New Roman"/>
                <a:ea typeface="Arial"/>
              </a:rPr>
              <a:t> dans  le  cas  du  </a:t>
            </a:r>
            <a:r>
              <a:rPr b="0" lang="fr-FR" sz="2400" spc="-1" strike="noStrike">
                <a:solidFill>
                  <a:schemeClr val="accent1"/>
                </a:solidFill>
                <a:latin typeface="Times New Roman"/>
                <a:ea typeface="Arial"/>
              </a:rPr>
              <a:t>pavage  rectangulaire</a:t>
            </a:r>
            <a:r>
              <a:rPr b="0" lang="fr-FR" sz="2400" spc="-1" strike="noStrike">
                <a:solidFill>
                  <a:srgbClr val="000000"/>
                </a:solidFill>
                <a:latin typeface="Times New Roman"/>
                <a:ea typeface="Arial"/>
              </a:rPr>
              <a:t>,  les  voisins  ayant  une  </a:t>
            </a:r>
            <a:r>
              <a:rPr b="0" lang="fr-FR" sz="2400" spc="-1" strike="noStrike">
                <a:solidFill>
                  <a:schemeClr val="accent1"/>
                </a:solidFill>
                <a:latin typeface="Times New Roman"/>
                <a:ea typeface="Arial"/>
              </a:rPr>
              <a:t>arête  en  commun </a:t>
            </a:r>
            <a:r>
              <a:rPr b="0" lang="fr-FR" sz="2400" spc="-1" strike="noStrike">
                <a:solidFill>
                  <a:srgbClr val="000000"/>
                </a:solidFill>
                <a:latin typeface="Times New Roman"/>
                <a:ea typeface="Arial"/>
              </a:rPr>
              <a:t>avec  le  </a:t>
            </a:r>
            <a:r>
              <a:rPr b="0" lang="fr-FR" sz="2400" spc="-1" strike="noStrike">
                <a:solidFill>
                  <a:schemeClr val="accent1"/>
                </a:solidFill>
                <a:latin typeface="Times New Roman"/>
                <a:ea typeface="Arial"/>
              </a:rPr>
              <a:t>pixel  courant  </a:t>
            </a:r>
            <a:r>
              <a:rPr b="0" lang="fr-FR" sz="2400" spc="-1" strike="noStrike">
                <a:solidFill>
                  <a:srgbClr val="000000"/>
                </a:solidFill>
                <a:latin typeface="Times New Roman"/>
                <a:ea typeface="Arial"/>
              </a:rPr>
              <a:t>ne  seront  pas  forcément  considérés  comme  les  voisins ayant  seulement  un  sommet  en  commun.  On  parle  alors  de  </a:t>
            </a:r>
            <a:r>
              <a:rPr b="0" lang="fr-FR" sz="2400" spc="-1" strike="noStrike">
                <a:solidFill>
                  <a:schemeClr val="accent1"/>
                </a:solidFill>
                <a:latin typeface="Times New Roman"/>
                <a:ea typeface="Arial"/>
              </a:rPr>
              <a:t>connexité  4  ou 8</a:t>
            </a:r>
            <a:r>
              <a:rPr b="0" lang="fr-FR" sz="2400" spc="-1" strike="noStrike">
                <a:solidFill>
                  <a:srgbClr val="000000"/>
                </a:solidFill>
                <a:latin typeface="Times New Roman"/>
                <a:ea typeface="Arial"/>
              </a:rPr>
              <a:t>,  représentant  le  nombre  de  voisins  considères.  </a:t>
            </a:r>
            <a:endParaRPr b="0" lang="en-US" sz="2400" spc="-1" strike="noStrike">
              <a:solidFill>
                <a:srgbClr val="000000"/>
              </a:solidFill>
              <a:latin typeface="Calibri"/>
            </a:endParaRPr>
          </a:p>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Par  contre,  dans  le  cas  du  </a:t>
            </a:r>
            <a:r>
              <a:rPr b="0" lang="fr-FR" sz="2400" spc="-1" strike="noStrike">
                <a:solidFill>
                  <a:schemeClr val="accent1"/>
                </a:solidFill>
                <a:latin typeface="Times New Roman"/>
                <a:ea typeface="Arial"/>
              </a:rPr>
              <a:t>pavage  hexagonal</a:t>
            </a:r>
            <a:r>
              <a:rPr b="0" lang="fr-FR" sz="2400" spc="-1" strike="noStrike">
                <a:solidFill>
                  <a:srgbClr val="000000"/>
                </a:solidFill>
                <a:latin typeface="Times New Roman"/>
                <a:ea typeface="Arial"/>
              </a:rPr>
              <a:t>,  on  n’a  pas  ce  problème, tous  les  voisins  sont  au  </a:t>
            </a:r>
            <a:r>
              <a:rPr b="0" lang="fr-FR" sz="2400" spc="-1" strike="noStrike">
                <a:solidFill>
                  <a:schemeClr val="accent1"/>
                </a:solidFill>
                <a:latin typeface="Times New Roman"/>
                <a:ea typeface="Arial"/>
              </a:rPr>
              <a:t>même niveau</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Cependant, sauf cas particulier, on se placera par la suite dans le cas du pavage rectangulaire, et ce, pour des raisons de commodités : il correspond au </a:t>
            </a:r>
            <a:r>
              <a:rPr b="0" lang="fr-FR" sz="2400" spc="-1" strike="noStrike">
                <a:solidFill>
                  <a:schemeClr val="accent1"/>
                </a:solidFill>
                <a:latin typeface="Times New Roman"/>
                <a:ea typeface="Arial"/>
              </a:rPr>
              <a:t>stockage des pixels </a:t>
            </a:r>
            <a:r>
              <a:rPr b="0" lang="fr-FR" sz="2400" spc="-1" strike="noStrike">
                <a:solidFill>
                  <a:srgbClr val="000000"/>
                </a:solidFill>
                <a:latin typeface="Times New Roman"/>
                <a:ea typeface="Arial"/>
              </a:rPr>
              <a:t>dans un tableau à </a:t>
            </a:r>
            <a:r>
              <a:rPr b="0" lang="fr-FR" sz="2400" spc="-1" strike="noStrike">
                <a:solidFill>
                  <a:schemeClr val="accent1"/>
                </a:solidFill>
                <a:latin typeface="Times New Roman"/>
                <a:ea typeface="Arial"/>
              </a:rPr>
              <a:t>2 dimensions.</a:t>
            </a:r>
            <a:endParaRPr b="0" lang="en-US" sz="2400" spc="-1" strike="noStrike">
              <a:solidFill>
                <a:srgbClr val="000000"/>
              </a:solidFill>
              <a:latin typeface="Calibri"/>
            </a:endParaRPr>
          </a:p>
        </p:txBody>
      </p:sp>
      <p:pic>
        <p:nvPicPr>
          <p:cNvPr id="261" name="Google Shape;118;p5" descr=""/>
          <p:cNvPicPr/>
          <p:nvPr/>
        </p:nvPicPr>
        <p:blipFill>
          <a:blip r:embed="rId1"/>
          <a:stretch/>
        </p:blipFill>
        <p:spPr>
          <a:xfrm>
            <a:off x="0" y="-118800"/>
            <a:ext cx="2198880" cy="1184400"/>
          </a:xfrm>
          <a:prstGeom prst="rect">
            <a:avLst/>
          </a:prstGeom>
          <a:ln w="0">
            <a:noFill/>
          </a:ln>
        </p:spPr>
      </p:pic>
      <p:sp>
        <p:nvSpPr>
          <p:cNvPr id="26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6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60" name="Google Shape;115;p5"/>
          <p:cNvSpPr/>
          <p:nvPr/>
        </p:nvSpPr>
        <p:spPr>
          <a:xfrm>
            <a:off x="163440" y="802800"/>
            <a:ext cx="11918880" cy="4435560"/>
          </a:xfrm>
          <a:prstGeom prst="rect">
            <a:avLst/>
          </a:prstGeom>
          <a:noFill/>
          <a:ln w="0">
            <a:noFill/>
          </a:ln>
        </p:spPr>
        <p:style>
          <a:lnRef idx="0"/>
          <a:fillRef idx="0"/>
          <a:effectRef idx="0"/>
          <a:fontRef idx="minor"/>
        </p:style>
        <p:txBody>
          <a:bodyPr lIns="0" rIns="0" tIns="46800" bIns="0" anchor="t">
            <a:spAutoFit/>
          </a:bodyPr>
          <a:p>
            <a:pPr marL="10656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Critères de Baker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Baker présenté des critères d’évaluation du détecteur de contour qui ne nécessitent pas la vérité de terrain, ces critères sont basés sur la contrainte des bords dans la scène.</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Les contraintes de bords sont tous :</a:t>
            </a:r>
            <a:endParaRPr b="0" lang="en-US" sz="2400" spc="-1" strike="noStrike">
              <a:solidFill>
                <a:srgbClr val="000000"/>
              </a:solidFill>
              <a:latin typeface="Calibri"/>
            </a:endParaRPr>
          </a:p>
          <a:p>
            <a:pPr marL="817200" indent="-457200" algn="just">
              <a:lnSpc>
                <a:spcPct val="150000"/>
              </a:lnSpc>
              <a:buClr>
                <a:srgbClr val="000000"/>
              </a:buClr>
              <a:buFont typeface="Arial"/>
              <a:buAutoNum type="arabicPeriod"/>
            </a:pPr>
            <a:r>
              <a:rPr b="0" lang="fr-FR" sz="2400" spc="-1" strike="noStrike">
                <a:solidFill>
                  <a:srgbClr val="000000"/>
                </a:solidFill>
                <a:latin typeface="Times New Roman"/>
                <a:ea typeface="Arial"/>
              </a:rPr>
              <a:t>Les bords sont colinéaires;</a:t>
            </a:r>
            <a:endParaRPr b="0" lang="en-US" sz="2400" spc="-1" strike="noStrike">
              <a:solidFill>
                <a:srgbClr val="000000"/>
              </a:solidFill>
              <a:latin typeface="Calibri"/>
            </a:endParaRPr>
          </a:p>
          <a:p>
            <a:pPr marL="817200" indent="-457200" algn="just">
              <a:lnSpc>
                <a:spcPct val="150000"/>
              </a:lnSpc>
              <a:buClr>
                <a:srgbClr val="000000"/>
              </a:buClr>
              <a:buFont typeface="Arial"/>
              <a:buAutoNum type="arabicPeriod"/>
            </a:pPr>
            <a:r>
              <a:rPr b="0" lang="fr-FR" sz="2400" spc="-1" strike="noStrike">
                <a:solidFill>
                  <a:srgbClr val="000000"/>
                </a:solidFill>
                <a:latin typeface="Times New Roman"/>
                <a:ea typeface="Arial"/>
              </a:rPr>
              <a:t>Les bords se coupent en un point unique;</a:t>
            </a:r>
            <a:endParaRPr b="0" lang="en-US" sz="2400" spc="-1" strike="noStrike">
              <a:solidFill>
                <a:srgbClr val="000000"/>
              </a:solidFill>
              <a:latin typeface="Calibri"/>
            </a:endParaRPr>
          </a:p>
          <a:p>
            <a:pPr marL="817200" indent="-457200" algn="just">
              <a:lnSpc>
                <a:spcPct val="150000"/>
              </a:lnSpc>
              <a:buClr>
                <a:srgbClr val="000000"/>
              </a:buClr>
              <a:buFont typeface="Arial"/>
              <a:buAutoNum type="arabicPeriod"/>
            </a:pPr>
            <a:r>
              <a:rPr b="0" lang="fr-FR" sz="2400" spc="-1" strike="noStrike">
                <a:solidFill>
                  <a:srgbClr val="000000"/>
                </a:solidFill>
                <a:latin typeface="Times New Roman"/>
                <a:ea typeface="Arial"/>
              </a:rPr>
              <a:t>Les bords sont parallèles dans la scène;</a:t>
            </a:r>
            <a:endParaRPr b="0" lang="en-US" sz="2400" spc="-1" strike="noStrike">
              <a:solidFill>
                <a:srgbClr val="000000"/>
              </a:solidFill>
              <a:latin typeface="Calibri"/>
            </a:endParaRPr>
          </a:p>
          <a:p>
            <a:pPr marL="817200" indent="-457200" algn="just">
              <a:lnSpc>
                <a:spcPct val="150000"/>
              </a:lnSpc>
              <a:buClr>
                <a:srgbClr val="000000"/>
              </a:buClr>
              <a:buFont typeface="Arial"/>
              <a:buAutoNum type="arabicPeriod"/>
            </a:pPr>
            <a:r>
              <a:rPr b="0" lang="fr-FR" sz="2400" spc="-1" strike="noStrike">
                <a:solidFill>
                  <a:srgbClr val="000000"/>
                </a:solidFill>
                <a:latin typeface="Times New Roman"/>
                <a:ea typeface="Arial"/>
              </a:rPr>
              <a:t>Les bords se trouvent sur une ellipse.</a:t>
            </a:r>
            <a:endParaRPr b="0" lang="en-US" sz="2400" spc="-1" strike="noStrike">
              <a:solidFill>
                <a:srgbClr val="000000"/>
              </a:solidFill>
              <a:latin typeface="Calibri"/>
            </a:endParaRPr>
          </a:p>
        </p:txBody>
      </p:sp>
      <p:pic>
        <p:nvPicPr>
          <p:cNvPr id="2061" name="Google Shape;118;p5" descr=""/>
          <p:cNvPicPr/>
          <p:nvPr/>
        </p:nvPicPr>
        <p:blipFill>
          <a:blip r:embed="rId1"/>
          <a:stretch/>
        </p:blipFill>
        <p:spPr>
          <a:xfrm>
            <a:off x="0" y="-118800"/>
            <a:ext cx="2198880" cy="1184400"/>
          </a:xfrm>
          <a:prstGeom prst="rect">
            <a:avLst/>
          </a:prstGeom>
          <a:ln w="0">
            <a:noFill/>
          </a:ln>
        </p:spPr>
      </p:pic>
      <p:sp>
        <p:nvSpPr>
          <p:cNvPr id="206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6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65" name="PlaceHolder 1"/>
          <p:cNvSpPr>
            <a:spLocks noGrp="1"/>
          </p:cNvSpPr>
          <p:nvPr>
            <p:ph type="title"/>
          </p:nvPr>
        </p:nvSpPr>
        <p:spPr>
          <a:xfrm>
            <a:off x="322920" y="568440"/>
            <a:ext cx="77749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200" spc="-1" strike="noStrike">
                <a:solidFill>
                  <a:schemeClr val="accent1"/>
                </a:solidFill>
                <a:latin typeface="Times New Roman"/>
                <a:ea typeface="Calibri"/>
              </a:rPr>
              <a:t>4.2. Evaluation de segmentation en région :</a:t>
            </a:r>
            <a:endParaRPr b="0" lang="en-US" sz="3200" spc="-1" strike="noStrike">
              <a:solidFill>
                <a:srgbClr val="000000"/>
              </a:solidFill>
              <a:latin typeface="Calibri"/>
            </a:endParaRPr>
          </a:p>
        </p:txBody>
      </p:sp>
      <p:sp>
        <p:nvSpPr>
          <p:cNvPr id="2066" name="Google Shape;115;p5"/>
          <p:cNvSpPr/>
          <p:nvPr/>
        </p:nvSpPr>
        <p:spPr>
          <a:xfrm>
            <a:off x="163440" y="1488600"/>
            <a:ext cx="11918880" cy="498420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Les algorithmes d'évaluation de la segmentation en région sont basés soit sur des calculs de distances entre pixels mal segmentes et les régions auxquelles ils appartiennent, soit sur les couples de régions ayant un recouvrement maximal.</a:t>
            </a:r>
            <a:endParaRPr b="0" lang="en-US" sz="2400" spc="-1" strike="noStrike">
              <a:solidFill>
                <a:srgbClr val="000000"/>
              </a:solidFill>
              <a:latin typeface="Calibri"/>
            </a:endParaRPr>
          </a:p>
          <a:p>
            <a:pPr marL="10620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Evaluation non-supervisée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L'évaluation non-supervisée des résultats de segmentation, consiste exécuter des mesures d'homogénéité des régions ou de contrastes entre régions, Stella et Shi ont classifie ces critères en deux grandes catégories : Les critères de Contraste et les critères d'adéquation au modèle. Les premiers s'intéressent à la variabilité inter-régions, alors que les seconds s'intéressent à l'uniformité en intensité ou en couleur à l'intérieur des régions.</a:t>
            </a:r>
            <a:endParaRPr b="0" lang="en-US" sz="2400" spc="-1" strike="noStrike">
              <a:solidFill>
                <a:srgbClr val="000000"/>
              </a:solidFill>
              <a:latin typeface="Calibri"/>
            </a:endParaRPr>
          </a:p>
        </p:txBody>
      </p:sp>
      <p:pic>
        <p:nvPicPr>
          <p:cNvPr id="2067" name="Google Shape;118;p5" descr=""/>
          <p:cNvPicPr/>
          <p:nvPr/>
        </p:nvPicPr>
        <p:blipFill>
          <a:blip r:embed="rId1"/>
          <a:stretch/>
        </p:blipFill>
        <p:spPr>
          <a:xfrm>
            <a:off x="0" y="-118800"/>
            <a:ext cx="2198880" cy="1184400"/>
          </a:xfrm>
          <a:prstGeom prst="rect">
            <a:avLst/>
          </a:prstGeom>
          <a:ln w="0">
            <a:noFill/>
          </a:ln>
        </p:spPr>
      </p:pic>
      <p:sp>
        <p:nvSpPr>
          <p:cNvPr id="206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6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071" name="Google Shape;115;p5"/>
          <p:cNvSpPr/>
          <p:nvPr/>
        </p:nvSpPr>
        <p:spPr>
          <a:xfrm>
            <a:off x="163440" y="1172880"/>
            <a:ext cx="11918880" cy="3338280"/>
          </a:xfrm>
          <a:prstGeom prst="rect">
            <a:avLst/>
          </a:prstGeom>
          <a:noFill/>
          <a:ln w="0">
            <a:noFill/>
          </a:ln>
        </p:spPr>
        <p:style>
          <a:lnRef idx="0"/>
          <a:fillRef idx="0"/>
          <a:effectRef idx="0"/>
          <a:fontRef idx="minor"/>
        </p:style>
        <p:txBody>
          <a:bodyPr lIns="0" rIns="0" tIns="46800" bIns="0" anchor="t">
            <a:spAutoFit/>
          </a:bodyPr>
          <a:p>
            <a:pPr marL="1062000" indent="-343080" algn="just">
              <a:lnSpc>
                <a:spcPct val="150000"/>
              </a:lnSpc>
              <a:buClr>
                <a:srgbClr val="000000"/>
              </a:buClr>
              <a:buFont typeface="Wingdings" charset="2"/>
              <a:buChar char=""/>
            </a:pPr>
            <a:r>
              <a:rPr b="1" lang="fr-FR" sz="2400" spc="-1" strike="noStrike">
                <a:solidFill>
                  <a:srgbClr val="000000"/>
                </a:solidFill>
                <a:latin typeface="Times New Roman"/>
                <a:ea typeface="Arial"/>
              </a:rPr>
              <a:t>Évaluation supervisée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L'évaluation supervisée consiste à comparer le résultat fourni par un algorithme avec une segmentation de référence (vérité-terrain).Cette dernière peut être une image de synthèse ou une image construite à la main par un expert du domaine de l'application dans le cas d'images naturelles, en traçant des contours (par des médecins, des géographes, etc.), en utilisant des outils informatiques de dessin.</a:t>
            </a:r>
            <a:endParaRPr b="0" lang="en-US" sz="2400" spc="-1" strike="noStrike">
              <a:solidFill>
                <a:srgbClr val="000000"/>
              </a:solidFill>
              <a:latin typeface="Calibri"/>
            </a:endParaRPr>
          </a:p>
        </p:txBody>
      </p:sp>
      <p:pic>
        <p:nvPicPr>
          <p:cNvPr id="2072" name="Google Shape;118;p5" descr=""/>
          <p:cNvPicPr/>
          <p:nvPr/>
        </p:nvPicPr>
        <p:blipFill>
          <a:blip r:embed="rId1"/>
          <a:stretch/>
        </p:blipFill>
        <p:spPr>
          <a:xfrm>
            <a:off x="0" y="-118800"/>
            <a:ext cx="2198880" cy="1184400"/>
          </a:xfrm>
          <a:prstGeom prst="rect">
            <a:avLst/>
          </a:prstGeom>
          <a:ln w="0">
            <a:noFill/>
          </a:ln>
        </p:spPr>
      </p:pic>
      <p:sp>
        <p:nvSpPr>
          <p:cNvPr id="207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Segmentation </a:t>
            </a:r>
            <a:endParaRPr b="0" lang="en-US" sz="2800" spc="-1" strike="noStrike">
              <a:solidFill>
                <a:srgbClr val="000000"/>
              </a:solidFill>
              <a:latin typeface="Calibri"/>
            </a:endParaRPr>
          </a:p>
        </p:txBody>
      </p:sp>
      <p:cxnSp>
        <p:nvCxnSpPr>
          <p:cNvPr id="207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0c0"/>
        </a:solidFill>
      </p:bgPr>
    </p:bg>
    <p:spTree>
      <p:nvGrpSpPr>
        <p:cNvPr id="1" name=""/>
        <p:cNvGrpSpPr/>
        <p:nvPr/>
      </p:nvGrpSpPr>
      <p:grpSpPr>
        <a:xfrm>
          <a:off x="0" y="0"/>
          <a:ext cx="0" cy="0"/>
          <a:chOff x="0" y="0"/>
          <a:chExt cx="0" cy="0"/>
        </a:xfrm>
      </p:grpSpPr>
      <p:pic>
        <p:nvPicPr>
          <p:cNvPr id="2075" name="Google Shape;125;g253d1d090ef_0_97" descr=""/>
          <p:cNvPicPr/>
          <p:nvPr/>
        </p:nvPicPr>
        <p:blipFill>
          <a:blip r:embed="rId1"/>
          <a:srcRect l="0" t="34020" r="0" b="0"/>
          <a:stretch/>
        </p:blipFill>
        <p:spPr>
          <a:xfrm flipH="1">
            <a:off x="-693000" y="5265720"/>
            <a:ext cx="5576040" cy="3183480"/>
          </a:xfrm>
          <a:prstGeom prst="rect">
            <a:avLst/>
          </a:prstGeom>
          <a:ln w="0">
            <a:noFill/>
          </a:ln>
        </p:spPr>
      </p:pic>
      <p:sp>
        <p:nvSpPr>
          <p:cNvPr id="2076" name="PlaceHolder 1"/>
          <p:cNvSpPr>
            <a:spLocks noGrp="1"/>
          </p:cNvSpPr>
          <p:nvPr>
            <p:ph type="sldNum" idx="8"/>
          </p:nvPr>
        </p:nvSpPr>
        <p:spPr>
          <a:xfrm>
            <a:off x="8610480" y="6356520"/>
            <a:ext cx="2742120" cy="363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41BE246C-9EF7-42CB-ACB9-ED5201988208}" type="slidenum">
              <a:rPr b="0" lang="en-US" sz="1200" spc="-1" strike="noStrike">
                <a:solidFill>
                  <a:srgbClr val="888888"/>
                </a:solidFill>
                <a:latin typeface="Calibri"/>
                <a:ea typeface="Calibri"/>
              </a:rPr>
              <a:t>&lt;number&gt;</a:t>
            </a:fld>
            <a:endParaRPr b="0" lang="en-US" sz="1200" spc="-1" strike="noStrike">
              <a:solidFill>
                <a:srgbClr val="000000"/>
              </a:solidFill>
              <a:latin typeface="Calibri"/>
            </a:endParaRPr>
          </a:p>
        </p:txBody>
      </p:sp>
      <p:pic>
        <p:nvPicPr>
          <p:cNvPr id="2077" name="Google Shape;127;g253d1d090ef_0_97" descr=""/>
          <p:cNvPicPr/>
          <p:nvPr/>
        </p:nvPicPr>
        <p:blipFill>
          <a:blip r:embed="rId2"/>
          <a:stretch/>
        </p:blipFill>
        <p:spPr>
          <a:xfrm>
            <a:off x="8006400" y="0"/>
            <a:ext cx="2029680" cy="1093320"/>
          </a:xfrm>
          <a:prstGeom prst="rect">
            <a:avLst/>
          </a:prstGeom>
          <a:ln w="0">
            <a:noFill/>
          </a:ln>
        </p:spPr>
      </p:pic>
      <p:sp>
        <p:nvSpPr>
          <p:cNvPr id="2078" name="Google Shape;128;g253d1d090ef_0_97"/>
          <p:cNvSpPr/>
          <p:nvPr/>
        </p:nvSpPr>
        <p:spPr>
          <a:xfrm>
            <a:off x="6135480" y="0"/>
            <a:ext cx="6055200" cy="6800400"/>
          </a:xfrm>
          <a:prstGeom prst="rect">
            <a:avLst/>
          </a:prstGeom>
          <a:solidFill>
            <a:schemeClr val="lt1"/>
          </a:solidFill>
          <a:ln w="9525">
            <a:solidFill>
              <a:srgbClr val="44546a"/>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grpSp>
        <p:nvGrpSpPr>
          <p:cNvPr id="2079" name="Google Shape;129;g253d1d090ef_0_97"/>
          <p:cNvGrpSpPr/>
          <p:nvPr/>
        </p:nvGrpSpPr>
        <p:grpSpPr>
          <a:xfrm>
            <a:off x="7184880" y="1162800"/>
            <a:ext cx="3125880" cy="790560"/>
            <a:chOff x="7184880" y="1162800"/>
            <a:chExt cx="3125880" cy="790560"/>
          </a:xfrm>
        </p:grpSpPr>
        <p:sp>
          <p:nvSpPr>
            <p:cNvPr id="2080" name="Google Shape;130;g253d1d090ef_0_97"/>
            <p:cNvSpPr/>
            <p:nvPr/>
          </p:nvSpPr>
          <p:spPr>
            <a:xfrm>
              <a:off x="7184880" y="1162800"/>
              <a:ext cx="3125880" cy="4262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2000" spc="-1" strike="noStrike">
                  <a:solidFill>
                    <a:srgbClr val="000000"/>
                  </a:solidFill>
                  <a:latin typeface="Roboto"/>
                  <a:ea typeface="Roboto"/>
                </a:rPr>
                <a:t>Numéro de téléphone</a:t>
              </a:r>
              <a:endParaRPr b="0" lang="en-US" sz="2000" spc="-1" strike="noStrike">
                <a:solidFill>
                  <a:srgbClr val="000000"/>
                </a:solidFill>
                <a:latin typeface="Calibri"/>
              </a:endParaRPr>
            </a:p>
          </p:txBody>
        </p:sp>
        <p:sp>
          <p:nvSpPr>
            <p:cNvPr id="2081" name="Google Shape;131;g253d1d090ef_0_97"/>
            <p:cNvSpPr/>
            <p:nvPr/>
          </p:nvSpPr>
          <p:spPr>
            <a:xfrm>
              <a:off x="7184880" y="1599480"/>
              <a:ext cx="3125880" cy="3538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0" lang="en-US" sz="1660" spc="-1" strike="noStrike" u="sng">
                  <a:solidFill>
                    <a:srgbClr val="0563c1"/>
                  </a:solidFill>
                  <a:uFillTx/>
                  <a:latin typeface="Roboto"/>
                  <a:ea typeface="Roboto"/>
                  <a:hlinkClick r:id="rId3"/>
                </a:rPr>
                <a:t>01 89 16 90 08</a:t>
              </a:r>
              <a:endParaRPr b="0" lang="en-US" sz="1660" spc="-1" strike="noStrike">
                <a:solidFill>
                  <a:srgbClr val="000000"/>
                </a:solidFill>
                <a:latin typeface="Calibri"/>
              </a:endParaRPr>
            </a:p>
          </p:txBody>
        </p:sp>
      </p:grpSp>
      <p:grpSp>
        <p:nvGrpSpPr>
          <p:cNvPr id="2082" name="Google Shape;132;g253d1d090ef_0_97"/>
          <p:cNvGrpSpPr/>
          <p:nvPr/>
        </p:nvGrpSpPr>
        <p:grpSpPr>
          <a:xfrm>
            <a:off x="7184880" y="3112920"/>
            <a:ext cx="3125880" cy="790200"/>
            <a:chOff x="7184880" y="3112920"/>
            <a:chExt cx="3125880" cy="790200"/>
          </a:xfrm>
        </p:grpSpPr>
        <p:sp>
          <p:nvSpPr>
            <p:cNvPr id="2083" name="Google Shape;133;g253d1d090ef_0_97"/>
            <p:cNvSpPr/>
            <p:nvPr/>
          </p:nvSpPr>
          <p:spPr>
            <a:xfrm>
              <a:off x="7184880" y="3112920"/>
              <a:ext cx="3125880" cy="4262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2000" spc="-1" strike="noStrike">
                  <a:solidFill>
                    <a:srgbClr val="000000"/>
                  </a:solidFill>
                  <a:latin typeface="Roboto"/>
                  <a:ea typeface="Roboto"/>
                </a:rPr>
                <a:t>Adresse e-mail</a:t>
              </a:r>
              <a:endParaRPr b="0" lang="en-US" sz="2000" spc="-1" strike="noStrike">
                <a:solidFill>
                  <a:srgbClr val="000000"/>
                </a:solidFill>
                <a:latin typeface="Calibri"/>
              </a:endParaRPr>
            </a:p>
          </p:txBody>
        </p:sp>
        <p:sp>
          <p:nvSpPr>
            <p:cNvPr id="2084" name="Google Shape;134;g253d1d090ef_0_97"/>
            <p:cNvSpPr/>
            <p:nvPr/>
          </p:nvSpPr>
          <p:spPr>
            <a:xfrm>
              <a:off x="7184880" y="3549240"/>
              <a:ext cx="3125880" cy="3538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0" lang="en-US" sz="1660" spc="-1" strike="noStrike" u="sng">
                  <a:solidFill>
                    <a:srgbClr val="0070c0"/>
                  </a:solidFill>
                  <a:uFillTx/>
                  <a:latin typeface="Roboto"/>
                  <a:ea typeface="Roboto"/>
                </a:rPr>
                <a:t>contact@caplogy.com</a:t>
              </a:r>
              <a:endParaRPr b="0" lang="en-US" sz="1660" spc="-1" strike="noStrike">
                <a:solidFill>
                  <a:srgbClr val="000000"/>
                </a:solidFill>
                <a:latin typeface="Calibri"/>
              </a:endParaRPr>
            </a:p>
          </p:txBody>
        </p:sp>
      </p:grpSp>
      <p:grpSp>
        <p:nvGrpSpPr>
          <p:cNvPr id="2085" name="Google Shape;135;g253d1d090ef_0_97"/>
          <p:cNvGrpSpPr/>
          <p:nvPr/>
        </p:nvGrpSpPr>
        <p:grpSpPr>
          <a:xfrm>
            <a:off x="7184880" y="4942800"/>
            <a:ext cx="3125880" cy="790200"/>
            <a:chOff x="7184880" y="4942800"/>
            <a:chExt cx="3125880" cy="790200"/>
          </a:xfrm>
        </p:grpSpPr>
        <p:sp>
          <p:nvSpPr>
            <p:cNvPr id="2086" name="Google Shape;136;g253d1d090ef_0_97"/>
            <p:cNvSpPr/>
            <p:nvPr/>
          </p:nvSpPr>
          <p:spPr>
            <a:xfrm>
              <a:off x="7184880" y="4942800"/>
              <a:ext cx="3125880" cy="4262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2000" spc="-1" strike="noStrike">
                  <a:solidFill>
                    <a:srgbClr val="000000"/>
                  </a:solidFill>
                  <a:latin typeface="Roboto"/>
                  <a:ea typeface="Roboto"/>
                </a:rPr>
                <a:t>Site Web</a:t>
              </a:r>
              <a:endParaRPr b="0" lang="en-US" sz="2000" spc="-1" strike="noStrike">
                <a:solidFill>
                  <a:srgbClr val="000000"/>
                </a:solidFill>
                <a:latin typeface="Calibri"/>
              </a:endParaRPr>
            </a:p>
          </p:txBody>
        </p:sp>
        <p:sp>
          <p:nvSpPr>
            <p:cNvPr id="2087" name="Google Shape;137;g253d1d090ef_0_97"/>
            <p:cNvSpPr/>
            <p:nvPr/>
          </p:nvSpPr>
          <p:spPr>
            <a:xfrm>
              <a:off x="7184880" y="5379120"/>
              <a:ext cx="3125880" cy="3538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0" lang="en-US" sz="1660" spc="-1" strike="noStrike" u="sng">
                  <a:solidFill>
                    <a:srgbClr val="0563c1"/>
                  </a:solidFill>
                  <a:uFillTx/>
                  <a:latin typeface="Roboto"/>
                  <a:ea typeface="Roboto"/>
                  <a:hlinkClick r:id="rId4"/>
                </a:rPr>
                <a:t>www.caplogy.com</a:t>
              </a:r>
              <a:endParaRPr b="0" lang="en-US" sz="1660" spc="-1" strike="noStrike">
                <a:solidFill>
                  <a:srgbClr val="000000"/>
                </a:solidFill>
                <a:latin typeface="Calibri"/>
              </a:endParaRPr>
            </a:p>
          </p:txBody>
        </p:sp>
      </p:grpSp>
      <p:cxnSp>
        <p:nvCxnSpPr>
          <p:cNvPr id="2088" name="Google Shape;138;g253d1d090ef_0_97"/>
          <p:cNvCxnSpPr/>
          <p:nvPr/>
        </p:nvCxnSpPr>
        <p:spPr>
          <a:xfrm>
            <a:off x="7184880" y="2517840"/>
            <a:ext cx="3674880" cy="1080"/>
          </a:xfrm>
          <a:prstGeom prst="straightConnector1">
            <a:avLst/>
          </a:prstGeom>
          <a:ln cap="rnd" w="28575">
            <a:solidFill>
              <a:srgbClr val="22abe4"/>
            </a:solidFill>
            <a:round/>
          </a:ln>
        </p:spPr>
      </p:cxnSp>
      <p:cxnSp>
        <p:nvCxnSpPr>
          <p:cNvPr id="2089" name="Google Shape;139;g253d1d090ef_0_97"/>
          <p:cNvCxnSpPr/>
          <p:nvPr/>
        </p:nvCxnSpPr>
        <p:spPr>
          <a:xfrm>
            <a:off x="7184880" y="4470480"/>
            <a:ext cx="3674880" cy="1080"/>
          </a:xfrm>
          <a:prstGeom prst="straightConnector1">
            <a:avLst/>
          </a:prstGeom>
          <a:ln cap="rnd" w="28575">
            <a:solidFill>
              <a:srgbClr val="22abe4"/>
            </a:solidFill>
            <a:round/>
          </a:ln>
        </p:spPr>
      </p:cxnSp>
      <p:grpSp>
        <p:nvGrpSpPr>
          <p:cNvPr id="2090" name="Google Shape;140;g253d1d090ef_0_97"/>
          <p:cNvGrpSpPr/>
          <p:nvPr/>
        </p:nvGrpSpPr>
        <p:grpSpPr>
          <a:xfrm>
            <a:off x="325800" y="500040"/>
            <a:ext cx="5497920" cy="2868480"/>
            <a:chOff x="325800" y="500040"/>
            <a:chExt cx="5497920" cy="2868480"/>
          </a:xfrm>
        </p:grpSpPr>
        <p:sp>
          <p:nvSpPr>
            <p:cNvPr id="2091" name="Google Shape;141;g253d1d090ef_0_97"/>
            <p:cNvSpPr/>
            <p:nvPr/>
          </p:nvSpPr>
          <p:spPr>
            <a:xfrm>
              <a:off x="325800" y="2043360"/>
              <a:ext cx="5497920" cy="1325160"/>
            </a:xfrm>
            <a:prstGeom prst="rect">
              <a:avLst/>
            </a:prstGeom>
            <a:noFill/>
            <a:ln w="0">
              <a:noFill/>
            </a:ln>
          </p:spPr>
          <p:style>
            <a:lnRef idx="0"/>
            <a:fillRef idx="0"/>
            <a:effectRef idx="0"/>
            <a:fontRef idx="minor"/>
          </p:style>
          <p:txBody>
            <a:bodyPr lIns="0" rIns="0" tIns="0" bIns="0" anchor="t">
              <a:spAutoFit/>
            </a:bodyPr>
            <a:p>
              <a:pPr algn="ctr">
                <a:lnSpc>
                  <a:spcPct val="130000"/>
                </a:lnSpc>
                <a:tabLst>
                  <a:tab algn="l" pos="0"/>
                </a:tabLst>
              </a:pPr>
              <a:r>
                <a:rPr b="0" lang="en-US" sz="2230" spc="-1" strike="noStrike">
                  <a:solidFill>
                    <a:srgbClr val="ffffff"/>
                  </a:solidFill>
                  <a:latin typeface="Hammersmith One"/>
                  <a:ea typeface="Hammersmith One"/>
                </a:rPr>
                <a:t>Contactez-nous en scannant le QR code et nous répondons à vos questions.</a:t>
              </a:r>
              <a:endParaRPr b="0" lang="en-US" sz="2230" spc="-1" strike="noStrike">
                <a:solidFill>
                  <a:srgbClr val="000000"/>
                </a:solidFill>
                <a:latin typeface="Calibri"/>
              </a:endParaRPr>
            </a:p>
          </p:txBody>
        </p:sp>
        <p:sp>
          <p:nvSpPr>
            <p:cNvPr id="2092" name="Google Shape;142;g253d1d090ef_0_97"/>
            <p:cNvSpPr/>
            <p:nvPr/>
          </p:nvSpPr>
          <p:spPr>
            <a:xfrm>
              <a:off x="587160" y="500040"/>
              <a:ext cx="4800960" cy="2103840"/>
            </a:xfrm>
            <a:prstGeom prst="rect">
              <a:avLst/>
            </a:prstGeom>
            <a:noFill/>
            <a:ln w="0">
              <a:noFill/>
            </a:ln>
          </p:spPr>
          <p:style>
            <a:lnRef idx="0"/>
            <a:fillRef idx="0"/>
            <a:effectRef idx="0"/>
            <a:fontRef idx="minor"/>
          </p:style>
          <p:txBody>
            <a:bodyPr lIns="0" rIns="0" tIns="0" bIns="0" anchor="t">
              <a:spAutoFit/>
            </a:bodyPr>
            <a:p>
              <a:pPr>
                <a:lnSpc>
                  <a:spcPct val="130000"/>
                </a:lnSpc>
                <a:tabLst>
                  <a:tab algn="l" pos="0"/>
                </a:tabLst>
              </a:pPr>
              <a:r>
                <a:rPr b="0" lang="en-US" sz="5310" spc="-1" strike="noStrike">
                  <a:solidFill>
                    <a:srgbClr val="ffffff"/>
                  </a:solidFill>
                  <a:latin typeface="Roboto"/>
                  <a:ea typeface="Roboto"/>
                </a:rPr>
                <a:t>Des questions ?</a:t>
              </a:r>
              <a:endParaRPr b="0" lang="en-US" sz="5310" spc="-1" strike="noStrike">
                <a:solidFill>
                  <a:srgbClr val="000000"/>
                </a:solidFill>
                <a:latin typeface="Calibri"/>
              </a:endParaRPr>
            </a:p>
          </p:txBody>
        </p:sp>
      </p:grpSp>
      <p:pic>
        <p:nvPicPr>
          <p:cNvPr id="2093" name="Google Shape;143;g253d1d090ef_0_97" descr=""/>
          <p:cNvPicPr/>
          <p:nvPr/>
        </p:nvPicPr>
        <p:blipFill>
          <a:blip r:embed="rId5"/>
          <a:stretch/>
        </p:blipFill>
        <p:spPr>
          <a:xfrm>
            <a:off x="2248200" y="3099960"/>
            <a:ext cx="1885320" cy="189864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265" name="Google Shape;118;p5" descr=""/>
          <p:cNvPicPr/>
          <p:nvPr/>
        </p:nvPicPr>
        <p:blipFill>
          <a:blip r:embed="rId1"/>
          <a:stretch/>
        </p:blipFill>
        <p:spPr>
          <a:xfrm>
            <a:off x="0" y="-118800"/>
            <a:ext cx="2198880" cy="1184400"/>
          </a:xfrm>
          <a:prstGeom prst="rect">
            <a:avLst/>
          </a:prstGeom>
          <a:ln w="0">
            <a:noFill/>
          </a:ln>
        </p:spPr>
      </p:pic>
      <p:sp>
        <p:nvSpPr>
          <p:cNvPr id="26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67" name="Google Shape;120;p5"/>
          <p:cNvCxnSpPr/>
          <p:nvPr/>
        </p:nvCxnSpPr>
        <p:spPr>
          <a:xfrm flipV="1">
            <a:off x="2271600" y="721800"/>
            <a:ext cx="9921240" cy="15120"/>
          </a:xfrm>
          <a:prstGeom prst="straightConnector1">
            <a:avLst/>
          </a:prstGeom>
          <a:ln w="28575">
            <a:solidFill>
              <a:srgbClr val="4f4e6b"/>
            </a:solidFill>
            <a:round/>
          </a:ln>
        </p:spPr>
      </p:cxnSp>
      <p:pic>
        <p:nvPicPr>
          <p:cNvPr id="268" name="Image 1" descr=""/>
          <p:cNvPicPr/>
          <p:nvPr/>
        </p:nvPicPr>
        <p:blipFill>
          <a:blip r:embed="rId2"/>
          <a:stretch/>
        </p:blipFill>
        <p:spPr>
          <a:xfrm>
            <a:off x="1205280" y="898200"/>
            <a:ext cx="9919080" cy="2765160"/>
          </a:xfrm>
          <a:prstGeom prst="rect">
            <a:avLst/>
          </a:prstGeom>
          <a:ln w="0">
            <a:noFill/>
          </a:ln>
        </p:spPr>
      </p:pic>
      <p:pic>
        <p:nvPicPr>
          <p:cNvPr id="269" name="Image 4" descr=""/>
          <p:cNvPicPr/>
          <p:nvPr/>
        </p:nvPicPr>
        <p:blipFill>
          <a:blip r:embed="rId3"/>
          <a:stretch/>
        </p:blipFill>
        <p:spPr>
          <a:xfrm>
            <a:off x="1607400" y="3664440"/>
            <a:ext cx="9320760" cy="29638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71"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Distances </a:t>
            </a:r>
            <a:endParaRPr b="0" lang="en-US" sz="3000" spc="-1" strike="noStrike">
              <a:solidFill>
                <a:srgbClr val="000000"/>
              </a:solidFill>
              <a:latin typeface="Calibri"/>
            </a:endParaRPr>
          </a:p>
        </p:txBody>
      </p:sp>
      <p:sp>
        <p:nvSpPr>
          <p:cNvPr id="272" name="Google Shape;115;p5"/>
          <p:cNvSpPr/>
          <p:nvPr/>
        </p:nvSpPr>
        <p:spPr>
          <a:xfrm>
            <a:off x="97920" y="1771560"/>
            <a:ext cx="12016800" cy="33836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Après la notion de </a:t>
            </a:r>
            <a:r>
              <a:rPr b="0" lang="fr-FR" sz="2400" spc="-1" strike="noStrike">
                <a:solidFill>
                  <a:schemeClr val="accent1"/>
                </a:solidFill>
                <a:latin typeface="Times New Roman"/>
                <a:ea typeface="Arial"/>
              </a:rPr>
              <a:t>voisinage</a:t>
            </a:r>
            <a:r>
              <a:rPr b="0" lang="fr-FR" sz="2400" spc="-1" strike="noStrike">
                <a:solidFill>
                  <a:srgbClr val="000000"/>
                </a:solidFill>
                <a:latin typeface="Times New Roman"/>
                <a:ea typeface="Arial"/>
              </a:rPr>
              <a:t>, vient naturellement la notion de </a:t>
            </a:r>
            <a:r>
              <a:rPr b="0" lang="fr-FR" sz="2400" spc="-1" strike="noStrike">
                <a:solidFill>
                  <a:schemeClr val="accent1"/>
                </a:solidFill>
                <a:latin typeface="Times New Roman"/>
                <a:ea typeface="Arial"/>
              </a:rPr>
              <a:t>distance entre pixels</a:t>
            </a:r>
            <a:r>
              <a:rPr b="0" lang="fr-FR" sz="2400" spc="-1" strike="noStrike">
                <a:solidFill>
                  <a:srgbClr val="000000"/>
                </a:solidFill>
                <a:latin typeface="Times New Roman"/>
                <a:ea typeface="Arial"/>
              </a:rPr>
              <a:t>. Différentes distances peuvent être utilisées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          </a:t>
            </a:r>
            <a:r>
              <a:rPr b="0" lang="fr-FR" sz="2400" spc="-1" strike="noStrike">
                <a:solidFill>
                  <a:srgbClr val="000000"/>
                </a:solidFill>
                <a:latin typeface="Times New Roman"/>
                <a:ea typeface="Arial"/>
              </a:rPr>
              <a:t>- La distance euclidienne: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600" spc="-1" strike="noStrike">
              <a:solidFill>
                <a:srgbClr val="000000"/>
              </a:solidFill>
              <a:latin typeface="Calibri"/>
            </a:endParaRPr>
          </a:p>
        </p:txBody>
      </p:sp>
      <p:pic>
        <p:nvPicPr>
          <p:cNvPr id="273" name="Google Shape;118;p5" descr=""/>
          <p:cNvPicPr/>
          <p:nvPr/>
        </p:nvPicPr>
        <p:blipFill>
          <a:blip r:embed="rId1"/>
          <a:stretch/>
        </p:blipFill>
        <p:spPr>
          <a:xfrm>
            <a:off x="0" y="-118800"/>
            <a:ext cx="2198880" cy="1184400"/>
          </a:xfrm>
          <a:prstGeom prst="rect">
            <a:avLst/>
          </a:prstGeom>
          <a:ln w="0">
            <a:noFill/>
          </a:ln>
        </p:spPr>
      </p:pic>
      <p:sp>
        <p:nvSpPr>
          <p:cNvPr id="27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7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77" name="Google Shape;115;p5"/>
          <p:cNvSpPr/>
          <p:nvPr/>
        </p:nvSpPr>
        <p:spPr>
          <a:xfrm>
            <a:off x="43560" y="857160"/>
            <a:ext cx="12103920" cy="49842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À l’avantage de ne </a:t>
            </a:r>
            <a:r>
              <a:rPr b="0" lang="fr-FR" sz="2400" spc="-1" strike="noStrike">
                <a:solidFill>
                  <a:schemeClr val="accent1"/>
                </a:solidFill>
                <a:latin typeface="Times New Roman"/>
                <a:ea typeface="Arial"/>
              </a:rPr>
              <a:t>privilégier</a:t>
            </a:r>
            <a:r>
              <a:rPr b="0" lang="fr-FR" sz="2400" spc="-1" strike="noStrike">
                <a:solidFill>
                  <a:srgbClr val="000000"/>
                </a:solidFill>
                <a:latin typeface="Times New Roman"/>
                <a:ea typeface="Arial"/>
              </a:rPr>
              <a:t> aucun axe, ce qui n’est pas le cas de la distance par </a:t>
            </a:r>
            <a:r>
              <a:rPr b="0" lang="fr-FR" sz="2400" spc="-1" strike="noStrike">
                <a:solidFill>
                  <a:schemeClr val="accent1"/>
                </a:solidFill>
                <a:latin typeface="Times New Roman"/>
                <a:ea typeface="Arial"/>
              </a:rPr>
              <a:t>blocs</a:t>
            </a:r>
            <a:r>
              <a:rPr b="0" lang="fr-FR" sz="2400" spc="-1" strike="noStrike">
                <a:solidFill>
                  <a:srgbClr val="000000"/>
                </a:solidFill>
                <a:latin typeface="Times New Roman"/>
                <a:ea typeface="Arial"/>
              </a:rPr>
              <a:t> (appelée également </a:t>
            </a:r>
            <a:r>
              <a:rPr b="0" lang="fr-FR" sz="2400" spc="-1" strike="noStrike">
                <a:solidFill>
                  <a:schemeClr val="accent1"/>
                </a:solidFill>
                <a:latin typeface="Times New Roman"/>
                <a:ea typeface="Arial"/>
              </a:rPr>
              <a:t>Manhattan distance </a:t>
            </a:r>
            <a:r>
              <a:rPr b="0" lang="fr-FR" sz="2400" spc="-1" strike="noStrike">
                <a:solidFill>
                  <a:srgbClr val="000000"/>
                </a:solidFill>
                <a:latin typeface="Times New Roman"/>
                <a:ea typeface="Arial"/>
              </a:rPr>
              <a:t>pour  référence  à la ville de Manhattan où il faut contourner différents pâtés de maison (blocks) pour relier </a:t>
            </a:r>
            <a:r>
              <a:rPr b="0" lang="fr-FR" sz="2400" spc="-1" strike="noStrike">
                <a:solidFill>
                  <a:schemeClr val="accent1"/>
                </a:solidFill>
                <a:latin typeface="Times New Roman"/>
                <a:ea typeface="Arial"/>
              </a:rPr>
              <a:t>2 points</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D’o</a:t>
            </a:r>
            <a:r>
              <a:rPr b="0" lang="fr-FR" sz="2400" spc="-1" strike="noStrike">
                <a:solidFill>
                  <a:srgbClr val="000000"/>
                </a:solidFill>
                <a:latin typeface="Times New Roman"/>
                <a:ea typeface="Calibri"/>
              </a:rPr>
              <a:t>ù</a:t>
            </a:r>
            <a:r>
              <a:rPr b="0" lang="fr-FR" sz="2400" spc="-1" strike="noStrike">
                <a:solidFill>
                  <a:srgbClr val="000000"/>
                </a:solidFill>
                <a:latin typeface="Times New Roman"/>
                <a:ea typeface="Arial"/>
              </a:rPr>
              <a:t> la distance « tour d’échiquier »  :</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p:txBody>
      </p:sp>
      <p:pic>
        <p:nvPicPr>
          <p:cNvPr id="278" name="Google Shape;118;p5" descr=""/>
          <p:cNvPicPr/>
          <p:nvPr/>
        </p:nvPicPr>
        <p:blipFill>
          <a:blip r:embed="rId1"/>
          <a:stretch/>
        </p:blipFill>
        <p:spPr>
          <a:xfrm>
            <a:off x="0" y="-118800"/>
            <a:ext cx="2198880" cy="1184400"/>
          </a:xfrm>
          <a:prstGeom prst="rect">
            <a:avLst/>
          </a:prstGeom>
          <a:ln w="0">
            <a:noFill/>
          </a:ln>
        </p:spPr>
      </p:pic>
      <p:sp>
        <p:nvSpPr>
          <p:cNvPr id="27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8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282" name="Google Shape;118;p5" descr=""/>
          <p:cNvPicPr/>
          <p:nvPr/>
        </p:nvPicPr>
        <p:blipFill>
          <a:blip r:embed="rId1"/>
          <a:stretch/>
        </p:blipFill>
        <p:spPr>
          <a:xfrm>
            <a:off x="0" y="-118800"/>
            <a:ext cx="2198880" cy="1184400"/>
          </a:xfrm>
          <a:prstGeom prst="rect">
            <a:avLst/>
          </a:prstGeom>
          <a:ln w="0">
            <a:noFill/>
          </a:ln>
        </p:spPr>
      </p:pic>
      <p:sp>
        <p:nvSpPr>
          <p:cNvPr id="28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84" name="Google Shape;120;p5"/>
          <p:cNvCxnSpPr/>
          <p:nvPr/>
        </p:nvCxnSpPr>
        <p:spPr>
          <a:xfrm flipV="1">
            <a:off x="2271600" y="721800"/>
            <a:ext cx="9921240" cy="15120"/>
          </a:xfrm>
          <a:prstGeom prst="straightConnector1">
            <a:avLst/>
          </a:prstGeom>
          <a:ln w="28575">
            <a:solidFill>
              <a:srgbClr val="4f4e6b"/>
            </a:solidFill>
            <a:round/>
          </a:ln>
        </p:spPr>
      </p:cxnSp>
      <p:pic>
        <p:nvPicPr>
          <p:cNvPr id="285" name="Image 2" descr=""/>
          <p:cNvPicPr/>
          <p:nvPr/>
        </p:nvPicPr>
        <p:blipFill>
          <a:blip r:embed="rId2"/>
          <a:stretch/>
        </p:blipFill>
        <p:spPr>
          <a:xfrm>
            <a:off x="2414880" y="1787400"/>
            <a:ext cx="6704640" cy="31899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87"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Notion de la couleur </a:t>
            </a:r>
            <a:endParaRPr b="0" lang="en-US" sz="3000" spc="-1" strike="noStrike">
              <a:solidFill>
                <a:srgbClr val="000000"/>
              </a:solidFill>
              <a:latin typeface="Calibri"/>
            </a:endParaRPr>
          </a:p>
        </p:txBody>
      </p:sp>
      <p:sp>
        <p:nvSpPr>
          <p:cNvPr id="288" name="Google Shape;115;p5"/>
          <p:cNvSpPr/>
          <p:nvPr/>
        </p:nvSpPr>
        <p:spPr>
          <a:xfrm>
            <a:off x="87120" y="1728000"/>
            <a:ext cx="11962440" cy="388692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1" lang="fr-FR" sz="2400" spc="-1" strike="noStrike">
                <a:solidFill>
                  <a:schemeClr val="accent1">
                    <a:lumMod val="50000"/>
                  </a:schemeClr>
                </a:solidFill>
                <a:latin typeface="Times New Roman"/>
                <a:ea typeface="Arial"/>
              </a:rPr>
              <a:t>Qu’est-ce que la couleur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couleur est à la fois un phénomène </a:t>
            </a:r>
            <a:r>
              <a:rPr b="0" lang="fr-FR" sz="2400" spc="-1" strike="noStrike">
                <a:solidFill>
                  <a:schemeClr val="accent1"/>
                </a:solidFill>
                <a:latin typeface="Times New Roman"/>
                <a:ea typeface="Arial"/>
              </a:rPr>
              <a:t>psychophysique</a:t>
            </a:r>
            <a:r>
              <a:rPr b="0" lang="fr-FR" sz="2400" spc="-1" strike="noStrike">
                <a:solidFill>
                  <a:srgbClr val="000000"/>
                </a:solidFill>
                <a:latin typeface="Times New Roman"/>
                <a:ea typeface="Arial"/>
              </a:rPr>
              <a:t> faisant intervenir la physique de la matière, notamment les interactions des </a:t>
            </a:r>
            <a:r>
              <a:rPr b="0" lang="fr-FR" sz="2400" spc="-1" strike="noStrike">
                <a:solidFill>
                  <a:schemeClr val="accent1"/>
                </a:solidFill>
                <a:latin typeface="Times New Roman"/>
                <a:ea typeface="Arial"/>
              </a:rPr>
              <a:t>ondes électromagnétiques</a:t>
            </a:r>
            <a:r>
              <a:rPr b="0" lang="fr-FR" sz="2400" spc="-1" strike="noStrike">
                <a:solidFill>
                  <a:srgbClr val="000000"/>
                </a:solidFill>
                <a:latin typeface="Times New Roman"/>
                <a:ea typeface="Arial"/>
              </a:rPr>
              <a:t> avec les matériaux physiques.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C’est également un phénomène psychophysiologique par l’interprétation des phénomènes psychophysiques par le système visuel  constitué notamment de l’</a:t>
            </a:r>
            <a:r>
              <a:rPr b="0" lang="fr-FR" sz="2400" spc="-1" strike="noStrike">
                <a:solidFill>
                  <a:srgbClr val="000000"/>
                </a:solidFill>
                <a:latin typeface="Times New Roman"/>
                <a:ea typeface="Calibri"/>
              </a:rPr>
              <a:t>œil </a:t>
            </a:r>
            <a:r>
              <a:rPr b="0" lang="fr-FR" sz="2400" spc="-1" strike="noStrike">
                <a:solidFill>
                  <a:srgbClr val="000000"/>
                </a:solidFill>
                <a:latin typeface="Times New Roman"/>
                <a:ea typeface="Arial"/>
              </a:rPr>
              <a:t> et du cerveau.</a:t>
            </a:r>
            <a:endParaRPr b="0" lang="en-US" sz="2400" spc="-1" strike="noStrike">
              <a:solidFill>
                <a:srgbClr val="000000"/>
              </a:solidFill>
              <a:latin typeface="Calibri"/>
            </a:endParaRPr>
          </a:p>
        </p:txBody>
      </p:sp>
      <p:pic>
        <p:nvPicPr>
          <p:cNvPr id="289" name="Google Shape;118;p5" descr=""/>
          <p:cNvPicPr/>
          <p:nvPr/>
        </p:nvPicPr>
        <p:blipFill>
          <a:blip r:embed="rId1"/>
          <a:stretch/>
        </p:blipFill>
        <p:spPr>
          <a:xfrm>
            <a:off x="0" y="-118800"/>
            <a:ext cx="2198880" cy="1184400"/>
          </a:xfrm>
          <a:prstGeom prst="rect">
            <a:avLst/>
          </a:prstGeom>
          <a:ln w="0">
            <a:noFill/>
          </a:ln>
        </p:spPr>
      </p:pic>
      <p:sp>
        <p:nvSpPr>
          <p:cNvPr id="29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9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Google Shape;115;p5"/>
          <p:cNvSpPr/>
          <p:nvPr/>
        </p:nvSpPr>
        <p:spPr>
          <a:xfrm>
            <a:off x="130680" y="1020600"/>
            <a:ext cx="11940480" cy="22410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connait  le  spectre  de  la  </a:t>
            </a:r>
            <a:r>
              <a:rPr b="0" lang="fr-FR" sz="2400" spc="-1" strike="noStrike">
                <a:solidFill>
                  <a:schemeClr val="accent1"/>
                </a:solidFill>
                <a:latin typeface="Times New Roman"/>
                <a:ea typeface="Arial"/>
              </a:rPr>
              <a:t>lumière  blanche  </a:t>
            </a:r>
            <a:r>
              <a:rPr b="0" lang="fr-FR" sz="2400" spc="-1" strike="noStrike">
                <a:solidFill>
                  <a:srgbClr val="000000"/>
                </a:solidFill>
                <a:latin typeface="Times New Roman"/>
                <a:ea typeface="Arial"/>
              </a:rPr>
              <a:t>mis  en  évidence  par  Isaac Newton  en  1666  lors  de  la  diffraction  de  la  lumière  blanche  par  un  prisme.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sont également les couleurs présentes dans l’arc en ciel, phénomène  résultant  de la diffraction  de la lumière  du soleil  dans les gouttelettes d’eau.</a:t>
            </a:r>
            <a:endParaRPr b="0" lang="en-US" sz="2400" spc="-1" strike="noStrike">
              <a:solidFill>
                <a:srgbClr val="000000"/>
              </a:solidFill>
              <a:latin typeface="Calibri"/>
            </a:endParaRPr>
          </a:p>
        </p:txBody>
      </p:sp>
      <p:pic>
        <p:nvPicPr>
          <p:cNvPr id="293" name="Google Shape;118;p5" descr=""/>
          <p:cNvPicPr/>
          <p:nvPr/>
        </p:nvPicPr>
        <p:blipFill>
          <a:blip r:embed="rId1"/>
          <a:stretch/>
        </p:blipFill>
        <p:spPr>
          <a:xfrm>
            <a:off x="0" y="-118800"/>
            <a:ext cx="2198880" cy="1184400"/>
          </a:xfrm>
          <a:prstGeom prst="rect">
            <a:avLst/>
          </a:prstGeom>
          <a:ln w="0">
            <a:noFill/>
          </a:ln>
        </p:spPr>
      </p:pic>
      <p:sp>
        <p:nvSpPr>
          <p:cNvPr id="29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295" name="Google Shape;120;p5"/>
          <p:cNvCxnSpPr/>
          <p:nvPr/>
        </p:nvCxnSpPr>
        <p:spPr>
          <a:xfrm flipV="1">
            <a:off x="2271600" y="721800"/>
            <a:ext cx="9921240" cy="15120"/>
          </a:xfrm>
          <a:prstGeom prst="straightConnector1">
            <a:avLst/>
          </a:prstGeom>
          <a:ln w="28575">
            <a:solidFill>
              <a:srgbClr val="4f4e6b"/>
            </a:solidFill>
            <a:round/>
          </a:ln>
        </p:spPr>
      </p:cxnSp>
      <p:pic>
        <p:nvPicPr>
          <p:cNvPr id="296" name="image14.jpeg" descr=""/>
          <p:cNvPicPr/>
          <p:nvPr/>
        </p:nvPicPr>
        <p:blipFill>
          <a:blip r:embed="rId2"/>
          <a:stretch/>
        </p:blipFill>
        <p:spPr>
          <a:xfrm>
            <a:off x="3176640" y="4032000"/>
            <a:ext cx="5837760" cy="10497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298" name="Google Shape;115;p5"/>
          <p:cNvSpPr/>
          <p:nvPr/>
        </p:nvSpPr>
        <p:spPr>
          <a:xfrm>
            <a:off x="76320" y="1270800"/>
            <a:ext cx="12016800" cy="333828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1" lang="fr-FR" sz="2400" spc="-1" strike="noStrike">
                <a:solidFill>
                  <a:schemeClr val="accent1">
                    <a:lumMod val="50000"/>
                  </a:schemeClr>
                </a:solidFill>
                <a:latin typeface="Times New Roman"/>
                <a:ea typeface="Arial"/>
              </a:rPr>
              <a:t>Quelques  définitions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Une  lumière  contient  une  part  de  </a:t>
            </a:r>
            <a:r>
              <a:rPr b="0" lang="fr-FR" sz="2400" spc="-1" strike="noStrike">
                <a:solidFill>
                  <a:schemeClr val="accent1"/>
                </a:solidFill>
                <a:latin typeface="Times New Roman"/>
                <a:ea typeface="Arial"/>
              </a:rPr>
              <a:t>lumière  achromatique  </a:t>
            </a:r>
            <a:r>
              <a:rPr b="0" lang="fr-FR" sz="2400" spc="-1" strike="noStrike">
                <a:solidFill>
                  <a:srgbClr val="000000"/>
                </a:solidFill>
                <a:latin typeface="Times New Roman"/>
                <a:ea typeface="Arial"/>
              </a:rPr>
              <a:t>et  une  part  de </a:t>
            </a:r>
            <a:r>
              <a:rPr b="0" lang="fr-FR" sz="2400" spc="-1" strike="noStrike">
                <a:solidFill>
                  <a:schemeClr val="accent1"/>
                </a:solidFill>
                <a:latin typeface="Times New Roman"/>
                <a:ea typeface="Arial"/>
              </a:rPr>
              <a:t>lumière  chromatique</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Une lumière est dite </a:t>
            </a:r>
            <a:r>
              <a:rPr b="0" lang="fr-FR" sz="2400" spc="-1" strike="noStrike">
                <a:solidFill>
                  <a:schemeClr val="accent1"/>
                </a:solidFill>
                <a:latin typeface="Times New Roman"/>
                <a:ea typeface="Arial"/>
              </a:rPr>
              <a:t>achromatique</a:t>
            </a:r>
            <a:r>
              <a:rPr b="0" lang="fr-FR" sz="2400" spc="-1" strike="noStrike">
                <a:solidFill>
                  <a:srgbClr val="000000"/>
                </a:solidFill>
                <a:latin typeface="Times New Roman"/>
                <a:ea typeface="Arial"/>
              </a:rPr>
              <a:t> lorsqu’elle contient toutes les longueurs d’onde de façon </a:t>
            </a:r>
            <a:r>
              <a:rPr b="0" lang="fr-FR" sz="2400" spc="-1" strike="noStrike">
                <a:solidFill>
                  <a:schemeClr val="accent1"/>
                </a:solidFill>
                <a:latin typeface="Times New Roman"/>
                <a:ea typeface="Arial"/>
              </a:rPr>
              <a:t>approximativement égales</a:t>
            </a:r>
            <a:r>
              <a:rPr b="0" lang="fr-FR" sz="2400" spc="-1" strike="noStrike">
                <a:solidFill>
                  <a:srgbClr val="000000"/>
                </a:solidFill>
                <a:latin typeface="Times New Roman"/>
                <a:ea typeface="Arial"/>
              </a:rPr>
              <a:t>. C’est une définition théorique que l’on ne peut utiliser qu’en discrétisant le domaine des longueurs d’ondes (nous reviendrons sur ce point plus tard).</a:t>
            </a:r>
            <a:endParaRPr b="0" lang="en-US" sz="2400" spc="-1" strike="noStrike">
              <a:solidFill>
                <a:srgbClr val="000000"/>
              </a:solidFill>
              <a:latin typeface="Calibri"/>
            </a:endParaRPr>
          </a:p>
        </p:txBody>
      </p:sp>
      <p:pic>
        <p:nvPicPr>
          <p:cNvPr id="299" name="Google Shape;118;p5" descr=""/>
          <p:cNvPicPr/>
          <p:nvPr/>
        </p:nvPicPr>
        <p:blipFill>
          <a:blip r:embed="rId1"/>
          <a:stretch/>
        </p:blipFill>
        <p:spPr>
          <a:xfrm>
            <a:off x="0" y="-118800"/>
            <a:ext cx="2198880" cy="1184400"/>
          </a:xfrm>
          <a:prstGeom prst="rect">
            <a:avLst/>
          </a:prstGeom>
          <a:ln w="0">
            <a:noFill/>
          </a:ln>
        </p:spPr>
      </p:pic>
      <p:sp>
        <p:nvSpPr>
          <p:cNvPr id="30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0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99" name="Google Shape;115;p5"/>
          <p:cNvSpPr/>
          <p:nvPr/>
        </p:nvSpPr>
        <p:spPr>
          <a:xfrm>
            <a:off x="130680" y="1510560"/>
            <a:ext cx="1188612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Dans le contexte de la </a:t>
            </a:r>
            <a:r>
              <a:rPr b="0" lang="fr-FR" sz="2400" spc="-1" strike="noStrike">
                <a:solidFill>
                  <a:schemeClr val="accent1"/>
                </a:solidFill>
                <a:latin typeface="Times New Roman"/>
                <a:ea typeface="Arial"/>
              </a:rPr>
              <a:t>vision artificielle</a:t>
            </a:r>
            <a:r>
              <a:rPr b="0" lang="fr-FR" sz="2400" spc="-1" strike="noStrike">
                <a:solidFill>
                  <a:srgbClr val="000000"/>
                </a:solidFill>
                <a:latin typeface="Times New Roman"/>
                <a:ea typeface="Arial"/>
              </a:rPr>
              <a:t>, le traitement d'images se place après les étapes d</a:t>
            </a:r>
            <a:r>
              <a:rPr b="0" lang="fr-FR" sz="2400" spc="-1" strike="noStrike">
                <a:solidFill>
                  <a:schemeClr val="accent1"/>
                </a:solidFill>
                <a:latin typeface="Times New Roman"/>
                <a:ea typeface="Arial"/>
              </a:rPr>
              <a:t>'acquisition</a:t>
            </a:r>
            <a:r>
              <a:rPr b="0" lang="fr-FR" sz="2400" spc="-1" strike="noStrike">
                <a:solidFill>
                  <a:srgbClr val="000000"/>
                </a:solidFill>
                <a:latin typeface="Times New Roman"/>
                <a:ea typeface="Arial"/>
              </a:rPr>
              <a:t> et de </a:t>
            </a:r>
            <a:r>
              <a:rPr b="0" lang="fr-FR" sz="2400" spc="-1" strike="noStrike">
                <a:solidFill>
                  <a:schemeClr val="accent1"/>
                </a:solidFill>
                <a:latin typeface="Times New Roman"/>
                <a:ea typeface="Arial"/>
              </a:rPr>
              <a:t>numérisation</a:t>
            </a:r>
            <a:r>
              <a:rPr b="0" lang="fr-FR" sz="2400" spc="-1" strike="noStrike">
                <a:solidFill>
                  <a:srgbClr val="000000"/>
                </a:solidFill>
                <a:latin typeface="Times New Roman"/>
                <a:ea typeface="Arial"/>
              </a:rPr>
              <a:t>, assurant les transformations d'images et la partie de calcul permettant d'aller vers une </a:t>
            </a:r>
            <a:r>
              <a:rPr b="0" lang="fr-FR" sz="2400" spc="-1" strike="noStrike">
                <a:solidFill>
                  <a:schemeClr val="accent1"/>
                </a:solidFill>
                <a:latin typeface="Times New Roman"/>
                <a:ea typeface="Arial"/>
              </a:rPr>
              <a:t>interprétation</a:t>
            </a:r>
            <a:r>
              <a:rPr b="0" lang="fr-FR" sz="2400" spc="-1" strike="noStrike">
                <a:solidFill>
                  <a:srgbClr val="000000"/>
                </a:solidFill>
                <a:latin typeface="Times New Roman"/>
                <a:ea typeface="Arial"/>
              </a:rPr>
              <a:t> des images traitées. Cette phase d'interprétation est d'ailleurs de plus en plus intégrée dans le traitement d'images, en faisant appel notamment à </a:t>
            </a:r>
            <a:r>
              <a:rPr b="0" lang="fr-FR" sz="2400" spc="-1" strike="noStrike">
                <a:solidFill>
                  <a:schemeClr val="accent1"/>
                </a:solidFill>
                <a:latin typeface="Times New Roman"/>
                <a:ea typeface="Arial"/>
              </a:rPr>
              <a:t>l'intelligence artificielle </a:t>
            </a:r>
            <a:r>
              <a:rPr b="0" lang="fr-FR" sz="2400" spc="-1" strike="noStrike">
                <a:solidFill>
                  <a:srgbClr val="000000"/>
                </a:solidFill>
                <a:latin typeface="Times New Roman"/>
                <a:ea typeface="Arial"/>
              </a:rPr>
              <a:t>pour manipuler des connaissances, principalement sur les informations dont on dispose à propos de ce que représentent les images traitées (connaissance du « domaine »).</a:t>
            </a:r>
            <a:endParaRPr b="0" lang="en-US" sz="2400" spc="-1" strike="noStrike">
              <a:solidFill>
                <a:srgbClr val="000000"/>
              </a:solidFill>
              <a:latin typeface="Calibri"/>
            </a:endParaRPr>
          </a:p>
        </p:txBody>
      </p:sp>
      <p:pic>
        <p:nvPicPr>
          <p:cNvPr id="100" name="Google Shape;118;p5" descr=""/>
          <p:cNvPicPr/>
          <p:nvPr/>
        </p:nvPicPr>
        <p:blipFill>
          <a:blip r:embed="rId1"/>
          <a:stretch/>
        </p:blipFill>
        <p:spPr>
          <a:xfrm>
            <a:off x="0" y="-118800"/>
            <a:ext cx="2198880" cy="1184400"/>
          </a:xfrm>
          <a:prstGeom prst="rect">
            <a:avLst/>
          </a:prstGeom>
          <a:ln w="0">
            <a:noFill/>
          </a:ln>
        </p:spPr>
      </p:pic>
      <p:sp>
        <p:nvSpPr>
          <p:cNvPr id="10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0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03" name="Google Shape;115;p5"/>
          <p:cNvSpPr/>
          <p:nvPr/>
        </p:nvSpPr>
        <p:spPr>
          <a:xfrm>
            <a:off x="152280" y="977040"/>
            <a:ext cx="11951280" cy="553284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La teinte: </a:t>
            </a:r>
            <a:r>
              <a:rPr b="0" lang="fr-FR" sz="2400" spc="-1" strike="noStrike">
                <a:solidFill>
                  <a:srgbClr val="000000"/>
                </a:solidFill>
                <a:latin typeface="Times New Roman"/>
                <a:ea typeface="Arial"/>
              </a:rPr>
              <a:t>est le nom de la couleur, c’est-à-dire de la </a:t>
            </a:r>
            <a:r>
              <a:rPr b="0" lang="fr-FR" sz="2400" spc="-1" strike="noStrike">
                <a:solidFill>
                  <a:schemeClr val="accent1"/>
                </a:solidFill>
                <a:latin typeface="Times New Roman"/>
                <a:ea typeface="Arial"/>
              </a:rPr>
              <a:t>longueur d’onde dominante</a:t>
            </a:r>
            <a:r>
              <a:rPr b="0" lang="fr-FR" sz="2400" spc="-1" strike="noStrike">
                <a:solidFill>
                  <a:srgbClr val="000000"/>
                </a:solidFill>
                <a:latin typeface="Times New Roman"/>
                <a:ea typeface="Arial"/>
              </a:rPr>
              <a:t>. C’est une grandeur qui est repérable : on peut déterminer aisément la longueur d’onde dominante et donner un nom en fonction du spectre vu. Par contre, cette grandeur est </a:t>
            </a:r>
            <a:r>
              <a:rPr b="0" lang="fr-FR" sz="2400" spc="-1" strike="noStrike">
                <a:solidFill>
                  <a:schemeClr val="accent1"/>
                </a:solidFill>
                <a:latin typeface="Times New Roman"/>
                <a:ea typeface="Arial"/>
              </a:rPr>
              <a:t>non mesurable et non additive </a:t>
            </a:r>
            <a:r>
              <a:rPr b="0" lang="fr-FR" sz="2400" spc="-1" strike="noStrike">
                <a:solidFill>
                  <a:srgbClr val="000000"/>
                </a:solidFill>
                <a:latin typeface="Times New Roman"/>
                <a:ea typeface="Arial"/>
              </a:rPr>
              <a:t>: en effet,  on ne  peut  pas  déterminer  la couleur  résultant  d’une  </a:t>
            </a:r>
            <a:r>
              <a:rPr b="0" lang="fr-FR" sz="2400" spc="-1" strike="noStrike">
                <a:solidFill>
                  <a:schemeClr val="accent1"/>
                </a:solidFill>
                <a:latin typeface="Times New Roman"/>
                <a:ea typeface="Arial"/>
              </a:rPr>
              <a:t>addition de  2 autres  couleurs</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La  saturation:</a:t>
            </a:r>
            <a:r>
              <a:rPr b="0" lang="fr-FR" sz="2400" spc="-1" strike="noStrike">
                <a:solidFill>
                  <a:schemeClr val="accent1">
                    <a:lumMod val="50000"/>
                  </a:schemeClr>
                </a:solidFill>
                <a:latin typeface="Times New Roman"/>
                <a:ea typeface="Arial"/>
              </a:rPr>
              <a:t>  </a:t>
            </a:r>
            <a:r>
              <a:rPr b="0" lang="fr-FR" sz="2400" spc="-1" strike="noStrike">
                <a:solidFill>
                  <a:srgbClr val="000000"/>
                </a:solidFill>
                <a:latin typeface="Times New Roman"/>
                <a:ea typeface="Arial"/>
              </a:rPr>
              <a:t>représente  le  degré  de  dilution  de  la  couleur  dans  la lumière  blanche.</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La  luminosité:  </a:t>
            </a:r>
            <a:r>
              <a:rPr b="0" lang="fr-FR" sz="2400" spc="-1" strike="noStrike">
                <a:solidFill>
                  <a:srgbClr val="000000"/>
                </a:solidFill>
                <a:latin typeface="Times New Roman"/>
                <a:ea typeface="Arial"/>
              </a:rPr>
              <a:t>est  l’intensité  de  la  lumière  achromatique.  Elle  est  </a:t>
            </a:r>
            <a:r>
              <a:rPr b="0" lang="fr-FR" sz="2400" spc="-1" strike="noStrike">
                <a:solidFill>
                  <a:schemeClr val="accent1"/>
                </a:solidFill>
                <a:latin typeface="Times New Roman"/>
                <a:ea typeface="Arial"/>
              </a:rPr>
              <a:t>mesurable  et  additive</a:t>
            </a:r>
            <a:r>
              <a:rPr b="0" lang="fr-FR" sz="2400" spc="-1" strike="noStrike">
                <a:solidFill>
                  <a:srgbClr val="000000"/>
                </a:solidFill>
                <a:latin typeface="Times New Roman"/>
                <a:ea typeface="Arial"/>
              </a:rPr>
              <a:t>.  L’unité  de  brillance  est  le  candela  par  mètres  carrés ().</a:t>
            </a:r>
            <a:endParaRPr b="0" lang="en-US" sz="2400" spc="-1" strike="noStrike">
              <a:solidFill>
                <a:srgbClr val="000000"/>
              </a:solidFill>
              <a:latin typeface="Calibri"/>
            </a:endParaRPr>
          </a:p>
        </p:txBody>
      </p:sp>
      <p:pic>
        <p:nvPicPr>
          <p:cNvPr id="304" name="Google Shape;118;p5" descr=""/>
          <p:cNvPicPr/>
          <p:nvPr/>
        </p:nvPicPr>
        <p:blipFill>
          <a:blip r:embed="rId1"/>
          <a:stretch/>
        </p:blipFill>
        <p:spPr>
          <a:xfrm>
            <a:off x="0" y="-118800"/>
            <a:ext cx="2198880" cy="1184400"/>
          </a:xfrm>
          <a:prstGeom prst="rect">
            <a:avLst/>
          </a:prstGeom>
          <a:ln w="0">
            <a:noFill/>
          </a:ln>
        </p:spPr>
      </p:pic>
      <p:sp>
        <p:nvSpPr>
          <p:cNvPr id="30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Titre du chapitre</a:t>
            </a:r>
            <a:endParaRPr b="0" lang="en-US" sz="3000" spc="-1" strike="noStrike">
              <a:solidFill>
                <a:srgbClr val="000000"/>
              </a:solidFill>
              <a:latin typeface="Calibri"/>
            </a:endParaRPr>
          </a:p>
        </p:txBody>
      </p:sp>
      <p:cxnSp>
        <p:nvCxnSpPr>
          <p:cNvPr id="30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08" name="Google Shape;115;p5"/>
          <p:cNvSpPr/>
          <p:nvPr/>
        </p:nvSpPr>
        <p:spPr>
          <a:xfrm>
            <a:off x="152280" y="922680"/>
            <a:ext cx="11929680" cy="16923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Lois de Grassman</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La  relation  fondamentale  exprime  la  d´décomposition  de  la  lumière  L  en une composante chromatique  et une composante achromatique  (w pour white, blanc en anglais).</a:t>
            </a:r>
            <a:endParaRPr b="0" lang="en-US" sz="2400" spc="-1" strike="noStrike">
              <a:solidFill>
                <a:srgbClr val="000000"/>
              </a:solidFill>
              <a:latin typeface="Calibri"/>
            </a:endParaRPr>
          </a:p>
        </p:txBody>
      </p:sp>
      <p:pic>
        <p:nvPicPr>
          <p:cNvPr id="309" name="Google Shape;118;p5" descr=""/>
          <p:cNvPicPr/>
          <p:nvPr/>
        </p:nvPicPr>
        <p:blipFill>
          <a:blip r:embed="rId1"/>
          <a:stretch/>
        </p:blipFill>
        <p:spPr>
          <a:xfrm>
            <a:off x="0" y="-118800"/>
            <a:ext cx="2198880" cy="1184400"/>
          </a:xfrm>
          <a:prstGeom prst="rect">
            <a:avLst/>
          </a:prstGeom>
          <a:ln w="0">
            <a:noFill/>
          </a:ln>
        </p:spPr>
      </p:pic>
      <p:sp>
        <p:nvSpPr>
          <p:cNvPr id="31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11" name="Google Shape;120;p5"/>
          <p:cNvCxnSpPr/>
          <p:nvPr/>
        </p:nvCxnSpPr>
        <p:spPr>
          <a:xfrm flipV="1">
            <a:off x="2271600" y="721800"/>
            <a:ext cx="9921240" cy="15120"/>
          </a:xfrm>
          <a:prstGeom prst="straightConnector1">
            <a:avLst/>
          </a:prstGeom>
          <a:ln w="28575">
            <a:solidFill>
              <a:srgbClr val="4f4e6b"/>
            </a:solidFill>
            <a:round/>
          </a:ln>
        </p:spPr>
      </p:cxnSp>
      <p:sp>
        <p:nvSpPr>
          <p:cNvPr id="312" name="Google Shape;115;p5"/>
          <p:cNvSpPr/>
          <p:nvPr/>
        </p:nvSpPr>
        <p:spPr>
          <a:xfrm>
            <a:off x="2862360" y="3029400"/>
            <a:ext cx="5475960" cy="16923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1" lang="fr-FR" sz="2400" spc="-1" strike="noStrike">
                <a:solidFill>
                  <a:schemeClr val="accent1">
                    <a:lumMod val="50000"/>
                  </a:schemeClr>
                </a:solidFill>
                <a:latin typeface="Times New Roman"/>
                <a:ea typeface="Arial"/>
              </a:rPr>
              <a:t>Relation fondamentale:  </a:t>
            </a:r>
            <a:endParaRPr b="0" lang="en-US" sz="2400" spc="-1" strike="noStrike">
              <a:solidFill>
                <a:srgbClr val="000000"/>
              </a:solidFill>
              <a:latin typeface="Calibri"/>
            </a:endParaRPr>
          </a:p>
          <a:p>
            <a:pPr algn="just">
              <a:lnSpc>
                <a:spcPct val="150000"/>
              </a:lnSpc>
            </a:pPr>
            <a:r>
              <a:rPr b="1" lang="fr-FR" sz="2400" spc="-1" strike="noStrike">
                <a:solidFill>
                  <a:schemeClr val="accent1">
                    <a:lumMod val="50000"/>
                  </a:schemeClr>
                </a:solidFill>
                <a:latin typeface="Times New Roman"/>
                <a:ea typeface="Arial"/>
              </a:rPr>
              <a:t>1</a:t>
            </a:r>
            <a:r>
              <a:rPr b="1" lang="fr-FR" sz="2400" spc="-1" strike="noStrike" baseline="30000">
                <a:solidFill>
                  <a:schemeClr val="accent1">
                    <a:lumMod val="50000"/>
                  </a:schemeClr>
                </a:solidFill>
                <a:latin typeface="Times New Roman"/>
                <a:ea typeface="Arial"/>
              </a:rPr>
              <a:t>ère</a:t>
            </a:r>
            <a:r>
              <a:rPr b="1" lang="fr-FR" sz="2400" spc="-1" strike="noStrike">
                <a:solidFill>
                  <a:schemeClr val="accent1">
                    <a:lumMod val="50000"/>
                  </a:schemeClr>
                </a:solidFill>
                <a:latin typeface="Times New Roman"/>
                <a:ea typeface="Arial"/>
              </a:rPr>
              <a:t> loi: </a:t>
            </a:r>
            <a:endParaRPr b="0" lang="en-US" sz="2400" spc="-1" strike="noStrike">
              <a:solidFill>
                <a:srgbClr val="000000"/>
              </a:solidFill>
              <a:latin typeface="Calibri"/>
            </a:endParaRPr>
          </a:p>
          <a:p>
            <a:pPr algn="just">
              <a:lnSpc>
                <a:spcPct val="150000"/>
              </a:lnSpc>
            </a:pPr>
            <a:r>
              <a:rPr b="1" lang="fr-FR" sz="2400" spc="-1" strike="noStrike">
                <a:solidFill>
                  <a:schemeClr val="lt2"/>
                </a:solidFill>
                <a:latin typeface="Times New Roman"/>
                <a:ea typeface="Arial"/>
              </a:rPr>
              <a:t>2</a:t>
            </a:r>
            <a:r>
              <a:rPr b="1" lang="fr-FR" sz="2400" spc="-1" strike="noStrike" baseline="30000">
                <a:solidFill>
                  <a:schemeClr val="lt2"/>
                </a:solidFill>
                <a:latin typeface="Times New Roman"/>
                <a:ea typeface="Arial"/>
              </a:rPr>
              <a:t>ème</a:t>
            </a:r>
            <a:r>
              <a:rPr b="1" lang="fr-FR" sz="2400" spc="-1" strike="noStrike">
                <a:solidFill>
                  <a:schemeClr val="lt2"/>
                </a:solidFill>
                <a:latin typeface="Times New Roman"/>
                <a:ea typeface="Arial"/>
              </a:rPr>
              <a:t> loi: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14" name="Google Shape;115;p5"/>
          <p:cNvSpPr/>
          <p:nvPr/>
        </p:nvSpPr>
        <p:spPr>
          <a:xfrm>
            <a:off x="130680" y="944280"/>
            <a:ext cx="1191888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Ces lois s’appliquent à toute sensation colorée c’est-à-dire celles de l’arc en ciel (dont on peut déterminer la longueur d’onde dominante) ainsi que les pourpres (dont les verts  sont complémentaires).</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définit par couleur complémentaire une couleur dont l’ajout à une autre couleur donne une lumière blanche : . Ainsi : </a:t>
            </a:r>
            <a:endParaRPr b="0" lang="en-US" sz="2400" spc="-1" strike="noStrike">
              <a:solidFill>
                <a:srgbClr val="000000"/>
              </a:solidFill>
              <a:latin typeface="Calibri"/>
            </a:endParaRPr>
          </a:p>
        </p:txBody>
      </p:sp>
      <p:pic>
        <p:nvPicPr>
          <p:cNvPr id="315" name="Google Shape;118;p5" descr=""/>
          <p:cNvPicPr/>
          <p:nvPr/>
        </p:nvPicPr>
        <p:blipFill>
          <a:blip r:embed="rId1"/>
          <a:stretch/>
        </p:blipFill>
        <p:spPr>
          <a:xfrm>
            <a:off x="0" y="-118800"/>
            <a:ext cx="2198880" cy="1184400"/>
          </a:xfrm>
          <a:prstGeom prst="rect">
            <a:avLst/>
          </a:prstGeom>
          <a:ln w="0">
            <a:noFill/>
          </a:ln>
        </p:spPr>
      </p:pic>
      <p:sp>
        <p:nvSpPr>
          <p:cNvPr id="31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1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19" name="Google Shape;115;p5"/>
          <p:cNvSpPr/>
          <p:nvPr/>
        </p:nvSpPr>
        <p:spPr>
          <a:xfrm>
            <a:off x="108720" y="977040"/>
            <a:ext cx="11896920" cy="49842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Les atlas</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Une  représentation  de  la  couleur  nécessite  forcément  une  discrétisation. On  peut  opérer  cette  dernière  sur  des  valeurs de </a:t>
            </a:r>
            <a:r>
              <a:rPr b="0" lang="fr-FR" sz="2400" spc="-1" strike="noStrike">
                <a:solidFill>
                  <a:schemeClr val="accent1"/>
                </a:solidFill>
                <a:latin typeface="Times New Roman"/>
                <a:ea typeface="Arial"/>
              </a:rPr>
              <a:t>teinte,  saturation  et  luminosité</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Les premières  représentations  de la lumière  ont été des atlas de couleurs, notamment celui de Munsell en 1929. Les couleurs étaient classées selon leur  tonalité,  leur  clarté  et  leur  saturation.  Cet  atlas  comporte  10  tonalités différentes, 10 niveaux de clarté et différents niveaux de saturation.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Plusieurs professions ont développé des atlas : on peut citer le nuancier  Pantone pour les encres  d’imprimerie.</a:t>
            </a:r>
            <a:endParaRPr b="0" lang="en-US" sz="2400" spc="-1" strike="noStrike">
              <a:solidFill>
                <a:srgbClr val="000000"/>
              </a:solidFill>
              <a:latin typeface="Calibri"/>
            </a:endParaRPr>
          </a:p>
        </p:txBody>
      </p:sp>
      <p:pic>
        <p:nvPicPr>
          <p:cNvPr id="320" name="Google Shape;118;p5" descr=""/>
          <p:cNvPicPr/>
          <p:nvPr/>
        </p:nvPicPr>
        <p:blipFill>
          <a:blip r:embed="rId1"/>
          <a:stretch/>
        </p:blipFill>
        <p:spPr>
          <a:xfrm>
            <a:off x="0" y="-129600"/>
            <a:ext cx="2198880" cy="1184400"/>
          </a:xfrm>
          <a:prstGeom prst="rect">
            <a:avLst/>
          </a:prstGeom>
          <a:ln w="0">
            <a:noFill/>
          </a:ln>
        </p:spPr>
      </p:pic>
      <p:sp>
        <p:nvSpPr>
          <p:cNvPr id="32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2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24" name="Google Shape;115;p5"/>
          <p:cNvSpPr/>
          <p:nvPr/>
        </p:nvSpPr>
        <p:spPr>
          <a:xfrm>
            <a:off x="174240" y="824760"/>
            <a:ext cx="11886120" cy="2606760"/>
          </a:xfrm>
          <a:prstGeom prst="rect">
            <a:avLst/>
          </a:prstGeom>
          <a:noFill/>
          <a:ln w="0">
            <a:noFill/>
          </a:ln>
        </p:spPr>
        <p:style>
          <a:lnRef idx="0"/>
          <a:fillRef idx="0"/>
          <a:effectRef idx="0"/>
          <a:fontRef idx="minor"/>
        </p:style>
        <p:txBody>
          <a:bodyPr lIns="0" rIns="0" tIns="46800" bIns="0" anchor="t">
            <a:spAutoFit/>
          </a:bodyPr>
          <a:p>
            <a:pPr algn="just">
              <a:lnSpc>
                <a:spcPct val="150000"/>
              </a:lnSpc>
            </a:pP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rgbClr val="000000"/>
                </a:solidFill>
                <a:latin typeface="Times New Roman"/>
                <a:ea typeface="Arial"/>
              </a:rPr>
              <a:t>L’atlas  de  Munsell,  par  son  classement,  est  un  précurseur  des  systèmes de représentations dans un espace à </a:t>
            </a:r>
            <a:r>
              <a:rPr b="0" lang="fr-FR" sz="2400" spc="-1" strike="noStrike">
                <a:solidFill>
                  <a:schemeClr val="accent1"/>
                </a:solidFill>
                <a:latin typeface="Times New Roman"/>
                <a:ea typeface="Arial"/>
              </a:rPr>
              <a:t>3 dimensions</a:t>
            </a:r>
            <a:r>
              <a:rPr b="0" lang="fr-FR" sz="2400" spc="-1" strike="noStrike">
                <a:solidFill>
                  <a:srgbClr val="000000"/>
                </a:solidFill>
                <a:latin typeface="Times New Roman"/>
                <a:ea typeface="Arial"/>
              </a:rPr>
              <a:t>, tels que nous les utilisons aujourd’hui.  Il  existe  plusieurs  systèmes  à  3  dimensions,  soit  en  fonction de grandeur physique  telles que  la teinte, la saturation  et  la luminosité, soit  en fonction de couleurs (RGB, YCM, . . . ).</a:t>
            </a:r>
            <a:endParaRPr b="0" lang="en-US" sz="2400" spc="-1" strike="noStrike">
              <a:solidFill>
                <a:srgbClr val="000000"/>
              </a:solidFill>
              <a:latin typeface="Calibri"/>
            </a:endParaRPr>
          </a:p>
        </p:txBody>
      </p:sp>
      <p:pic>
        <p:nvPicPr>
          <p:cNvPr id="325" name="Google Shape;118;p5" descr=""/>
          <p:cNvPicPr/>
          <p:nvPr/>
        </p:nvPicPr>
        <p:blipFill>
          <a:blip r:embed="rId1"/>
          <a:stretch/>
        </p:blipFill>
        <p:spPr>
          <a:xfrm>
            <a:off x="0" y="-118800"/>
            <a:ext cx="2198880" cy="1184400"/>
          </a:xfrm>
          <a:prstGeom prst="rect">
            <a:avLst/>
          </a:prstGeom>
          <a:ln w="0">
            <a:noFill/>
          </a:ln>
        </p:spPr>
      </p:pic>
      <p:sp>
        <p:nvSpPr>
          <p:cNvPr id="32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2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29" name="PlaceHolder 1"/>
          <p:cNvSpPr>
            <a:spLocks noGrp="1"/>
          </p:cNvSpPr>
          <p:nvPr>
            <p:ph type="title"/>
          </p:nvPr>
        </p:nvSpPr>
        <p:spPr>
          <a:xfrm>
            <a:off x="322920" y="688320"/>
            <a:ext cx="535824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Représentation de la couleur </a:t>
            </a:r>
            <a:endParaRPr b="0" lang="en-US" sz="3000" spc="-1" strike="noStrike">
              <a:solidFill>
                <a:srgbClr val="000000"/>
              </a:solidFill>
              <a:latin typeface="Calibri"/>
            </a:endParaRPr>
          </a:p>
        </p:txBody>
      </p:sp>
      <p:sp>
        <p:nvSpPr>
          <p:cNvPr id="330" name="Google Shape;115;p5"/>
          <p:cNvSpPr/>
          <p:nvPr/>
        </p:nvSpPr>
        <p:spPr>
          <a:xfrm>
            <a:off x="1180440" y="1771560"/>
            <a:ext cx="9340560" cy="412200"/>
          </a:xfrm>
          <a:prstGeom prst="rect">
            <a:avLst/>
          </a:prstGeom>
          <a:noFill/>
          <a:ln w="0">
            <a:noFill/>
          </a:ln>
        </p:spPr>
        <p:style>
          <a:lnRef idx="0"/>
          <a:fillRef idx="0"/>
          <a:effectRef idx="0"/>
          <a:fontRef idx="minor"/>
        </p:style>
        <p:txBody>
          <a:bodyPr lIns="0" rIns="0" tIns="46800" bIns="0" anchor="t">
            <a:spAutoFit/>
          </a:bodyPr>
          <a:p>
            <a:pPr marL="241200" indent="-209520">
              <a:lnSpc>
                <a:spcPct val="100000"/>
              </a:lnSpc>
              <a:buClr>
                <a:srgbClr val="000000"/>
              </a:buClr>
              <a:buFont typeface="Arial"/>
              <a:buChar char="•"/>
            </a:pPr>
            <a:r>
              <a:rPr b="1" lang="fr-FR" sz="2400" spc="-1" strike="noStrike">
                <a:solidFill>
                  <a:schemeClr val="accent1">
                    <a:lumMod val="50000"/>
                  </a:schemeClr>
                </a:solidFill>
                <a:latin typeface="Times New Roman"/>
                <a:ea typeface="Calibri"/>
              </a:rPr>
              <a:t>Représentation sur 3 composantes de couleurs: </a:t>
            </a:r>
            <a:endParaRPr b="0" lang="en-US" sz="2400" spc="-1" strike="noStrike">
              <a:solidFill>
                <a:srgbClr val="000000"/>
              </a:solidFill>
              <a:latin typeface="Calibri"/>
            </a:endParaRPr>
          </a:p>
        </p:txBody>
      </p:sp>
      <p:pic>
        <p:nvPicPr>
          <p:cNvPr id="331" name="Google Shape;118;p5" descr=""/>
          <p:cNvPicPr/>
          <p:nvPr/>
        </p:nvPicPr>
        <p:blipFill>
          <a:blip r:embed="rId1"/>
          <a:stretch/>
        </p:blipFill>
        <p:spPr>
          <a:xfrm>
            <a:off x="0" y="-118800"/>
            <a:ext cx="2198880" cy="1184400"/>
          </a:xfrm>
          <a:prstGeom prst="rect">
            <a:avLst/>
          </a:prstGeom>
          <a:ln w="0">
            <a:noFill/>
          </a:ln>
        </p:spPr>
      </p:pic>
      <p:sp>
        <p:nvSpPr>
          <p:cNvPr id="33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33" name="Google Shape;120;p5"/>
          <p:cNvCxnSpPr/>
          <p:nvPr/>
        </p:nvCxnSpPr>
        <p:spPr>
          <a:xfrm flipV="1">
            <a:off x="2271600" y="721800"/>
            <a:ext cx="9921240" cy="15120"/>
          </a:xfrm>
          <a:prstGeom prst="straightConnector1">
            <a:avLst/>
          </a:prstGeom>
          <a:ln w="28575">
            <a:solidFill>
              <a:srgbClr val="4f4e6b"/>
            </a:solidFill>
            <a:round/>
          </a:ln>
        </p:spPr>
      </p:cxnSp>
      <p:pic>
        <p:nvPicPr>
          <p:cNvPr id="334" name="Image 4" descr=""/>
          <p:cNvPicPr/>
          <p:nvPr/>
        </p:nvPicPr>
        <p:blipFill>
          <a:blip r:embed="rId2"/>
          <a:stretch/>
        </p:blipFill>
        <p:spPr>
          <a:xfrm>
            <a:off x="3965760" y="2652840"/>
            <a:ext cx="3330360" cy="3205080"/>
          </a:xfrm>
          <a:prstGeom prst="rect">
            <a:avLst/>
          </a:prstGeom>
          <a:ln w="0">
            <a:noFill/>
          </a:ln>
        </p:spPr>
      </p:pic>
      <p:sp>
        <p:nvSpPr>
          <p:cNvPr id="335" name="ZoneTexte 5"/>
          <p:cNvSpPr/>
          <p:nvPr/>
        </p:nvSpPr>
        <p:spPr>
          <a:xfrm>
            <a:off x="3794040" y="5828040"/>
            <a:ext cx="44186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fr-FR" sz="2400" spc="-1" strike="noStrike">
                <a:solidFill>
                  <a:schemeClr val="accent1">
                    <a:lumMod val="50000"/>
                  </a:schemeClr>
                </a:solidFill>
                <a:latin typeface="Times New Roman"/>
                <a:ea typeface="Arial"/>
              </a:rPr>
              <a:t>Synthèse additive des couleurs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37" name="Google Shape;115;p5"/>
          <p:cNvSpPr/>
          <p:nvPr/>
        </p:nvSpPr>
        <p:spPr>
          <a:xfrm>
            <a:off x="97920" y="1009800"/>
            <a:ext cx="1200600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L’espace des couleurs primaires </a:t>
            </a:r>
            <a:r>
              <a:rPr b="0" lang="fr-FR" sz="2400" spc="-1" strike="noStrike">
                <a:solidFill>
                  <a:schemeClr val="accent1"/>
                </a:solidFill>
                <a:latin typeface="Times New Roman"/>
                <a:ea typeface="Arial"/>
              </a:rPr>
              <a:t>RGB (Red Green Blue) </a:t>
            </a:r>
            <a:r>
              <a:rPr b="0" lang="fr-FR" sz="2400" spc="-1" strike="noStrike">
                <a:solidFill>
                  <a:srgbClr val="000000"/>
                </a:solidFill>
                <a:latin typeface="Times New Roman"/>
                <a:ea typeface="Arial"/>
              </a:rPr>
              <a:t>également appelé </a:t>
            </a:r>
            <a:r>
              <a:rPr b="0" lang="fr-FR" sz="2400" spc="-1" strike="noStrike">
                <a:solidFill>
                  <a:schemeClr val="accent1"/>
                </a:solidFill>
                <a:latin typeface="Times New Roman"/>
                <a:ea typeface="Arial"/>
              </a:rPr>
              <a:t>RVB en français  (Rouge Vert Bleu) </a:t>
            </a:r>
            <a:r>
              <a:rPr b="0" lang="fr-FR" sz="2400" spc="-1" strike="noStrike">
                <a:solidFill>
                  <a:srgbClr val="000000"/>
                </a:solidFill>
                <a:latin typeface="Times New Roman"/>
                <a:ea typeface="Arial"/>
              </a:rPr>
              <a:t>est calqué sur  notre perception  visuelle. Il utilise trois couleurs de base: le rouge (), le vert () et le bleu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L’espace des couleurs  secondaires  </a:t>
            </a:r>
            <a:r>
              <a:rPr b="0" lang="fr-FR" sz="2400" spc="-1" strike="noStrike">
                <a:solidFill>
                  <a:schemeClr val="accent1"/>
                </a:solidFill>
                <a:latin typeface="Times New Roman"/>
                <a:ea typeface="Arial"/>
              </a:rPr>
              <a:t>YCM (Yellow Cyan Magenta ) </a:t>
            </a:r>
            <a:r>
              <a:rPr b="0" lang="fr-FR" sz="2400" spc="-1" strike="noStrike">
                <a:solidFill>
                  <a:srgbClr val="000000"/>
                </a:solidFill>
                <a:latin typeface="Times New Roman"/>
                <a:ea typeface="Arial"/>
              </a:rPr>
              <a:t>est basé sur trois couleurs : le jaune, le cyan et le magenta.</a:t>
            </a:r>
            <a:endParaRPr b="0" lang="en-US" sz="2400" spc="-1" strike="noStrike">
              <a:solidFill>
                <a:srgbClr val="000000"/>
              </a:solidFill>
              <a:latin typeface="Calibri"/>
            </a:endParaRPr>
          </a:p>
        </p:txBody>
      </p:sp>
      <p:pic>
        <p:nvPicPr>
          <p:cNvPr id="338" name="Google Shape;118;p5" descr=""/>
          <p:cNvPicPr/>
          <p:nvPr/>
        </p:nvPicPr>
        <p:blipFill>
          <a:blip r:embed="rId1"/>
          <a:stretch/>
        </p:blipFill>
        <p:spPr>
          <a:xfrm>
            <a:off x="0" y="-118800"/>
            <a:ext cx="2198880" cy="1184400"/>
          </a:xfrm>
          <a:prstGeom prst="rect">
            <a:avLst/>
          </a:prstGeom>
          <a:ln w="0">
            <a:noFill/>
          </a:ln>
        </p:spPr>
      </p:pic>
      <p:sp>
        <p:nvSpPr>
          <p:cNvPr id="33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4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42" name="Google Shape;115;p5"/>
          <p:cNvSpPr/>
          <p:nvPr/>
        </p:nvSpPr>
        <p:spPr>
          <a:xfrm>
            <a:off x="76320" y="900720"/>
            <a:ext cx="1203840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1" lang="fr-FR" sz="2400" spc="-1" strike="noStrike">
                <a:solidFill>
                  <a:schemeClr val="accent1">
                    <a:lumMod val="50000"/>
                  </a:schemeClr>
                </a:solidFill>
                <a:latin typeface="Times New Roman"/>
                <a:ea typeface="Calibri"/>
              </a:rPr>
              <a:t>Couleurs additives: </a:t>
            </a:r>
            <a:endParaRPr b="0" lang="en-US" sz="2400" spc="-1" strike="noStrike">
              <a:solidFill>
                <a:srgbClr val="000000"/>
              </a:solidFill>
              <a:latin typeface="Calibri"/>
            </a:endParaRPr>
          </a:p>
          <a:p>
            <a:pPr marL="31680" algn="just">
              <a:lnSpc>
                <a:spcPct val="150000"/>
              </a:lnSpc>
            </a:pPr>
            <a:r>
              <a:rPr b="0" lang="fr-FR" sz="2400" spc="-1" strike="noStrike">
                <a:solidFill>
                  <a:srgbClr val="000000"/>
                </a:solidFill>
                <a:latin typeface="Times New Roman"/>
                <a:ea typeface="Arial"/>
              </a:rPr>
              <a:t>Les couleurs </a:t>
            </a:r>
            <a:r>
              <a:rPr b="0" lang="fr-FR" sz="2400" spc="-1" strike="noStrike">
                <a:solidFill>
                  <a:schemeClr val="accent1"/>
                </a:solidFill>
                <a:latin typeface="Times New Roman"/>
                <a:ea typeface="Arial"/>
              </a:rPr>
              <a:t>additives</a:t>
            </a:r>
            <a:r>
              <a:rPr b="0" lang="fr-FR" sz="2400" spc="-1" strike="noStrike">
                <a:solidFill>
                  <a:srgbClr val="000000"/>
                </a:solidFill>
                <a:latin typeface="Times New Roman"/>
                <a:ea typeface="Arial"/>
              </a:rPr>
              <a:t> sont les couleurs primaires : rouge, vert et bleu. On obtient les autres couleurs par addition de ces couleurs : c’est ce qui se produit par exemple lors de la projection : trois faisceaux rouge, vert et bleu en proportions identiques  conduisent  à une lumière blanche.</a:t>
            </a:r>
            <a:endParaRPr b="0" lang="en-US" sz="2400" spc="-1" strike="noStrike">
              <a:solidFill>
                <a:srgbClr val="000000"/>
              </a:solidFill>
              <a:latin typeface="Calibri"/>
            </a:endParaRPr>
          </a:p>
          <a:p>
            <a:pPr marL="31680" algn="just">
              <a:lnSpc>
                <a:spcPct val="150000"/>
              </a:lnSpc>
            </a:pPr>
            <a:r>
              <a:rPr b="0" lang="fr-FR" sz="2400" spc="-1" strike="noStrike">
                <a:solidFill>
                  <a:srgbClr val="000000"/>
                </a:solidFill>
                <a:latin typeface="Times New Roman"/>
                <a:ea typeface="Arial"/>
              </a:rPr>
              <a:t>Si l’on projette un faisceau rouge et un faisceau bleu, on obtient une lumière  magenta, un faisceau rouge et vert, une lumière jaune, un  faisceau vert et bleu, une lumière cyan.</a:t>
            </a:r>
            <a:endParaRPr b="0" lang="en-US" sz="2400" spc="-1" strike="noStrike">
              <a:solidFill>
                <a:srgbClr val="000000"/>
              </a:solidFill>
              <a:latin typeface="Calibri"/>
            </a:endParaRPr>
          </a:p>
        </p:txBody>
      </p:sp>
      <p:pic>
        <p:nvPicPr>
          <p:cNvPr id="343" name="Google Shape;118;p5" descr=""/>
          <p:cNvPicPr/>
          <p:nvPr/>
        </p:nvPicPr>
        <p:blipFill>
          <a:blip r:embed="rId1"/>
          <a:stretch/>
        </p:blipFill>
        <p:spPr>
          <a:xfrm>
            <a:off x="0" y="-118800"/>
            <a:ext cx="2198880" cy="1184400"/>
          </a:xfrm>
          <a:prstGeom prst="rect">
            <a:avLst/>
          </a:prstGeom>
          <a:ln w="0">
            <a:noFill/>
          </a:ln>
        </p:spPr>
      </p:pic>
      <p:sp>
        <p:nvSpPr>
          <p:cNvPr id="34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4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47" name="Google Shape;115;p5"/>
          <p:cNvSpPr/>
          <p:nvPr/>
        </p:nvSpPr>
        <p:spPr>
          <a:xfrm>
            <a:off x="141480" y="998640"/>
            <a:ext cx="1189692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On obtient  ainsi les </a:t>
            </a:r>
            <a:r>
              <a:rPr b="0" lang="fr-FR" sz="2400" spc="-1" strike="noStrike">
                <a:solidFill>
                  <a:schemeClr val="accent1"/>
                </a:solidFill>
                <a:latin typeface="Times New Roman"/>
                <a:ea typeface="Arial"/>
              </a:rPr>
              <a:t>couleurs  secondaires  par ajout </a:t>
            </a:r>
            <a:r>
              <a:rPr b="0" lang="fr-FR" sz="2400" spc="-1" strike="noStrike">
                <a:solidFill>
                  <a:srgbClr val="000000"/>
                </a:solidFill>
                <a:latin typeface="Times New Roman"/>
                <a:ea typeface="Arial"/>
              </a:rPr>
              <a:t>des  couleurs  primaires,  deux à deux. Vu autrement, l’ajout de vert et magenta donne du blanc.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sont donc des couleurs complémentaires, de même pour le bleu et le jaune  ainsi que le rouge et le cyan. Les couleurs primaires et secondaires  sont donc </a:t>
            </a:r>
            <a:r>
              <a:rPr b="0" lang="fr-FR" sz="2400" spc="-1" strike="noStrike">
                <a:solidFill>
                  <a:schemeClr val="accent1"/>
                </a:solidFill>
                <a:latin typeface="Times New Roman"/>
                <a:ea typeface="Arial"/>
              </a:rPr>
              <a:t>complémentaires</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même phénomène se produit sur un moniteur: l’œil effectue un mélange de 3 points spatialement distincts mais proches (les phosphores) et effectue ainsi une synthèse additive.</a:t>
            </a:r>
            <a:endParaRPr b="0" lang="en-US" sz="2400" spc="-1" strike="noStrike">
              <a:solidFill>
                <a:srgbClr val="000000"/>
              </a:solidFill>
              <a:latin typeface="Calibri"/>
            </a:endParaRPr>
          </a:p>
        </p:txBody>
      </p:sp>
      <p:pic>
        <p:nvPicPr>
          <p:cNvPr id="348" name="Google Shape;118;p5" descr=""/>
          <p:cNvPicPr/>
          <p:nvPr/>
        </p:nvPicPr>
        <p:blipFill>
          <a:blip r:embed="rId1"/>
          <a:stretch/>
        </p:blipFill>
        <p:spPr>
          <a:xfrm>
            <a:off x="0" y="-118800"/>
            <a:ext cx="2198880" cy="1184400"/>
          </a:xfrm>
          <a:prstGeom prst="rect">
            <a:avLst/>
          </a:prstGeom>
          <a:ln w="0">
            <a:noFill/>
          </a:ln>
        </p:spPr>
      </p:pic>
      <p:sp>
        <p:nvSpPr>
          <p:cNvPr id="34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5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352" name="Google Shape;118;p5" descr=""/>
          <p:cNvPicPr/>
          <p:nvPr/>
        </p:nvPicPr>
        <p:blipFill>
          <a:blip r:embed="rId1"/>
          <a:stretch/>
        </p:blipFill>
        <p:spPr>
          <a:xfrm>
            <a:off x="0" y="-118800"/>
            <a:ext cx="2198880" cy="1184400"/>
          </a:xfrm>
          <a:prstGeom prst="rect">
            <a:avLst/>
          </a:prstGeom>
          <a:ln w="0">
            <a:noFill/>
          </a:ln>
        </p:spPr>
      </p:pic>
      <p:sp>
        <p:nvSpPr>
          <p:cNvPr id="35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54" name="Google Shape;120;p5"/>
          <p:cNvCxnSpPr/>
          <p:nvPr/>
        </p:nvCxnSpPr>
        <p:spPr>
          <a:xfrm flipV="1">
            <a:off x="2271600" y="721800"/>
            <a:ext cx="9921240" cy="15120"/>
          </a:xfrm>
          <a:prstGeom prst="straightConnector1">
            <a:avLst/>
          </a:prstGeom>
          <a:ln w="28575">
            <a:solidFill>
              <a:srgbClr val="4f4e6b"/>
            </a:solidFill>
            <a:round/>
          </a:ln>
        </p:spPr>
      </p:cxnSp>
      <p:sp>
        <p:nvSpPr>
          <p:cNvPr id="355" name="Google Shape;115;p5"/>
          <p:cNvSpPr/>
          <p:nvPr/>
        </p:nvSpPr>
        <p:spPr>
          <a:xfrm>
            <a:off x="163440" y="1042200"/>
            <a:ext cx="1187532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Couleurs soustractives</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La synthèse </a:t>
            </a:r>
            <a:r>
              <a:rPr b="0" lang="fr-FR" sz="2400" spc="-1" strike="noStrike">
                <a:solidFill>
                  <a:schemeClr val="accent1"/>
                </a:solidFill>
                <a:latin typeface="Times New Roman"/>
                <a:ea typeface="Arial"/>
              </a:rPr>
              <a:t>soustractive</a:t>
            </a:r>
            <a:r>
              <a:rPr b="0" lang="fr-FR" sz="2400" spc="-1" strike="noStrike">
                <a:solidFill>
                  <a:srgbClr val="000000"/>
                </a:solidFill>
                <a:latin typeface="Times New Roman"/>
                <a:ea typeface="Arial"/>
              </a:rPr>
              <a:t> se </a:t>
            </a:r>
            <a:r>
              <a:rPr b="0" lang="fr-FR" sz="2400" spc="-1" strike="noStrike">
                <a:solidFill>
                  <a:schemeClr val="accent1"/>
                </a:solidFill>
                <a:latin typeface="Times New Roman"/>
                <a:ea typeface="Arial"/>
              </a:rPr>
              <a:t>produit en imprimerie</a:t>
            </a:r>
            <a:r>
              <a:rPr b="0" lang="fr-FR" sz="2400" spc="-1" strike="noStrike">
                <a:solidFill>
                  <a:srgbClr val="000000"/>
                </a:solidFill>
                <a:latin typeface="Times New Roman"/>
                <a:ea typeface="Arial"/>
              </a:rPr>
              <a:t>. C’est pourquoi les imprimeurs utilisent les composantes </a:t>
            </a:r>
            <a:r>
              <a:rPr b="0" lang="fr-FR" sz="2400" spc="-1" strike="noStrike">
                <a:solidFill>
                  <a:schemeClr val="accent1"/>
                </a:solidFill>
                <a:latin typeface="Times New Roman"/>
                <a:ea typeface="Arial"/>
              </a:rPr>
              <a:t>YCM</a:t>
            </a:r>
            <a:r>
              <a:rPr b="0" lang="fr-FR" sz="2400" spc="-1" strike="noStrike">
                <a:solidFill>
                  <a:srgbClr val="000000"/>
                </a:solidFill>
                <a:latin typeface="Times New Roman"/>
                <a:ea typeface="Arial"/>
              </a:rPr>
              <a:t>. Si on soustrait la lumière magenta de la lumière blanche (par exemple un filtre), on obtient de la lumière verte. </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Si on soustrait  la lumière cyan, on obtient de la lumière  rouge et si on soustrait  la lumière jaune, on obtient de la lumière bleue. Si on soustrait à la fois de la lumière magenta, cyan et jaune (par exemple en superposant trois filtres), on n’obtient  plus de lumière, donc du noir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04" name="PlaceHolder 1"/>
          <p:cNvSpPr>
            <a:spLocks noGrp="1"/>
          </p:cNvSpPr>
          <p:nvPr>
            <p:ph type="title"/>
          </p:nvPr>
        </p:nvSpPr>
        <p:spPr>
          <a:xfrm>
            <a:off x="322920" y="68796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Times New Roman"/>
                <a:ea typeface="Calibri"/>
              </a:rPr>
              <a:t>Historique </a:t>
            </a:r>
            <a:endParaRPr b="0" lang="en-US" sz="3000" spc="-1" strike="noStrike">
              <a:solidFill>
                <a:srgbClr val="000000"/>
              </a:solidFill>
              <a:latin typeface="Calibri"/>
            </a:endParaRPr>
          </a:p>
        </p:txBody>
      </p:sp>
      <p:sp>
        <p:nvSpPr>
          <p:cNvPr id="105" name="Google Shape;115;p5"/>
          <p:cNvSpPr/>
          <p:nvPr/>
        </p:nvSpPr>
        <p:spPr>
          <a:xfrm>
            <a:off x="174240" y="1771560"/>
            <a:ext cx="11864520" cy="333828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a:t>
            </a:r>
            <a:r>
              <a:rPr b="0" lang="fr-FR" sz="2400" spc="-1" strike="noStrike">
                <a:solidFill>
                  <a:schemeClr val="accent1"/>
                </a:solidFill>
                <a:latin typeface="Times New Roman"/>
                <a:ea typeface="Calibri"/>
              </a:rPr>
              <a:t>traitement d'images </a:t>
            </a:r>
            <a:r>
              <a:rPr b="0" lang="fr-FR" sz="2400" spc="-1" strike="noStrike">
                <a:solidFill>
                  <a:schemeClr val="dk1"/>
                </a:solidFill>
                <a:latin typeface="Times New Roman"/>
                <a:ea typeface="Calibri"/>
              </a:rPr>
              <a:t>commence à être étudié dans les années 1920 pour la transmission d'images par le câble sous-marin allant de New York à Londres. Harry G. Bartholomew et Maynard D. McFarlane effectuent la première numérisation d'image avec </a:t>
            </a:r>
            <a:r>
              <a:rPr b="0" lang="fr-FR" sz="2400" spc="-1" strike="noStrike">
                <a:solidFill>
                  <a:schemeClr val="accent1"/>
                </a:solidFill>
                <a:latin typeface="Times New Roman"/>
                <a:ea typeface="Calibri"/>
              </a:rPr>
              <a:t>compression de données </a:t>
            </a:r>
            <a:r>
              <a:rPr b="0" lang="fr-FR" sz="2400" spc="-1" strike="noStrike">
                <a:solidFill>
                  <a:schemeClr val="dk1"/>
                </a:solidFill>
                <a:latin typeface="Times New Roman"/>
                <a:ea typeface="Calibri"/>
              </a:rPr>
              <a:t>pour envoyer des fax de Londres à New York. </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temps de transfert passe ainsi </a:t>
            </a:r>
            <a:r>
              <a:rPr b="0" lang="fr-FR" sz="2400" spc="-1" strike="noStrike">
                <a:solidFill>
                  <a:schemeClr val="accent1"/>
                </a:solidFill>
                <a:latin typeface="Times New Roman"/>
                <a:ea typeface="Calibri"/>
              </a:rPr>
              <a:t>de plus d'une semaine à moins de trois heures</a:t>
            </a:r>
            <a:r>
              <a:rPr b="0" lang="fr-FR" sz="2400" spc="-1" strike="noStrike">
                <a:solidFill>
                  <a:schemeClr val="dk1"/>
                </a:solidFill>
                <a:latin typeface="Times New Roman"/>
                <a:ea typeface="Calibri"/>
              </a:rPr>
              <a:t>. Il n'y a pas vraiment d'évolution par la suite jusqu'à la période d'après-guerre.</a:t>
            </a:r>
            <a:endParaRPr b="0" lang="en-US" sz="2400" spc="-1" strike="noStrike">
              <a:solidFill>
                <a:srgbClr val="000000"/>
              </a:solidFill>
              <a:latin typeface="Calibri"/>
            </a:endParaRPr>
          </a:p>
        </p:txBody>
      </p:sp>
      <p:pic>
        <p:nvPicPr>
          <p:cNvPr id="106" name="Google Shape;118;p5" descr=""/>
          <p:cNvPicPr/>
          <p:nvPr/>
        </p:nvPicPr>
        <p:blipFill>
          <a:blip r:embed="rId1"/>
          <a:stretch/>
        </p:blipFill>
        <p:spPr>
          <a:xfrm>
            <a:off x="0" y="-118800"/>
            <a:ext cx="2198880" cy="1184400"/>
          </a:xfrm>
          <a:prstGeom prst="rect">
            <a:avLst/>
          </a:prstGeom>
          <a:ln w="0">
            <a:noFill/>
          </a:ln>
        </p:spPr>
      </p:pic>
      <p:sp>
        <p:nvSpPr>
          <p:cNvPr id="10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0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357" name="Google Shape;118;p5" descr=""/>
          <p:cNvPicPr/>
          <p:nvPr/>
        </p:nvPicPr>
        <p:blipFill>
          <a:blip r:embed="rId1"/>
          <a:stretch/>
        </p:blipFill>
        <p:spPr>
          <a:xfrm>
            <a:off x="0" y="-118800"/>
            <a:ext cx="2198880" cy="1184400"/>
          </a:xfrm>
          <a:prstGeom prst="rect">
            <a:avLst/>
          </a:prstGeom>
          <a:ln w="0">
            <a:noFill/>
          </a:ln>
        </p:spPr>
      </p:pic>
      <p:sp>
        <p:nvSpPr>
          <p:cNvPr id="358"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59" name="Google Shape;120;p5"/>
          <p:cNvCxnSpPr/>
          <p:nvPr/>
        </p:nvCxnSpPr>
        <p:spPr>
          <a:xfrm flipV="1">
            <a:off x="2271600" y="721800"/>
            <a:ext cx="9921240" cy="15120"/>
          </a:xfrm>
          <a:prstGeom prst="straightConnector1">
            <a:avLst/>
          </a:prstGeom>
          <a:ln w="28575">
            <a:solidFill>
              <a:srgbClr val="4f4e6b"/>
            </a:solidFill>
            <a:round/>
          </a:ln>
        </p:spPr>
      </p:cxnSp>
      <p:pic>
        <p:nvPicPr>
          <p:cNvPr id="360" name="Image 1" descr=""/>
          <p:cNvPicPr/>
          <p:nvPr/>
        </p:nvPicPr>
        <p:blipFill>
          <a:blip r:embed="rId2"/>
          <a:stretch/>
        </p:blipFill>
        <p:spPr>
          <a:xfrm>
            <a:off x="3333960" y="2000880"/>
            <a:ext cx="5593320" cy="4225320"/>
          </a:xfrm>
          <a:prstGeom prst="rect">
            <a:avLst/>
          </a:prstGeom>
          <a:ln w="0">
            <a:noFill/>
          </a:ln>
        </p:spPr>
      </p:pic>
      <p:sp>
        <p:nvSpPr>
          <p:cNvPr id="361" name="ZoneTexte 3"/>
          <p:cNvSpPr/>
          <p:nvPr/>
        </p:nvSpPr>
        <p:spPr>
          <a:xfrm>
            <a:off x="4191120" y="1340640"/>
            <a:ext cx="44186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fr-FR" sz="2400" spc="-1" strike="noStrike">
                <a:solidFill>
                  <a:schemeClr val="accent1">
                    <a:lumMod val="50000"/>
                  </a:schemeClr>
                </a:solidFill>
                <a:latin typeface="Times New Roman"/>
                <a:ea typeface="Arial"/>
              </a:rPr>
              <a:t>Couleurs soustractives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63" name="Google Shape;115;p5"/>
          <p:cNvSpPr/>
          <p:nvPr/>
        </p:nvSpPr>
        <p:spPr>
          <a:xfrm>
            <a:off x="108720" y="1107720"/>
            <a:ext cx="1190772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lumMod val="50000"/>
                  </a:schemeClr>
                </a:solidFill>
                <a:latin typeface="Times New Roman"/>
                <a:ea typeface="Arial"/>
              </a:rPr>
              <a:t>Couleurs  métamères </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On parle de couleurs </a:t>
            </a:r>
            <a:r>
              <a:rPr b="0" lang="fr-FR" sz="2400" spc="-1" strike="noStrike">
                <a:solidFill>
                  <a:schemeClr val="accent1"/>
                </a:solidFill>
                <a:latin typeface="Times New Roman"/>
                <a:ea typeface="Arial"/>
              </a:rPr>
              <a:t>métamères</a:t>
            </a:r>
            <a:r>
              <a:rPr b="0" lang="fr-FR" sz="2400" spc="-1" strike="noStrike">
                <a:solidFill>
                  <a:srgbClr val="000000"/>
                </a:solidFill>
                <a:latin typeface="Times New Roman"/>
                <a:ea typeface="Arial"/>
              </a:rPr>
              <a:t> lorsque deux signaux ont des spectres </a:t>
            </a:r>
            <a:r>
              <a:rPr b="0" lang="fr-FR" sz="2400" spc="-1" strike="noStrike">
                <a:solidFill>
                  <a:schemeClr val="accent1"/>
                </a:solidFill>
                <a:latin typeface="Times New Roman"/>
                <a:ea typeface="Arial"/>
              </a:rPr>
              <a:t>différents</a:t>
            </a:r>
            <a:r>
              <a:rPr b="0" lang="fr-FR" sz="2400" spc="-1" strike="noStrike">
                <a:solidFill>
                  <a:srgbClr val="000000"/>
                </a:solidFill>
                <a:latin typeface="Times New Roman"/>
                <a:ea typeface="Arial"/>
              </a:rPr>
              <a:t>  mais ne sont pas différencies par l’</a:t>
            </a:r>
            <a:r>
              <a:rPr b="0" lang="fr-FR" sz="2400" spc="-1" strike="noStrike">
                <a:solidFill>
                  <a:srgbClr val="000000"/>
                </a:solidFill>
                <a:latin typeface="Times New Roman"/>
                <a:ea typeface="Calibri"/>
              </a:rPr>
              <a:t>œil</a:t>
            </a:r>
            <a:r>
              <a:rPr b="0" lang="fr-FR" sz="2400" spc="-1" strike="noStrike">
                <a:solidFill>
                  <a:srgbClr val="000000"/>
                </a:solidFill>
                <a:latin typeface="Times New Roman"/>
                <a:ea typeface="Arial"/>
              </a:rPr>
              <a:t>. En effet, les cellules réceptrices dédiées  à la couleur (les cônes) possèdent  un pigment de  longueurs  d’onde  privilégiées  qui sont soient dans la zone du vert, soit celle du bleu, soit encore celle du  rouge. Ainsi, il se passe une intégration autour de ces trois longueurs d’onde  primaire et c’est la valeur résultat qui nous fait percevoir la couleur. </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Dans le cas de la figure, l’intégration autour de chacune des couleurs primaires est identique pour les deux signaux.</a:t>
            </a:r>
            <a:endParaRPr b="0" lang="en-US" sz="2400" spc="-1" strike="noStrike">
              <a:solidFill>
                <a:srgbClr val="000000"/>
              </a:solidFill>
              <a:latin typeface="Calibri"/>
            </a:endParaRPr>
          </a:p>
        </p:txBody>
      </p:sp>
      <p:pic>
        <p:nvPicPr>
          <p:cNvPr id="364" name="Google Shape;118;p5" descr=""/>
          <p:cNvPicPr/>
          <p:nvPr/>
        </p:nvPicPr>
        <p:blipFill>
          <a:blip r:embed="rId1"/>
          <a:stretch/>
        </p:blipFill>
        <p:spPr>
          <a:xfrm>
            <a:off x="0" y="-118800"/>
            <a:ext cx="2198880" cy="1184400"/>
          </a:xfrm>
          <a:prstGeom prst="rect">
            <a:avLst/>
          </a:prstGeom>
          <a:ln w="0">
            <a:noFill/>
          </a:ln>
        </p:spPr>
      </p:pic>
      <p:sp>
        <p:nvSpPr>
          <p:cNvPr id="365"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6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68" name="Google Shape;115;p5"/>
          <p:cNvSpPr/>
          <p:nvPr/>
        </p:nvSpPr>
        <p:spPr>
          <a:xfrm>
            <a:off x="195840" y="1347120"/>
            <a:ext cx="11842560" cy="27896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Cette notion est difficile a réalisé. On le comprend mieux lorsque l’on s’intéresse  au </a:t>
            </a:r>
            <a:r>
              <a:rPr b="0" lang="fr-FR" sz="2400" spc="-1" strike="noStrike">
                <a:solidFill>
                  <a:schemeClr val="accent1"/>
                </a:solidFill>
                <a:latin typeface="Times New Roman"/>
                <a:ea typeface="Arial"/>
              </a:rPr>
              <a:t>daltonisme</a:t>
            </a:r>
            <a:r>
              <a:rPr b="0" lang="fr-FR" sz="2400" spc="-1" strike="noStrike">
                <a:solidFill>
                  <a:srgbClr val="000000"/>
                </a:solidFill>
                <a:latin typeface="Times New Roman"/>
                <a:ea typeface="Arial"/>
              </a:rPr>
              <a:t>. Du point de vue du daltonien, plusieurs couleurs qui paraissent  différentes pour un non daltonien sont perçues de façon identique par le daltonien. En effet, le daltonisme correspond à un défaut d’un des trois types de pigments présents dans les cônes: l’intégration se fait uniquement selon 2 composantes au lieu de 3.</a:t>
            </a:r>
            <a:endParaRPr b="0" lang="en-US" sz="2400" spc="-1" strike="noStrike">
              <a:solidFill>
                <a:srgbClr val="000000"/>
              </a:solidFill>
              <a:latin typeface="Calibri"/>
            </a:endParaRPr>
          </a:p>
        </p:txBody>
      </p:sp>
      <p:pic>
        <p:nvPicPr>
          <p:cNvPr id="369" name="Google Shape;118;p5" descr=""/>
          <p:cNvPicPr/>
          <p:nvPr/>
        </p:nvPicPr>
        <p:blipFill>
          <a:blip r:embed="rId1"/>
          <a:stretch/>
        </p:blipFill>
        <p:spPr>
          <a:xfrm>
            <a:off x="0" y="-118800"/>
            <a:ext cx="2198880" cy="1184400"/>
          </a:xfrm>
          <a:prstGeom prst="rect">
            <a:avLst/>
          </a:prstGeom>
          <a:ln w="0">
            <a:noFill/>
          </a:ln>
        </p:spPr>
      </p:pic>
      <p:sp>
        <p:nvSpPr>
          <p:cNvPr id="37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7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373" name="Google Shape;118;p5" descr=""/>
          <p:cNvPicPr/>
          <p:nvPr/>
        </p:nvPicPr>
        <p:blipFill>
          <a:blip r:embed="rId1"/>
          <a:stretch/>
        </p:blipFill>
        <p:spPr>
          <a:xfrm>
            <a:off x="0" y="-118800"/>
            <a:ext cx="2198880" cy="1184400"/>
          </a:xfrm>
          <a:prstGeom prst="rect">
            <a:avLst/>
          </a:prstGeom>
          <a:ln w="0">
            <a:noFill/>
          </a:ln>
        </p:spPr>
      </p:pic>
      <p:sp>
        <p:nvSpPr>
          <p:cNvPr id="37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75" name="Google Shape;120;p5"/>
          <p:cNvCxnSpPr/>
          <p:nvPr/>
        </p:nvCxnSpPr>
        <p:spPr>
          <a:xfrm flipV="1">
            <a:off x="2271600" y="721800"/>
            <a:ext cx="9921240" cy="15120"/>
          </a:xfrm>
          <a:prstGeom prst="straightConnector1">
            <a:avLst/>
          </a:prstGeom>
          <a:ln w="28575">
            <a:solidFill>
              <a:srgbClr val="4f4e6b"/>
            </a:solidFill>
            <a:round/>
          </a:ln>
        </p:spPr>
      </p:cxnSp>
      <p:pic>
        <p:nvPicPr>
          <p:cNvPr id="376" name="Image 2" descr=""/>
          <p:cNvPicPr/>
          <p:nvPr/>
        </p:nvPicPr>
        <p:blipFill>
          <a:blip r:embed="rId2"/>
          <a:stretch/>
        </p:blipFill>
        <p:spPr>
          <a:xfrm>
            <a:off x="3690360" y="1767240"/>
            <a:ext cx="4451040" cy="3074040"/>
          </a:xfrm>
          <a:prstGeom prst="rect">
            <a:avLst/>
          </a:prstGeom>
          <a:ln w="0">
            <a:noFill/>
          </a:ln>
        </p:spPr>
      </p:pic>
      <p:sp>
        <p:nvSpPr>
          <p:cNvPr id="377" name="Google Shape;115;p5"/>
          <p:cNvSpPr/>
          <p:nvPr/>
        </p:nvSpPr>
        <p:spPr>
          <a:xfrm>
            <a:off x="1425240" y="5011200"/>
            <a:ext cx="9340560" cy="77796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1" lang="fr-FR" sz="2400" spc="-1" strike="noStrike">
                <a:solidFill>
                  <a:schemeClr val="dk1"/>
                </a:solidFill>
                <a:latin typeface="Times New Roman"/>
                <a:ea typeface="Calibri"/>
              </a:rPr>
              <a:t>Figure: </a:t>
            </a:r>
            <a:r>
              <a:rPr b="0" lang="fr-FR" sz="2400" spc="-1" strike="noStrike">
                <a:solidFill>
                  <a:schemeClr val="dk1"/>
                </a:solidFill>
                <a:latin typeface="Times New Roman"/>
                <a:ea typeface="Calibri"/>
              </a:rPr>
              <a:t>les spectres dessinés en vert et en bleu correspondent à des signaux différents mais perçus de façon identique par l’œil humain</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79" name="Google Shape;115;p5"/>
          <p:cNvSpPr/>
          <p:nvPr/>
        </p:nvSpPr>
        <p:spPr>
          <a:xfrm>
            <a:off x="174240" y="1151280"/>
            <a:ext cx="11864520" cy="33836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solidFill>
                <a:latin typeface="Times New Roman"/>
                <a:ea typeface="Arial"/>
              </a:rPr>
              <a:t>Composantes chromatiques</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Les composantes chromatiques (r, g, b) d’une lumière (ou valeurs de chromaticité sont les proportions dans lesquelles les couleurs primaires sont mélangées afin d’obtenir cette lumière, selon la synthèse additive. Une couleur  C s’exprime selon :</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600" spc="-1" strike="noStrike">
              <a:solidFill>
                <a:srgbClr val="000000"/>
              </a:solidFill>
              <a:latin typeface="Calibri"/>
            </a:endParaRPr>
          </a:p>
        </p:txBody>
      </p:sp>
      <p:pic>
        <p:nvPicPr>
          <p:cNvPr id="380" name="Google Shape;118;p5" descr=""/>
          <p:cNvPicPr/>
          <p:nvPr/>
        </p:nvPicPr>
        <p:blipFill>
          <a:blip r:embed="rId1"/>
          <a:stretch/>
        </p:blipFill>
        <p:spPr>
          <a:xfrm>
            <a:off x="0" y="-118800"/>
            <a:ext cx="2198880" cy="1184400"/>
          </a:xfrm>
          <a:prstGeom prst="rect">
            <a:avLst/>
          </a:prstGeom>
          <a:ln w="0">
            <a:noFill/>
          </a:ln>
        </p:spPr>
      </p:pic>
      <p:sp>
        <p:nvSpPr>
          <p:cNvPr id="38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8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84" name="Google Shape;115;p5"/>
          <p:cNvSpPr/>
          <p:nvPr/>
        </p:nvSpPr>
        <p:spPr>
          <a:xfrm>
            <a:off x="207000" y="1074960"/>
            <a:ext cx="11831760" cy="3886920"/>
          </a:xfrm>
          <a:prstGeom prst="rect">
            <a:avLst/>
          </a:prstGeom>
          <a:noFill/>
          <a:ln w="0">
            <a:noFill/>
          </a:ln>
        </p:spPr>
        <p:style>
          <a:lnRef idx="0"/>
          <a:fillRef idx="0"/>
          <a:effectRef idx="0"/>
          <a:fontRef idx="minor"/>
        </p:style>
        <p:txBody>
          <a:bodyPr lIns="0" rIns="0" tIns="46800" bIns="0" anchor="t">
            <a:spAutoFit/>
          </a:bodyPr>
          <a:p>
            <a:pPr algn="just">
              <a:lnSpc>
                <a:spcPct val="150000"/>
              </a:lnSpc>
              <a:tabLst>
                <a:tab algn="l" pos="0"/>
              </a:tabLst>
            </a:pPr>
            <a:r>
              <a:rPr b="0" lang="fr-FR" sz="2400" spc="-1" strike="noStrike">
                <a:solidFill>
                  <a:srgbClr val="000000"/>
                </a:solidFill>
                <a:latin typeface="Times New Roman"/>
                <a:ea typeface="Arial"/>
              </a:rPr>
              <a:t>La figure suivante nous permet de déterminer les composantes chromatiques nécessaires à l’obtention d’une couleur de longueur d’onde choisie dans le domaine du visible. Certaines longueurs d’onde vont poser problème car certaines composantes chromatiques vont être négatives : comment enlever une quantité  non présente de peinture ? Un compromis consiste à ajouter suffisamment de blanc (donc un mélange de rouge, de vert et de bleu) afin de rendre toutes les composantes chromatiques positives. L’inconvénient est que la couleur obtenue sera diluée : il est donc impossible d’exprimer toutes les couleurs saturées en composantes RBG.</a:t>
            </a:r>
            <a:endParaRPr b="0" lang="en-US" sz="2400" spc="-1" strike="noStrike">
              <a:solidFill>
                <a:srgbClr val="000000"/>
              </a:solidFill>
              <a:latin typeface="Calibri"/>
            </a:endParaRPr>
          </a:p>
        </p:txBody>
      </p:sp>
      <p:pic>
        <p:nvPicPr>
          <p:cNvPr id="385" name="Google Shape;118;p5" descr=""/>
          <p:cNvPicPr/>
          <p:nvPr/>
        </p:nvPicPr>
        <p:blipFill>
          <a:blip r:embed="rId1"/>
          <a:stretch/>
        </p:blipFill>
        <p:spPr>
          <a:xfrm>
            <a:off x="0" y="-118800"/>
            <a:ext cx="2198880" cy="1184400"/>
          </a:xfrm>
          <a:prstGeom prst="rect">
            <a:avLst/>
          </a:prstGeom>
          <a:ln w="0">
            <a:noFill/>
          </a:ln>
        </p:spPr>
      </p:pic>
      <p:sp>
        <p:nvSpPr>
          <p:cNvPr id="38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8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89" name="Google Shape;115;p5"/>
          <p:cNvSpPr/>
          <p:nvPr/>
        </p:nvSpPr>
        <p:spPr>
          <a:xfrm>
            <a:off x="1099800" y="5091840"/>
            <a:ext cx="9919080" cy="777960"/>
          </a:xfrm>
          <a:prstGeom prst="rect">
            <a:avLst/>
          </a:prstGeom>
          <a:noFill/>
          <a:ln w="0">
            <a:noFill/>
          </a:ln>
        </p:spPr>
        <p:style>
          <a:lnRef idx="0"/>
          <a:fillRef idx="0"/>
          <a:effectRef idx="0"/>
          <a:fontRef idx="minor"/>
        </p:style>
        <p:txBody>
          <a:bodyPr lIns="0" rIns="0" tIns="46800" bIns="0" anchor="t">
            <a:spAutoFit/>
          </a:bodyPr>
          <a:p>
            <a:pPr marL="31680" algn="just">
              <a:lnSpc>
                <a:spcPct val="100000"/>
              </a:lnSpc>
            </a:pPr>
            <a:r>
              <a:rPr b="1" lang="fr-FR" sz="2400" spc="-1" strike="noStrike">
                <a:solidFill>
                  <a:schemeClr val="dk1"/>
                </a:solidFill>
                <a:latin typeface="Times New Roman"/>
                <a:ea typeface="Calibri"/>
              </a:rPr>
              <a:t>Figure: </a:t>
            </a:r>
            <a:r>
              <a:rPr b="0" lang="fr-FR" sz="2400" spc="-1" strike="noStrike">
                <a:solidFill>
                  <a:schemeClr val="dk1"/>
                </a:solidFill>
                <a:latin typeface="Times New Roman"/>
                <a:ea typeface="Calibri"/>
              </a:rPr>
              <a:t>les composantes RGB nécessaires pour composer les couleurs de longueurs d’onde dominante dans le domaine du visible</a:t>
            </a:r>
            <a:endParaRPr b="0" lang="en-US" sz="2400" spc="-1" strike="noStrike">
              <a:solidFill>
                <a:srgbClr val="000000"/>
              </a:solidFill>
              <a:latin typeface="Calibri"/>
            </a:endParaRPr>
          </a:p>
        </p:txBody>
      </p:sp>
      <p:pic>
        <p:nvPicPr>
          <p:cNvPr id="390" name="Google Shape;118;p5" descr=""/>
          <p:cNvPicPr/>
          <p:nvPr/>
        </p:nvPicPr>
        <p:blipFill>
          <a:blip r:embed="rId1"/>
          <a:stretch/>
        </p:blipFill>
        <p:spPr>
          <a:xfrm>
            <a:off x="0" y="-118800"/>
            <a:ext cx="2198880" cy="1184400"/>
          </a:xfrm>
          <a:prstGeom prst="rect">
            <a:avLst/>
          </a:prstGeom>
          <a:ln w="0">
            <a:noFill/>
          </a:ln>
        </p:spPr>
      </p:pic>
      <p:sp>
        <p:nvSpPr>
          <p:cNvPr id="391"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92" name="Google Shape;120;p5"/>
          <p:cNvCxnSpPr/>
          <p:nvPr/>
        </p:nvCxnSpPr>
        <p:spPr>
          <a:xfrm flipV="1">
            <a:off x="2271600" y="721800"/>
            <a:ext cx="9921240" cy="15120"/>
          </a:xfrm>
          <a:prstGeom prst="straightConnector1">
            <a:avLst/>
          </a:prstGeom>
          <a:ln w="28575">
            <a:solidFill>
              <a:srgbClr val="4f4e6b"/>
            </a:solidFill>
            <a:round/>
          </a:ln>
        </p:spPr>
      </p:cxnSp>
      <p:pic>
        <p:nvPicPr>
          <p:cNvPr id="393" name="Image 2" descr=""/>
          <p:cNvPicPr/>
          <p:nvPr/>
        </p:nvPicPr>
        <p:blipFill>
          <a:blip r:embed="rId2"/>
          <a:stretch/>
        </p:blipFill>
        <p:spPr>
          <a:xfrm>
            <a:off x="3722760" y="1614960"/>
            <a:ext cx="4381920" cy="33490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395" name="PlaceHolder 1"/>
          <p:cNvSpPr>
            <a:spLocks noGrp="1"/>
          </p:cNvSpPr>
          <p:nvPr>
            <p:ph type="title"/>
          </p:nvPr>
        </p:nvSpPr>
        <p:spPr>
          <a:xfrm>
            <a:off x="322920" y="688320"/>
            <a:ext cx="69912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Caractéristiques d’une image numérique </a:t>
            </a:r>
            <a:endParaRPr b="0" lang="en-US" sz="3000" spc="-1" strike="noStrike">
              <a:solidFill>
                <a:srgbClr val="000000"/>
              </a:solidFill>
              <a:latin typeface="Calibri"/>
            </a:endParaRPr>
          </a:p>
        </p:txBody>
      </p:sp>
      <p:sp>
        <p:nvSpPr>
          <p:cNvPr id="396" name="Google Shape;115;p5"/>
          <p:cNvSpPr/>
          <p:nvPr/>
        </p:nvSpPr>
        <p:spPr>
          <a:xfrm>
            <a:off x="76320" y="1771560"/>
            <a:ext cx="11994840" cy="450036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0" lang="fr-FR" sz="2400" spc="-1" strike="noStrike">
                <a:solidFill>
                  <a:schemeClr val="dk1"/>
                </a:solidFill>
                <a:latin typeface="Times New Roman"/>
                <a:ea typeface="Calibri"/>
              </a:rPr>
              <a:t>L’image en couleurs ou en niveaux de gris est un ensemble structuré d’informations caractérisé par les paramètres suivants:</a:t>
            </a:r>
            <a:endParaRPr b="0" lang="en-US" sz="2400" spc="-1" strike="noStrike">
              <a:solidFill>
                <a:srgbClr val="000000"/>
              </a:solidFill>
              <a:latin typeface="Calibri"/>
            </a:endParaRPr>
          </a:p>
          <a:p>
            <a:pPr marL="31680" algn="just">
              <a:lnSpc>
                <a:spcPct val="150000"/>
              </a:lnSpc>
            </a:pP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1" lang="fr-FR" sz="2400" spc="-1" strike="noStrike">
                <a:solidFill>
                  <a:schemeClr val="dk1"/>
                </a:solidFill>
                <a:latin typeface="Times New Roman"/>
                <a:ea typeface="Calibri"/>
              </a:rPr>
              <a:t>Dimension </a:t>
            </a:r>
            <a:endParaRPr b="0" lang="en-US" sz="2400" spc="-1" strike="noStrike">
              <a:solidFill>
                <a:srgbClr val="000000"/>
              </a:solidFill>
              <a:latin typeface="Calibri"/>
            </a:endParaRPr>
          </a:p>
          <a:p>
            <a:pPr marL="462960" algn="just">
              <a:lnSpc>
                <a:spcPct val="150000"/>
              </a:lnSpc>
              <a:spcBef>
                <a:spcPts val="255"/>
              </a:spcBef>
            </a:pPr>
            <a:r>
              <a:rPr b="0" lang="fr-FR" sz="2400" spc="-1" strike="noStrike">
                <a:solidFill>
                  <a:schemeClr val="dk1"/>
                </a:solidFill>
                <a:latin typeface="Times New Roman"/>
                <a:ea typeface="Calibri"/>
              </a:rPr>
              <a:t>C’est la taille de l’image. Cette dernière se présente sous forme de matrice dont les éléments sont des valeurs numériques représentatives des intensités lumineuses (pixels). Le nombre de lignes de cette matrice multipliée par le nombre de colonnes nous donne le nombre total de pixels dans une image.</a:t>
            </a:r>
            <a:endParaRPr b="0" lang="en-US" sz="2400" spc="-1" strike="noStrike">
              <a:solidFill>
                <a:srgbClr val="000000"/>
              </a:solidFill>
              <a:latin typeface="Calibri"/>
            </a:endParaRPr>
          </a:p>
        </p:txBody>
      </p:sp>
      <p:pic>
        <p:nvPicPr>
          <p:cNvPr id="397" name="Google Shape;118;p5" descr=""/>
          <p:cNvPicPr/>
          <p:nvPr/>
        </p:nvPicPr>
        <p:blipFill>
          <a:blip r:embed="rId1"/>
          <a:stretch/>
        </p:blipFill>
        <p:spPr>
          <a:xfrm>
            <a:off x="0" y="-118800"/>
            <a:ext cx="2198880" cy="1184400"/>
          </a:xfrm>
          <a:prstGeom prst="rect">
            <a:avLst/>
          </a:prstGeom>
          <a:ln w="0">
            <a:noFill/>
          </a:ln>
        </p:spPr>
      </p:pic>
      <p:sp>
        <p:nvSpPr>
          <p:cNvPr id="39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39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401" name="Google Shape;115;p5"/>
          <p:cNvSpPr/>
          <p:nvPr/>
        </p:nvSpPr>
        <p:spPr>
          <a:xfrm>
            <a:off x="108720" y="987840"/>
            <a:ext cx="11951280" cy="5630040"/>
          </a:xfrm>
          <a:prstGeom prst="rect">
            <a:avLst/>
          </a:prstGeom>
          <a:noFill/>
          <a:ln w="0">
            <a:noFill/>
          </a:ln>
        </p:spPr>
        <p:style>
          <a:lnRef idx="0"/>
          <a:fillRef idx="0"/>
          <a:effectRef idx="0"/>
          <a:fontRef idx="minor"/>
        </p:style>
        <p:txBody>
          <a:bodyPr lIns="0" rIns="0" tIns="46800" bIns="0" anchor="t">
            <a:spAutoFit/>
          </a:bodyPr>
          <a:p>
            <a:pPr lvl="1" marL="698400" indent="-235440" algn="just">
              <a:lnSpc>
                <a:spcPct val="150000"/>
              </a:lnSpc>
              <a:spcBef>
                <a:spcPts val="255"/>
              </a:spcBef>
              <a:buClr>
                <a:srgbClr val="000000"/>
              </a:buClr>
              <a:buFont typeface="Arial"/>
              <a:buChar char="•"/>
            </a:pPr>
            <a:r>
              <a:rPr b="1" lang="en-US" sz="2400" spc="-1" strike="noStrike">
                <a:solidFill>
                  <a:schemeClr val="dk1"/>
                </a:solidFill>
                <a:latin typeface="Times New Roman"/>
                <a:ea typeface="Calibri"/>
              </a:rPr>
              <a:t>Résolution</a:t>
            </a:r>
            <a:endParaRPr b="0" lang="en-US" sz="2400" spc="-1" strike="noStrike">
              <a:solidFill>
                <a:srgbClr val="000000"/>
              </a:solidFill>
              <a:latin typeface="Calibri"/>
            </a:endParaRPr>
          </a:p>
          <a:p>
            <a:pPr marL="462960" algn="just">
              <a:lnSpc>
                <a:spcPct val="150000"/>
              </a:lnSpc>
              <a:spcBef>
                <a:spcPts val="255"/>
              </a:spcBef>
            </a:pPr>
            <a:r>
              <a:rPr b="0" lang="fr-FR" sz="2400" spc="-1" strike="noStrike">
                <a:solidFill>
                  <a:schemeClr val="dk1"/>
                </a:solidFill>
                <a:latin typeface="Times New Roman"/>
                <a:ea typeface="Calibri"/>
              </a:rPr>
              <a:t>C’est la clarté ou la finesse de détails atteinte par un moniteur ou une imprimante dans la production d’images. Sur les moniteurs d’ordinateurs, la résolution est exprimée en nombre de pixels par unité de mesure (pouce ou centimètre). On utilise aussi le mot résolution pour désigner le nombre total de pixels affichables horizontalement ou verticalement sur un moniteur; plus grand est ce nombre, meilleure est la résolution</a:t>
            </a:r>
            <a:r>
              <a:rPr b="0" lang="en-US" sz="2400" spc="-1" strike="noStrike">
                <a:solidFill>
                  <a:schemeClr val="dk1"/>
                </a:solidFill>
                <a:latin typeface="Times New Roman"/>
                <a:ea typeface="Calibri"/>
              </a:rPr>
              <a:t>.</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1" lang="fr-FR" sz="2400" spc="-1" strike="noStrike">
                <a:solidFill>
                  <a:schemeClr val="dk1"/>
                </a:solidFill>
                <a:latin typeface="Times New Roman"/>
                <a:ea typeface="Calibri"/>
              </a:rPr>
              <a:t>Bruit</a:t>
            </a:r>
            <a:endParaRPr b="0" lang="en-US" sz="2400" spc="-1" strike="noStrike">
              <a:solidFill>
                <a:srgbClr val="000000"/>
              </a:solidFill>
              <a:latin typeface="Calibri"/>
            </a:endParaRPr>
          </a:p>
          <a:p>
            <a:pPr marL="462960" algn="just">
              <a:lnSpc>
                <a:spcPct val="150000"/>
              </a:lnSpc>
              <a:spcBef>
                <a:spcPts val="255"/>
              </a:spcBef>
            </a:pPr>
            <a:r>
              <a:rPr b="0" lang="fr-FR" sz="2400" spc="-1" strike="noStrike">
                <a:solidFill>
                  <a:schemeClr val="dk1"/>
                </a:solidFill>
                <a:latin typeface="Times New Roman"/>
                <a:ea typeface="Calibri"/>
              </a:rPr>
              <a:t>Un bruit (parasite) dans une image est considéré comme un phénomène de brusque variation de l’intensité d’un pixel par rapport à ses voisins, il provient de l’éclairage des dispositifs optiques et électroniques du capteur.</a:t>
            </a:r>
            <a:endParaRPr b="0" lang="en-US" sz="2400" spc="-1" strike="noStrike">
              <a:solidFill>
                <a:srgbClr val="000000"/>
              </a:solidFill>
              <a:latin typeface="Calibri"/>
            </a:endParaRPr>
          </a:p>
        </p:txBody>
      </p:sp>
      <p:pic>
        <p:nvPicPr>
          <p:cNvPr id="402" name="Google Shape;118;p5" descr=""/>
          <p:cNvPicPr/>
          <p:nvPr/>
        </p:nvPicPr>
        <p:blipFill>
          <a:blip r:embed="rId1"/>
          <a:stretch/>
        </p:blipFill>
        <p:spPr>
          <a:xfrm>
            <a:off x="0" y="-118800"/>
            <a:ext cx="2198880" cy="1184400"/>
          </a:xfrm>
          <a:prstGeom prst="rect">
            <a:avLst/>
          </a:prstGeom>
          <a:ln w="0">
            <a:noFill/>
          </a:ln>
        </p:spPr>
      </p:pic>
      <p:sp>
        <p:nvSpPr>
          <p:cNvPr id="40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0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406" name="Google Shape;118;p5" descr=""/>
          <p:cNvPicPr/>
          <p:nvPr/>
        </p:nvPicPr>
        <p:blipFill>
          <a:blip r:embed="rId1"/>
          <a:stretch/>
        </p:blipFill>
        <p:spPr>
          <a:xfrm>
            <a:off x="0" y="-118800"/>
            <a:ext cx="2198880" cy="1184400"/>
          </a:xfrm>
          <a:prstGeom prst="rect">
            <a:avLst/>
          </a:prstGeom>
          <a:ln w="0">
            <a:noFill/>
          </a:ln>
        </p:spPr>
      </p:pic>
      <p:sp>
        <p:nvSpPr>
          <p:cNvPr id="40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08" name="Google Shape;120;p5"/>
          <p:cNvCxnSpPr/>
          <p:nvPr/>
        </p:nvCxnSpPr>
        <p:spPr>
          <a:xfrm flipV="1">
            <a:off x="2271600" y="721800"/>
            <a:ext cx="9921240" cy="15120"/>
          </a:xfrm>
          <a:prstGeom prst="straightConnector1">
            <a:avLst/>
          </a:prstGeom>
          <a:ln w="28575">
            <a:solidFill>
              <a:srgbClr val="4f4e6b"/>
            </a:solidFill>
            <a:round/>
          </a:ln>
        </p:spPr>
      </p:cxnSp>
      <p:sp>
        <p:nvSpPr>
          <p:cNvPr id="409" name="Google Shape;115;p5"/>
          <p:cNvSpPr/>
          <p:nvPr/>
        </p:nvSpPr>
        <p:spPr>
          <a:xfrm>
            <a:off x="130680" y="1379880"/>
            <a:ext cx="11929680" cy="2822040"/>
          </a:xfrm>
          <a:prstGeom prst="rect">
            <a:avLst/>
          </a:prstGeom>
          <a:noFill/>
          <a:ln w="0">
            <a:noFill/>
          </a:ln>
        </p:spPr>
        <p:style>
          <a:lnRef idx="0"/>
          <a:fillRef idx="0"/>
          <a:effectRef idx="0"/>
          <a:fontRef idx="minor"/>
        </p:style>
        <p:txBody>
          <a:bodyPr lIns="0" rIns="0" tIns="46800" bIns="0" anchor="t">
            <a:spAutoFit/>
          </a:bodyPr>
          <a:p>
            <a:pPr lvl="1" marL="698400" indent="-235440" algn="just">
              <a:lnSpc>
                <a:spcPct val="150000"/>
              </a:lnSpc>
              <a:spcBef>
                <a:spcPts val="255"/>
              </a:spcBef>
              <a:buClr>
                <a:srgbClr val="000000"/>
              </a:buClr>
              <a:buFont typeface="Arial"/>
              <a:buChar char="•"/>
            </a:pPr>
            <a:r>
              <a:rPr b="1" lang="en-US" sz="2400" spc="-1" strike="noStrike">
                <a:solidFill>
                  <a:schemeClr val="dk1"/>
                </a:solidFill>
                <a:latin typeface="Times New Roman"/>
                <a:ea typeface="Calibri"/>
              </a:rPr>
              <a:t>Luminance</a:t>
            </a:r>
            <a:endParaRPr b="0" lang="en-US" sz="2400" spc="-1" strike="noStrike">
              <a:solidFill>
                <a:srgbClr val="000000"/>
              </a:solidFill>
              <a:latin typeface="Calibri"/>
            </a:endParaRPr>
          </a:p>
          <a:p>
            <a:pPr marL="462960" algn="just">
              <a:lnSpc>
                <a:spcPct val="150000"/>
              </a:lnSpc>
              <a:spcBef>
                <a:spcPts val="255"/>
              </a:spcBef>
            </a:pPr>
            <a:r>
              <a:rPr b="0" lang="fr-FR" sz="2400" spc="-1" strike="noStrike">
                <a:solidFill>
                  <a:schemeClr val="dk1"/>
                </a:solidFill>
                <a:latin typeface="Times New Roman"/>
                <a:ea typeface="Calibri"/>
              </a:rPr>
              <a:t>C’est le degré de luminosité des points de l’image. Elle est définie aussi comme étant le quotient de l’intensité lumineuse d’une surface par l’aire apparente de cette surface, pour un observateur lointain, le mot luminance est substitué au mot brillance, qui correspond à l’éclat d’un objet.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0" name="Google Shape;115;p5"/>
          <p:cNvSpPr/>
          <p:nvPr/>
        </p:nvSpPr>
        <p:spPr>
          <a:xfrm>
            <a:off x="228600" y="1771560"/>
            <a:ext cx="1179900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a:t>
            </a:r>
            <a:r>
              <a:rPr b="0" lang="fr-FR" sz="2400" spc="-1" strike="noStrike">
                <a:solidFill>
                  <a:schemeClr val="accent1"/>
                </a:solidFill>
                <a:latin typeface="Times New Roman"/>
                <a:ea typeface="Calibri"/>
              </a:rPr>
              <a:t>traitement du signal </a:t>
            </a:r>
            <a:r>
              <a:rPr b="0" lang="fr-FR" sz="2400" spc="-1" strike="noStrike">
                <a:solidFill>
                  <a:schemeClr val="dk1"/>
                </a:solidFill>
                <a:latin typeface="Times New Roman"/>
                <a:ea typeface="Calibri"/>
              </a:rPr>
              <a:t>prend de l'importance vers la fin de la Seconde Guerre mondiale avec l'arrivée du </a:t>
            </a:r>
            <a:r>
              <a:rPr b="0" lang="fr-FR" sz="2400" spc="-1" strike="noStrike">
                <a:solidFill>
                  <a:schemeClr val="accent1"/>
                </a:solidFill>
                <a:latin typeface="Times New Roman"/>
                <a:ea typeface="Calibri"/>
              </a:rPr>
              <a:t>radar</a:t>
            </a:r>
            <a:r>
              <a:rPr b="0" lang="fr-FR" sz="2400" spc="-1" strike="noStrike">
                <a:solidFill>
                  <a:schemeClr val="dk1"/>
                </a:solidFill>
                <a:latin typeface="Times New Roman"/>
                <a:ea typeface="Calibri"/>
              </a:rPr>
              <a:t>. La prospection pétrolière participe aussi beaucoup au </a:t>
            </a:r>
            <a:r>
              <a:rPr b="0" lang="fr-FR" sz="2400" spc="-1" strike="noStrike">
                <a:solidFill>
                  <a:schemeClr val="accent1"/>
                </a:solidFill>
                <a:latin typeface="Times New Roman"/>
                <a:ea typeface="Calibri"/>
              </a:rPr>
              <a:t>développement des techniques de traitement du signal</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véritable essor du </a:t>
            </a:r>
            <a:r>
              <a:rPr b="0" lang="fr-FR" sz="2400" spc="-1" strike="noStrike">
                <a:solidFill>
                  <a:schemeClr val="accent1"/>
                </a:solidFill>
                <a:latin typeface="Times New Roman"/>
                <a:ea typeface="Calibri"/>
              </a:rPr>
              <a:t>traitement d'images </a:t>
            </a:r>
            <a:r>
              <a:rPr b="0" lang="fr-FR" sz="2400" spc="-1" strike="noStrike">
                <a:solidFill>
                  <a:schemeClr val="dk1"/>
                </a:solidFill>
                <a:latin typeface="Times New Roman"/>
                <a:ea typeface="Calibri"/>
              </a:rPr>
              <a:t>n'a lieu que dans les années 1960 quand les ordinateurs commencent à être suffisamment puissants pour travailler sur des images. Peu après, la redécouverte de </a:t>
            </a:r>
            <a:r>
              <a:rPr b="0" lang="fr-FR" sz="2400" spc="-1" strike="noStrike">
                <a:solidFill>
                  <a:schemeClr val="accent1"/>
                </a:solidFill>
                <a:latin typeface="Times New Roman"/>
                <a:ea typeface="Calibri"/>
              </a:rPr>
              <a:t>la transformée de Fourier rapide (FFT) </a:t>
            </a:r>
            <a:r>
              <a:rPr b="0" lang="fr-FR" sz="2400" spc="-1" strike="noStrike">
                <a:solidFill>
                  <a:schemeClr val="dk1"/>
                </a:solidFill>
                <a:latin typeface="Times New Roman"/>
                <a:ea typeface="Calibri"/>
              </a:rPr>
              <a:t>révolutionne le domaine, en rendant possible les manipulations du contenu fréquentiel des signaux sur ordinateur.</a:t>
            </a:r>
            <a:endParaRPr b="0" lang="en-US" sz="2400" spc="-1" strike="noStrike">
              <a:solidFill>
                <a:srgbClr val="000000"/>
              </a:solidFill>
              <a:latin typeface="Calibri"/>
            </a:endParaRPr>
          </a:p>
        </p:txBody>
      </p:sp>
      <p:pic>
        <p:nvPicPr>
          <p:cNvPr id="111" name="Google Shape;118;p5" descr=""/>
          <p:cNvPicPr/>
          <p:nvPr/>
        </p:nvPicPr>
        <p:blipFill>
          <a:blip r:embed="rId1"/>
          <a:stretch/>
        </p:blipFill>
        <p:spPr>
          <a:xfrm>
            <a:off x="0" y="-118800"/>
            <a:ext cx="2198880" cy="1184400"/>
          </a:xfrm>
          <a:prstGeom prst="rect">
            <a:avLst/>
          </a:prstGeom>
          <a:ln w="0">
            <a:noFill/>
          </a:ln>
        </p:spPr>
      </p:pic>
      <p:sp>
        <p:nvSpPr>
          <p:cNvPr id="11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1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411" name="Google Shape;118;p5" descr=""/>
          <p:cNvPicPr/>
          <p:nvPr/>
        </p:nvPicPr>
        <p:blipFill>
          <a:blip r:embed="rId1"/>
          <a:stretch/>
        </p:blipFill>
        <p:spPr>
          <a:xfrm>
            <a:off x="0" y="-118800"/>
            <a:ext cx="2198880" cy="1184400"/>
          </a:xfrm>
          <a:prstGeom prst="rect">
            <a:avLst/>
          </a:prstGeom>
          <a:ln w="0">
            <a:noFill/>
          </a:ln>
        </p:spPr>
      </p:pic>
      <p:sp>
        <p:nvSpPr>
          <p:cNvPr id="41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13" name="Google Shape;120;p5"/>
          <p:cNvCxnSpPr/>
          <p:nvPr/>
        </p:nvCxnSpPr>
        <p:spPr>
          <a:xfrm flipV="1">
            <a:off x="2271600" y="721800"/>
            <a:ext cx="9921240" cy="15120"/>
          </a:xfrm>
          <a:prstGeom prst="straightConnector1">
            <a:avLst/>
          </a:prstGeom>
          <a:ln w="28575">
            <a:solidFill>
              <a:srgbClr val="4f4e6b"/>
            </a:solidFill>
            <a:round/>
          </a:ln>
        </p:spPr>
      </p:cxnSp>
      <p:sp>
        <p:nvSpPr>
          <p:cNvPr id="414" name="Google Shape;115;p5"/>
          <p:cNvSpPr/>
          <p:nvPr/>
        </p:nvSpPr>
        <p:spPr>
          <a:xfrm>
            <a:off x="152280" y="1074960"/>
            <a:ext cx="11896920" cy="3448440"/>
          </a:xfrm>
          <a:prstGeom prst="rect">
            <a:avLst/>
          </a:prstGeom>
          <a:noFill/>
          <a:ln w="0">
            <a:noFill/>
          </a:ln>
        </p:spPr>
        <p:style>
          <a:lnRef idx="0"/>
          <a:fillRef idx="0"/>
          <a:effectRef idx="0"/>
          <a:fontRef idx="minor"/>
        </p:style>
        <p:txBody>
          <a:bodyPr lIns="0" rIns="0" tIns="46800" bIns="0" anchor="t">
            <a:spAutoFit/>
          </a:bodyPr>
          <a:p>
            <a:pPr lvl="1" marL="698400" indent="-235440" algn="just">
              <a:lnSpc>
                <a:spcPct val="150000"/>
              </a:lnSpc>
              <a:spcBef>
                <a:spcPts val="255"/>
              </a:spcBef>
              <a:buClr>
                <a:srgbClr val="000000"/>
              </a:buClr>
              <a:buFont typeface="Arial"/>
              <a:buChar char="•"/>
            </a:pPr>
            <a:r>
              <a:rPr b="1" lang="fr-FR" sz="2400" spc="-1" strike="noStrike">
                <a:solidFill>
                  <a:schemeClr val="dk1"/>
                </a:solidFill>
                <a:latin typeface="Times New Roman"/>
                <a:ea typeface="Calibri"/>
              </a:rPr>
              <a:t>Contraste </a:t>
            </a:r>
            <a:endParaRPr b="0" lang="en-US" sz="2400" spc="-1" strike="noStrike">
              <a:solidFill>
                <a:srgbClr val="000000"/>
              </a:solidFill>
              <a:latin typeface="Calibri"/>
            </a:endParaRPr>
          </a:p>
          <a:p>
            <a:pPr marL="462960" algn="just">
              <a:lnSpc>
                <a:spcPct val="150000"/>
              </a:lnSpc>
              <a:spcBef>
                <a:spcPts val="255"/>
              </a:spcBef>
            </a:pPr>
            <a:r>
              <a:rPr b="0" lang="fr-FR" sz="2400" spc="-1" strike="noStrike">
                <a:solidFill>
                  <a:schemeClr val="dk1"/>
                </a:solidFill>
                <a:latin typeface="Times New Roman"/>
                <a:ea typeface="Calibri"/>
              </a:rPr>
              <a:t>C’est l’opposition marquée entre deux régions d’une image, plus précisément entre les régions sombres et les régions claires de cette image. Le contraste est défini en fonction des luminances de deux zones d’images. Si  et  sont les degrés de luminosité respectivement de deux zones voisines  et  d’une image, le contraste C est défini par le rapport.</a:t>
            </a:r>
            <a:endParaRPr b="0" lang="en-US" sz="2400" spc="-1" strike="noStrike">
              <a:solidFill>
                <a:srgbClr val="000000"/>
              </a:solidFill>
              <a:latin typeface="Calibri"/>
            </a:endParaRPr>
          </a:p>
          <a:p>
            <a:pPr marL="462960" algn="just">
              <a:lnSpc>
                <a:spcPct val="150000"/>
              </a:lnSpc>
              <a:spcBef>
                <a:spcPts val="255"/>
              </a:spcBef>
            </a:pPr>
            <a:endParaRPr b="0" lang="en-US" sz="2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416" name="PlaceHolder 1"/>
          <p:cNvSpPr>
            <a:spLocks noGrp="1"/>
          </p:cNvSpPr>
          <p:nvPr>
            <p:ph type="title"/>
          </p:nvPr>
        </p:nvSpPr>
        <p:spPr>
          <a:xfrm>
            <a:off x="322920" y="688320"/>
            <a:ext cx="66099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Système à base de Traitement Image</a:t>
            </a:r>
            <a:endParaRPr b="0" lang="en-US" sz="3000" spc="-1" strike="noStrike">
              <a:solidFill>
                <a:srgbClr val="000000"/>
              </a:solidFill>
              <a:latin typeface="Calibri"/>
            </a:endParaRPr>
          </a:p>
        </p:txBody>
      </p:sp>
      <p:sp>
        <p:nvSpPr>
          <p:cNvPr id="417" name="Google Shape;115;p5"/>
          <p:cNvSpPr/>
          <p:nvPr/>
        </p:nvSpPr>
        <p:spPr>
          <a:xfrm>
            <a:off x="185040" y="1771560"/>
            <a:ext cx="10335960" cy="412200"/>
          </a:xfrm>
          <a:prstGeom prst="rect">
            <a:avLst/>
          </a:prstGeom>
          <a:noFill/>
          <a:ln w="0">
            <a:noFill/>
          </a:ln>
        </p:spPr>
        <p:style>
          <a:lnRef idx="0"/>
          <a:fillRef idx="0"/>
          <a:effectRef idx="0"/>
          <a:fontRef idx="minor"/>
        </p:style>
        <p:txBody>
          <a:bodyPr lIns="0" rIns="0" tIns="46800" bIns="0" anchor="t">
            <a:spAutoFit/>
          </a:bodyPr>
          <a:p>
            <a:pPr marL="241200" indent="-209520">
              <a:lnSpc>
                <a:spcPct val="100000"/>
              </a:lnSpc>
              <a:buClr>
                <a:srgbClr val="000000"/>
              </a:buClr>
              <a:buFont typeface="Arial"/>
              <a:buChar char="•"/>
            </a:pPr>
            <a:r>
              <a:rPr b="0" lang="fr-FR" sz="2400" spc="-1" strike="noStrike">
                <a:solidFill>
                  <a:schemeClr val="dk1"/>
                </a:solidFill>
                <a:latin typeface="Times New Roman"/>
                <a:ea typeface="Calibri"/>
              </a:rPr>
              <a:t>Un système de traitement numérique d’images est composé de :</a:t>
            </a:r>
            <a:endParaRPr b="0" lang="en-US" sz="2400" spc="-1" strike="noStrike">
              <a:solidFill>
                <a:srgbClr val="000000"/>
              </a:solidFill>
              <a:latin typeface="Calibri"/>
            </a:endParaRPr>
          </a:p>
        </p:txBody>
      </p:sp>
      <p:pic>
        <p:nvPicPr>
          <p:cNvPr id="418" name="Google Shape;118;p5" descr=""/>
          <p:cNvPicPr/>
          <p:nvPr/>
        </p:nvPicPr>
        <p:blipFill>
          <a:blip r:embed="rId1"/>
          <a:stretch/>
        </p:blipFill>
        <p:spPr>
          <a:xfrm>
            <a:off x="0" y="-118800"/>
            <a:ext cx="2198880" cy="1184400"/>
          </a:xfrm>
          <a:prstGeom prst="rect">
            <a:avLst/>
          </a:prstGeom>
          <a:ln w="0">
            <a:noFill/>
          </a:ln>
        </p:spPr>
      </p:pic>
      <p:sp>
        <p:nvSpPr>
          <p:cNvPr id="419"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20" name="Google Shape;120;p5"/>
          <p:cNvCxnSpPr/>
          <p:nvPr/>
        </p:nvCxnSpPr>
        <p:spPr>
          <a:xfrm flipV="1">
            <a:off x="2271600" y="721800"/>
            <a:ext cx="9921240" cy="15120"/>
          </a:xfrm>
          <a:prstGeom prst="straightConnector1">
            <a:avLst/>
          </a:prstGeom>
          <a:ln w="28575">
            <a:solidFill>
              <a:srgbClr val="4f4e6b"/>
            </a:solidFill>
            <a:round/>
          </a:ln>
        </p:spPr>
      </p:cxnSp>
      <p:pic>
        <p:nvPicPr>
          <p:cNvPr id="421" name="Image 2" descr=""/>
          <p:cNvPicPr/>
          <p:nvPr/>
        </p:nvPicPr>
        <p:blipFill>
          <a:blip r:embed="rId2"/>
          <a:stretch/>
        </p:blipFill>
        <p:spPr>
          <a:xfrm>
            <a:off x="1247760" y="2768400"/>
            <a:ext cx="9919080" cy="2278080"/>
          </a:xfrm>
          <a:prstGeom prst="rect">
            <a:avLst/>
          </a:prstGeom>
          <a:ln w="0">
            <a:noFill/>
          </a:ln>
        </p:spPr>
      </p:pic>
      <p:sp>
        <p:nvSpPr>
          <p:cNvPr id="422" name="Google Shape;115;p5"/>
          <p:cNvSpPr/>
          <p:nvPr/>
        </p:nvSpPr>
        <p:spPr>
          <a:xfrm>
            <a:off x="1099800" y="5091840"/>
            <a:ext cx="9919080" cy="412200"/>
          </a:xfrm>
          <a:prstGeom prst="rect">
            <a:avLst/>
          </a:prstGeom>
          <a:noFill/>
          <a:ln w="0">
            <a:noFill/>
          </a:ln>
        </p:spPr>
        <p:style>
          <a:lnRef idx="0"/>
          <a:fillRef idx="0"/>
          <a:effectRef idx="0"/>
          <a:fontRef idx="minor"/>
        </p:style>
        <p:txBody>
          <a:bodyPr lIns="0" rIns="0" tIns="46800" bIns="0" anchor="t">
            <a:spAutoFit/>
          </a:bodyPr>
          <a:p>
            <a:pPr marL="31680" algn="ctr">
              <a:lnSpc>
                <a:spcPct val="100000"/>
              </a:lnSpc>
            </a:pPr>
            <a:r>
              <a:rPr b="1" lang="fr-FR" sz="2400" spc="-1" strike="noStrike">
                <a:solidFill>
                  <a:schemeClr val="dk1"/>
                </a:solidFill>
                <a:latin typeface="Times New Roman"/>
                <a:ea typeface="Calibri"/>
              </a:rPr>
              <a:t>Figure: </a:t>
            </a:r>
            <a:r>
              <a:rPr b="0" lang="fr-FR" sz="2400" spc="-1" strike="noStrike">
                <a:solidFill>
                  <a:schemeClr val="dk1"/>
                </a:solidFill>
                <a:latin typeface="Times New Roman"/>
                <a:ea typeface="Calibri"/>
              </a:rPr>
              <a:t>Schéma d’un système de traitement d’images</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Google Shape;118;p5" descr=""/>
          <p:cNvPicPr/>
          <p:nvPr/>
        </p:nvPicPr>
        <p:blipFill>
          <a:blip r:embed="rId1"/>
          <a:stretch/>
        </p:blipFill>
        <p:spPr>
          <a:xfrm>
            <a:off x="0" y="-118800"/>
            <a:ext cx="2198880" cy="1184400"/>
          </a:xfrm>
          <a:prstGeom prst="rect">
            <a:avLst/>
          </a:prstGeom>
          <a:ln w="0">
            <a:noFill/>
          </a:ln>
        </p:spPr>
      </p:pic>
      <p:sp>
        <p:nvSpPr>
          <p:cNvPr id="42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25" name="Google Shape;120;p5"/>
          <p:cNvCxnSpPr/>
          <p:nvPr/>
        </p:nvCxnSpPr>
        <p:spPr>
          <a:xfrm flipV="1">
            <a:off x="2271600" y="721800"/>
            <a:ext cx="9921240" cy="15120"/>
          </a:xfrm>
          <a:prstGeom prst="straightConnector1">
            <a:avLst/>
          </a:prstGeom>
          <a:ln w="28575">
            <a:solidFill>
              <a:srgbClr val="4f4e6b"/>
            </a:solidFill>
            <a:round/>
          </a:ln>
        </p:spPr>
      </p:cxnSp>
      <p:pic>
        <p:nvPicPr>
          <p:cNvPr id="426" name="Espace réservé du contenu 4" descr=""/>
          <p:cNvPicPr/>
          <p:nvPr/>
        </p:nvPicPr>
        <p:blipFill>
          <a:blip r:embed="rId2"/>
          <a:stretch/>
        </p:blipFill>
        <p:spPr>
          <a:xfrm>
            <a:off x="217800" y="968760"/>
            <a:ext cx="11842560" cy="563724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428" name="PlaceHolder 1"/>
          <p:cNvSpPr>
            <a:spLocks noGrp="1"/>
          </p:cNvSpPr>
          <p:nvPr>
            <p:ph type="title"/>
          </p:nvPr>
        </p:nvSpPr>
        <p:spPr>
          <a:xfrm>
            <a:off x="322920" y="688320"/>
            <a:ext cx="64576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Les trois niveaux référencés </a:t>
            </a:r>
            <a:endParaRPr b="0" lang="en-US" sz="3000" spc="-1" strike="noStrike">
              <a:solidFill>
                <a:srgbClr val="000000"/>
              </a:solidFill>
              <a:latin typeface="Calibri"/>
            </a:endParaRPr>
          </a:p>
        </p:txBody>
      </p:sp>
      <p:sp>
        <p:nvSpPr>
          <p:cNvPr id="429" name="Google Shape;115;p5"/>
          <p:cNvSpPr/>
          <p:nvPr/>
        </p:nvSpPr>
        <p:spPr>
          <a:xfrm>
            <a:off x="87120" y="1771560"/>
            <a:ext cx="11994840" cy="4435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a:t>
            </a:r>
            <a:r>
              <a:rPr b="0" lang="fr-FR" sz="2400" spc="-1" strike="noStrike">
                <a:solidFill>
                  <a:schemeClr val="accent1"/>
                </a:solidFill>
                <a:latin typeface="Times New Roman"/>
                <a:ea typeface="Arial"/>
              </a:rPr>
              <a:t>Traitement d'Image </a:t>
            </a:r>
            <a:r>
              <a:rPr b="0" lang="fr-FR" sz="2400" spc="-1" strike="noStrike">
                <a:solidFill>
                  <a:srgbClr val="000000"/>
                </a:solidFill>
                <a:latin typeface="Times New Roman"/>
                <a:ea typeface="Arial"/>
              </a:rPr>
              <a:t>est constitué d'un ensemble de traitements que nous appellerons </a:t>
            </a:r>
            <a:r>
              <a:rPr b="0" lang="fr-FR" sz="2400" spc="-1" strike="noStrike">
                <a:solidFill>
                  <a:schemeClr val="accent1"/>
                </a:solidFill>
                <a:latin typeface="Times New Roman"/>
                <a:ea typeface="Arial"/>
              </a:rPr>
              <a:t>Opérateurs</a:t>
            </a:r>
            <a:r>
              <a:rPr b="0" lang="fr-FR" sz="2400" spc="-1" strike="noStrike">
                <a:solidFill>
                  <a:srgbClr val="000000"/>
                </a:solidFill>
                <a:latin typeface="Times New Roman"/>
                <a:ea typeface="Arial"/>
              </a:rPr>
              <a:t> permettant d'extraire de l'information d'une ou de plusieurs images. Cette information peut prendre les trois formes suivantes :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Une image, par exemple pour l'amélioration de la visualisation : on parlera alors de traitement de </a:t>
            </a:r>
            <a:r>
              <a:rPr b="0" lang="fr-FR" sz="2400" spc="-1" strike="noStrike">
                <a:solidFill>
                  <a:schemeClr val="accent1"/>
                </a:solidFill>
                <a:latin typeface="Times New Roman"/>
                <a:ea typeface="Arial"/>
              </a:rPr>
              <a:t>Bas Niveau</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De valeurs numériques, éventuellement associées à une image, par exemple l'extraction de segments de contours, les valeurs numériques étant les coordonnées des points extrémités. On parlera de traitement de </a:t>
            </a:r>
            <a:r>
              <a:rPr b="0" lang="fr-FR" sz="2400" spc="-1" strike="noStrike">
                <a:solidFill>
                  <a:schemeClr val="accent1"/>
                </a:solidFill>
                <a:latin typeface="Times New Roman"/>
                <a:ea typeface="Arial"/>
              </a:rPr>
              <a:t>Niveau Intermédiaire.</a:t>
            </a:r>
            <a:endParaRPr b="0" lang="en-US" sz="2400" spc="-1" strike="noStrike">
              <a:solidFill>
                <a:srgbClr val="000000"/>
              </a:solidFill>
              <a:latin typeface="Calibri"/>
            </a:endParaRPr>
          </a:p>
        </p:txBody>
      </p:sp>
      <p:pic>
        <p:nvPicPr>
          <p:cNvPr id="430" name="Google Shape;118;p5" descr=""/>
          <p:cNvPicPr/>
          <p:nvPr/>
        </p:nvPicPr>
        <p:blipFill>
          <a:blip r:embed="rId1"/>
          <a:stretch/>
        </p:blipFill>
        <p:spPr>
          <a:xfrm>
            <a:off x="0" y="-118800"/>
            <a:ext cx="2198880" cy="1184400"/>
          </a:xfrm>
          <a:prstGeom prst="rect">
            <a:avLst/>
          </a:prstGeom>
          <a:ln w="0">
            <a:noFill/>
          </a:ln>
        </p:spPr>
      </p:pic>
      <p:sp>
        <p:nvSpPr>
          <p:cNvPr id="431"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32"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434" name="Google Shape;115;p5"/>
          <p:cNvSpPr/>
          <p:nvPr/>
        </p:nvSpPr>
        <p:spPr>
          <a:xfrm>
            <a:off x="108720" y="1357920"/>
            <a:ext cx="11973240" cy="278964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De valeurs symboliques, ou de décisions : par exemple :</a:t>
            </a:r>
            <a:endParaRPr b="0" lang="en-US" sz="2400" spc="-1" strike="noStrike">
              <a:solidFill>
                <a:srgbClr val="000000"/>
              </a:solidFill>
              <a:latin typeface="Calibri"/>
            </a:endParaRPr>
          </a:p>
          <a:p>
            <a:pPr lvl="1" marL="743040" indent="-285840" algn="just">
              <a:lnSpc>
                <a:spcPct val="150000"/>
              </a:lnSpc>
              <a:buClr>
                <a:srgbClr val="000000"/>
              </a:buClr>
              <a:buFont typeface="Arial"/>
              <a:buChar char="•"/>
            </a:pPr>
            <a:r>
              <a:rPr b="0" lang="fr-FR" sz="2400" spc="-1" strike="noStrike">
                <a:solidFill>
                  <a:srgbClr val="000000"/>
                </a:solidFill>
                <a:latin typeface="Times New Roman"/>
                <a:ea typeface="Arial"/>
              </a:rPr>
              <a:t>Un cercle, une droite, ou un objet prédéfini ont été reconnus dans l'image;</a:t>
            </a:r>
            <a:endParaRPr b="0" lang="en-US" sz="2400" spc="-1" strike="noStrike">
              <a:solidFill>
                <a:srgbClr val="000000"/>
              </a:solidFill>
              <a:latin typeface="Calibri"/>
            </a:endParaRPr>
          </a:p>
          <a:p>
            <a:pPr lvl="1" marL="743040" indent="-285840" algn="just">
              <a:lnSpc>
                <a:spcPct val="150000"/>
              </a:lnSpc>
              <a:buClr>
                <a:srgbClr val="000000"/>
              </a:buClr>
              <a:buFont typeface="Arial"/>
              <a:buChar char="•"/>
            </a:pPr>
            <a:r>
              <a:rPr b="0" lang="fr-FR" sz="2400" spc="-1" strike="noStrike">
                <a:solidFill>
                  <a:srgbClr val="000000"/>
                </a:solidFill>
                <a:latin typeface="Times New Roman"/>
                <a:ea typeface="Arial"/>
              </a:rPr>
              <a:t>Une pièce manufacturée a été reconnue conforme : le préhenseur du bras de robot, ou du robot delta va prendre la pièce sur le tapis roulant et la stocker;</a:t>
            </a:r>
            <a:endParaRPr b="0" lang="en-US" sz="2400" spc="-1" strike="noStrike">
              <a:solidFill>
                <a:srgbClr val="000000"/>
              </a:solidFill>
              <a:latin typeface="Calibri"/>
            </a:endParaRPr>
          </a:p>
          <a:p>
            <a:pPr lvl="1" marL="743040" indent="-285840" algn="just">
              <a:lnSpc>
                <a:spcPct val="150000"/>
              </a:lnSpc>
              <a:buClr>
                <a:srgbClr val="000000"/>
              </a:buClr>
              <a:buFont typeface="Arial"/>
              <a:buChar char="•"/>
            </a:pPr>
            <a:r>
              <a:rPr b="0" lang="fr-FR" sz="2400" spc="-1" strike="noStrike">
                <a:solidFill>
                  <a:srgbClr val="000000"/>
                </a:solidFill>
                <a:latin typeface="Times New Roman"/>
                <a:ea typeface="Arial"/>
              </a:rPr>
              <a:t>Un char a été reconnu : le tir va être effectué.  On parlera de traitement de </a:t>
            </a:r>
            <a:r>
              <a:rPr b="0" lang="fr-FR" sz="2400" spc="-1" strike="noStrike">
                <a:solidFill>
                  <a:schemeClr val="accent1"/>
                </a:solidFill>
                <a:latin typeface="Times New Roman"/>
                <a:ea typeface="Arial"/>
              </a:rPr>
              <a:t>Haut Niveau</a:t>
            </a: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p:txBody>
      </p:sp>
      <p:pic>
        <p:nvPicPr>
          <p:cNvPr id="435" name="Google Shape;118;p5" descr=""/>
          <p:cNvPicPr/>
          <p:nvPr/>
        </p:nvPicPr>
        <p:blipFill>
          <a:blip r:embed="rId1"/>
          <a:stretch/>
        </p:blipFill>
        <p:spPr>
          <a:xfrm>
            <a:off x="0" y="-129600"/>
            <a:ext cx="2198880" cy="1184400"/>
          </a:xfrm>
          <a:prstGeom prst="rect">
            <a:avLst/>
          </a:prstGeom>
          <a:ln w="0">
            <a:noFill/>
          </a:ln>
        </p:spPr>
      </p:pic>
      <p:sp>
        <p:nvSpPr>
          <p:cNvPr id="436"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437"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439"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440"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441" name="Google Shape;118;p5" descr=""/>
          <p:cNvPicPr/>
          <p:nvPr/>
        </p:nvPicPr>
        <p:blipFill>
          <a:blip r:embed="rId3"/>
          <a:stretch/>
        </p:blipFill>
        <p:spPr>
          <a:xfrm>
            <a:off x="0" y="-118800"/>
            <a:ext cx="2198880" cy="1184400"/>
          </a:xfrm>
          <a:prstGeom prst="rect">
            <a:avLst/>
          </a:prstGeom>
          <a:ln w="0">
            <a:noFill/>
          </a:ln>
        </p:spPr>
      </p:pic>
      <p:sp>
        <p:nvSpPr>
          <p:cNvPr id="442" name="PlaceHolder 1"/>
          <p:cNvSpPr>
            <a:spLocks noGrp="1"/>
          </p:cNvSpPr>
          <p:nvPr>
            <p:ph type="title"/>
          </p:nvPr>
        </p:nvSpPr>
        <p:spPr>
          <a:xfrm>
            <a:off x="1099800" y="2433240"/>
            <a:ext cx="10057320" cy="1324440"/>
          </a:xfrm>
          <a:prstGeom prst="rect">
            <a:avLst/>
          </a:prstGeom>
          <a:noFill/>
          <a:ln w="0">
            <a:noFill/>
          </a:ln>
        </p:spPr>
        <p:txBody>
          <a:bodyPr lIns="90000" rIns="90000" tIns="45000" bIns="45000" anchor="ctr">
            <a:noAutofit/>
          </a:bodyPr>
          <a:p>
            <a:pPr indent="0" algn="ctr">
              <a:lnSpc>
                <a:spcPct val="90000"/>
              </a:lnSpc>
              <a:buNone/>
              <a:tabLst>
                <a:tab algn="l" pos="0"/>
              </a:tabLst>
            </a:pPr>
            <a:r>
              <a:rPr b="1" lang="fr-FR" sz="4400" spc="-1" strike="noStrike">
                <a:solidFill>
                  <a:schemeClr val="accent1">
                    <a:lumMod val="50000"/>
                  </a:schemeClr>
                </a:solidFill>
                <a:latin typeface="Times New Roman"/>
                <a:ea typeface="Calibri"/>
              </a:rPr>
              <a:t>Échantillonnage et quantification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3" name="Google Shape;118;p5" descr=""/>
          <p:cNvPicPr/>
          <p:nvPr/>
        </p:nvPicPr>
        <p:blipFill>
          <a:blip r:embed="rId1"/>
          <a:stretch/>
        </p:blipFill>
        <p:spPr>
          <a:xfrm>
            <a:off x="0" y="-118800"/>
            <a:ext cx="2198880" cy="1184400"/>
          </a:xfrm>
          <a:prstGeom prst="rect">
            <a:avLst/>
          </a:prstGeom>
          <a:ln w="0">
            <a:noFill/>
          </a:ln>
        </p:spPr>
      </p:pic>
      <p:sp>
        <p:nvSpPr>
          <p:cNvPr id="444" name="PlaceHolder 1"/>
          <p:cNvSpPr>
            <a:spLocks noGrp="1"/>
          </p:cNvSpPr>
          <p:nvPr>
            <p:ph type="title"/>
          </p:nvPr>
        </p:nvSpPr>
        <p:spPr>
          <a:xfrm>
            <a:off x="2235960" y="-2174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 </a:t>
            </a:r>
            <a:endParaRPr b="0" lang="en-US" sz="3000" spc="-1" strike="noStrike">
              <a:solidFill>
                <a:srgbClr val="000000"/>
              </a:solidFill>
              <a:latin typeface="Calibri"/>
            </a:endParaRPr>
          </a:p>
        </p:txBody>
      </p:sp>
      <p:cxnSp>
        <p:nvCxnSpPr>
          <p:cNvPr id="445" name="Google Shape;120;p5"/>
          <p:cNvCxnSpPr/>
          <p:nvPr/>
        </p:nvCxnSpPr>
        <p:spPr>
          <a:xfrm flipV="1">
            <a:off x="2271600" y="721800"/>
            <a:ext cx="9921240" cy="15120"/>
          </a:xfrm>
          <a:prstGeom prst="straightConnector1">
            <a:avLst/>
          </a:prstGeom>
          <a:ln w="28575">
            <a:solidFill>
              <a:srgbClr val="4f4e6b"/>
            </a:solidFill>
            <a:round/>
          </a:ln>
        </p:spPr>
      </p:cxnSp>
      <p:sp>
        <p:nvSpPr>
          <p:cNvPr id="446" name="ZoneTexte 3"/>
          <p:cNvSpPr/>
          <p:nvPr/>
        </p:nvSpPr>
        <p:spPr>
          <a:xfrm>
            <a:off x="246600" y="4880880"/>
            <a:ext cx="11791800" cy="424800"/>
          </a:xfrm>
          <a:prstGeom prst="rect">
            <a:avLst/>
          </a:prstGeom>
          <a:noFill/>
          <a:ln w="0">
            <a:noFill/>
          </a:ln>
        </p:spPr>
        <p:style>
          <a:lnRef idx="0"/>
          <a:fillRef idx="0"/>
          <a:effectRef idx="0"/>
          <a:fontRef idx="minor"/>
        </p:style>
        <p:txBody>
          <a:bodyPr lIns="90000" rIns="90000" tIns="45000" bIns="45000" anchor="t">
            <a:spAutoFit/>
          </a:bodyPr>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La </a:t>
            </a:r>
            <a:r>
              <a:rPr b="0" lang="fr-FR" sz="2200" spc="-1" strike="noStrike">
                <a:solidFill>
                  <a:schemeClr val="accent1"/>
                </a:solidFill>
                <a:latin typeface="Times New Roman"/>
                <a:ea typeface="Calibri"/>
              </a:rPr>
              <a:t>quantification </a:t>
            </a:r>
            <a:r>
              <a:rPr b="0" lang="fr-FR" sz="2200" spc="-1" strike="noStrike">
                <a:solidFill>
                  <a:schemeClr val="dk1"/>
                </a:solidFill>
                <a:latin typeface="Times New Roman"/>
                <a:ea typeface="Calibri"/>
              </a:rPr>
              <a:t>désigne la limitation du nombre de valeurs différentes que peut prendre I(x,y).</a:t>
            </a:r>
            <a:endParaRPr b="0" lang="en-US" sz="2200" spc="-1" strike="noStrike">
              <a:solidFill>
                <a:srgbClr val="000000"/>
              </a:solidFill>
              <a:latin typeface="Calibri"/>
            </a:endParaRPr>
          </a:p>
        </p:txBody>
      </p:sp>
      <p:sp>
        <p:nvSpPr>
          <p:cNvPr id="447" name="ZoneTexte 5"/>
          <p:cNvSpPr/>
          <p:nvPr/>
        </p:nvSpPr>
        <p:spPr>
          <a:xfrm>
            <a:off x="1328040" y="6222960"/>
            <a:ext cx="7880040" cy="424800"/>
          </a:xfrm>
          <a:prstGeom prst="rect">
            <a:avLst/>
          </a:prstGeom>
          <a:noFill/>
          <a:ln w="0">
            <a:noFill/>
          </a:ln>
        </p:spPr>
        <p:style>
          <a:lnRef idx="0"/>
          <a:fillRef idx="0"/>
          <a:effectRef idx="0"/>
          <a:fontRef idx="minor"/>
        </p:style>
        <p:txBody>
          <a:bodyPr lIns="90000" rIns="90000" tIns="45000" bIns="45000" anchor="t">
            <a:spAutoFit/>
          </a:bodyPr>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Une </a:t>
            </a:r>
            <a:r>
              <a:rPr b="0" lang="fr-FR" sz="2200" spc="-1" strike="noStrike">
                <a:solidFill>
                  <a:schemeClr val="accent1"/>
                </a:solidFill>
                <a:latin typeface="Times New Roman"/>
                <a:ea typeface="Calibri"/>
              </a:rPr>
              <a:t>image numérique </a:t>
            </a:r>
            <a:r>
              <a:rPr b="0" lang="fr-FR" sz="2200" spc="-1" strike="noStrike">
                <a:solidFill>
                  <a:schemeClr val="dk1"/>
                </a:solidFill>
                <a:latin typeface="Times New Roman"/>
                <a:ea typeface="Calibri"/>
              </a:rPr>
              <a:t>est une image </a:t>
            </a:r>
            <a:r>
              <a:rPr b="0" lang="fr-FR" sz="2200" spc="-1" strike="noStrike">
                <a:solidFill>
                  <a:schemeClr val="accent1"/>
                </a:solidFill>
                <a:latin typeface="Times New Roman"/>
                <a:ea typeface="Calibri"/>
              </a:rPr>
              <a:t>échantillonnée et quantifiée.</a:t>
            </a:r>
            <a:endParaRPr b="0" lang="en-US" sz="2200" spc="-1" strike="noStrike">
              <a:solidFill>
                <a:srgbClr val="000000"/>
              </a:solidFill>
              <a:latin typeface="Calibri"/>
            </a:endParaRPr>
          </a:p>
        </p:txBody>
      </p:sp>
      <p:pic>
        <p:nvPicPr>
          <p:cNvPr id="448" name="Image 7" descr=""/>
          <p:cNvPicPr/>
          <p:nvPr/>
        </p:nvPicPr>
        <p:blipFill>
          <a:blip r:embed="rId2"/>
          <a:stretch/>
        </p:blipFill>
        <p:spPr>
          <a:xfrm>
            <a:off x="246600" y="1456200"/>
            <a:ext cx="9179280" cy="3434400"/>
          </a:xfrm>
          <a:prstGeom prst="rect">
            <a:avLst/>
          </a:prstGeom>
          <a:ln w="0">
            <a:noFill/>
          </a:ln>
        </p:spPr>
      </p:pic>
      <p:sp>
        <p:nvSpPr>
          <p:cNvPr id="449" name="Google Shape;115;p5"/>
          <p:cNvSpPr/>
          <p:nvPr/>
        </p:nvSpPr>
        <p:spPr>
          <a:xfrm>
            <a:off x="4970880" y="2429640"/>
            <a:ext cx="6973200" cy="20574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L’</a:t>
            </a:r>
            <a:r>
              <a:rPr b="0" lang="fr-FR" sz="2200" spc="-1" strike="noStrike">
                <a:solidFill>
                  <a:schemeClr val="accent1"/>
                </a:solidFill>
                <a:latin typeface="Times New Roman"/>
                <a:ea typeface="Calibri"/>
              </a:rPr>
              <a:t>échantillonnage</a:t>
            </a:r>
            <a:r>
              <a:rPr b="0" lang="fr-FR" sz="2200" spc="-1" strike="noStrike">
                <a:solidFill>
                  <a:schemeClr val="dk1"/>
                </a:solidFill>
                <a:latin typeface="Times New Roman"/>
                <a:ea typeface="Calibri"/>
              </a:rPr>
              <a:t> est le procédé de discrétisation spatiale d’une image consistant à associer à chaque zone rectangulaire R(x,y) d’une image continue une unique valeur I(x,y).</a:t>
            </a:r>
            <a:endParaRPr b="0" lang="en-US" sz="2200" spc="-1" strike="noStrike">
              <a:solidFill>
                <a:srgbClr val="000000"/>
              </a:solidFill>
              <a:latin typeface="Calibri"/>
            </a:endParaRPr>
          </a:p>
          <a:p>
            <a:pPr marL="241200" indent="-209520" algn="just">
              <a:lnSpc>
                <a:spcPct val="100000"/>
              </a:lnSpc>
              <a:buClr>
                <a:srgbClr val="000000"/>
              </a:buClr>
              <a:buFont typeface="Arial"/>
              <a:buChar char="•"/>
            </a:pPr>
            <a:r>
              <a:rPr b="0" lang="fr-FR" sz="2200" spc="-1" strike="noStrike">
                <a:solidFill>
                  <a:schemeClr val="dk1"/>
                </a:solidFill>
                <a:latin typeface="Times New Roman"/>
                <a:ea typeface="Calibri"/>
              </a:rPr>
              <a:t>On parle de </a:t>
            </a:r>
            <a:r>
              <a:rPr b="0" lang="fr-FR" sz="2200" spc="-1" strike="noStrike">
                <a:solidFill>
                  <a:schemeClr val="accent1"/>
                </a:solidFill>
                <a:latin typeface="Times New Roman"/>
                <a:ea typeface="Calibri"/>
              </a:rPr>
              <a:t>sous-échantillonnage</a:t>
            </a:r>
            <a:r>
              <a:rPr b="0" lang="fr-FR" sz="2200" spc="-1" strike="noStrike">
                <a:solidFill>
                  <a:schemeClr val="dk1"/>
                </a:solidFill>
                <a:latin typeface="Times New Roman"/>
                <a:ea typeface="Calibri"/>
              </a:rPr>
              <a:t> lorsque l’image est déjà discrétisée et qu’on diminue le nombre d’échantillons.</a:t>
            </a:r>
            <a:endParaRPr b="0" lang="en-US" sz="2200" spc="-1" strike="noStrike">
              <a:solidFill>
                <a:srgbClr val="000000"/>
              </a:solidFill>
              <a:latin typeface="Calibri"/>
            </a:endParaRPr>
          </a:p>
        </p:txBody>
      </p:sp>
      <p:pic>
        <p:nvPicPr>
          <p:cNvPr id="450" name="Image 10" descr=""/>
          <p:cNvPicPr/>
          <p:nvPr/>
        </p:nvPicPr>
        <p:blipFill>
          <a:blip r:embed="rId3"/>
          <a:stretch/>
        </p:blipFill>
        <p:spPr>
          <a:xfrm>
            <a:off x="2984760" y="5588640"/>
            <a:ext cx="5103360" cy="321120"/>
          </a:xfrm>
          <a:prstGeom prst="rect">
            <a:avLst/>
          </a:prstGeom>
          <a:ln w="0">
            <a:noFill/>
          </a:ln>
        </p:spPr>
      </p:pic>
      <p:sp>
        <p:nvSpPr>
          <p:cNvPr id="451" name="Google Shape;114;p5"/>
          <p:cNvSpPr/>
          <p:nvPr/>
        </p:nvSpPr>
        <p:spPr>
          <a:xfrm>
            <a:off x="322920" y="1032480"/>
            <a:ext cx="4113000" cy="46908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1" lang="fr-FR" sz="3000" spc="-1" strike="noStrike">
                <a:solidFill>
                  <a:schemeClr val="accent1"/>
                </a:solidFill>
                <a:latin typeface="Times New Roman"/>
                <a:ea typeface="Calibri"/>
              </a:rPr>
              <a:t>Image numérique </a:t>
            </a:r>
            <a:endParaRPr b="0" lang="en-US" sz="3000" spc="-1" strike="noStrike">
              <a:solidFill>
                <a:srgbClr val="000000"/>
              </a:solidFill>
              <a:latin typeface="Calibri"/>
            </a:endParaRPr>
          </a:p>
        </p:txBody>
      </p:sp>
      <p:sp>
        <p:nvSpPr>
          <p:cNvPr id="452"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322920" y="68832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Pixels et niveaux de gris</a:t>
            </a:r>
            <a:endParaRPr b="0" lang="en-US" sz="3000" spc="-1" strike="noStrike">
              <a:solidFill>
                <a:srgbClr val="000000"/>
              </a:solidFill>
              <a:latin typeface="Calibri"/>
            </a:endParaRPr>
          </a:p>
        </p:txBody>
      </p:sp>
      <p:pic>
        <p:nvPicPr>
          <p:cNvPr id="454" name="Google Shape;118;p5" descr=""/>
          <p:cNvPicPr/>
          <p:nvPr/>
        </p:nvPicPr>
        <p:blipFill>
          <a:blip r:embed="rId1"/>
          <a:stretch/>
        </p:blipFill>
        <p:spPr>
          <a:xfrm>
            <a:off x="0" y="-118800"/>
            <a:ext cx="2198880" cy="1184400"/>
          </a:xfrm>
          <a:prstGeom prst="rect">
            <a:avLst/>
          </a:prstGeom>
          <a:ln w="0">
            <a:noFill/>
          </a:ln>
        </p:spPr>
      </p:pic>
      <p:cxnSp>
        <p:nvCxnSpPr>
          <p:cNvPr id="455" name="Google Shape;120;p5"/>
          <p:cNvCxnSpPr/>
          <p:nvPr/>
        </p:nvCxnSpPr>
        <p:spPr>
          <a:xfrm flipV="1">
            <a:off x="2271600" y="721800"/>
            <a:ext cx="9921240" cy="15120"/>
          </a:xfrm>
          <a:prstGeom prst="straightConnector1">
            <a:avLst/>
          </a:prstGeom>
          <a:ln w="28575">
            <a:solidFill>
              <a:srgbClr val="4f4e6b"/>
            </a:solidFill>
            <a:round/>
          </a:ln>
        </p:spPr>
      </p:cxnSp>
      <p:pic>
        <p:nvPicPr>
          <p:cNvPr id="456" name="Image 2" descr=""/>
          <p:cNvPicPr/>
          <p:nvPr/>
        </p:nvPicPr>
        <p:blipFill>
          <a:blip r:embed="rId2"/>
          <a:stretch/>
        </p:blipFill>
        <p:spPr>
          <a:xfrm>
            <a:off x="1363320" y="1623960"/>
            <a:ext cx="9107640" cy="3520800"/>
          </a:xfrm>
          <a:prstGeom prst="rect">
            <a:avLst/>
          </a:prstGeom>
          <a:ln w="0">
            <a:noFill/>
          </a:ln>
        </p:spPr>
      </p:pic>
      <p:sp>
        <p:nvSpPr>
          <p:cNvPr id="457" name="Google Shape;115;p5"/>
          <p:cNvSpPr/>
          <p:nvPr/>
        </p:nvSpPr>
        <p:spPr>
          <a:xfrm>
            <a:off x="3442680" y="5416560"/>
            <a:ext cx="6243480" cy="1143720"/>
          </a:xfrm>
          <a:prstGeom prst="rect">
            <a:avLst/>
          </a:prstGeom>
          <a:noFill/>
          <a:ln w="0">
            <a:noFill/>
          </a:ln>
        </p:spPr>
        <p:style>
          <a:lnRef idx="0"/>
          <a:fillRef idx="0"/>
          <a:effectRef idx="0"/>
          <a:fontRef idx="minor"/>
        </p:style>
        <p:txBody>
          <a:bodyPr lIns="0" rIns="0" tIns="46800" bIns="0" anchor="t">
            <a:spAutoFit/>
          </a:bodyPr>
          <a:p>
            <a:pPr marL="31680">
              <a:lnSpc>
                <a:spcPct val="100000"/>
              </a:lnSpc>
            </a:pPr>
            <a:endParaRPr b="0" lang="en-US" sz="2400" spc="-1" strike="noStrike">
              <a:solidFill>
                <a:srgbClr val="000000"/>
              </a:solidFill>
              <a:latin typeface="Calibri"/>
            </a:endParaRPr>
          </a:p>
          <a:p>
            <a:pPr marL="31680">
              <a:lnSpc>
                <a:spcPct val="100000"/>
              </a:lnSpc>
            </a:pPr>
            <a:endParaRPr b="0" lang="en-US" sz="2400" spc="-1" strike="noStrike">
              <a:solidFill>
                <a:srgbClr val="000000"/>
              </a:solidFill>
              <a:latin typeface="Calibri"/>
            </a:endParaRPr>
          </a:p>
          <a:p>
            <a:pPr marL="31680">
              <a:lnSpc>
                <a:spcPct val="100000"/>
              </a:lnSpc>
            </a:pPr>
            <a:endParaRPr b="0" lang="en-US" sz="2400" spc="-1" strike="noStrike">
              <a:solidFill>
                <a:srgbClr val="000000"/>
              </a:solidFill>
              <a:latin typeface="Calibri"/>
            </a:endParaRPr>
          </a:p>
        </p:txBody>
      </p:sp>
      <p:sp>
        <p:nvSpPr>
          <p:cNvPr id="458"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322920" y="688320"/>
            <a:ext cx="61203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Échantillonnage et information </a:t>
            </a:r>
            <a:endParaRPr b="0" lang="en-US" sz="3000" spc="-1" strike="noStrike">
              <a:solidFill>
                <a:srgbClr val="000000"/>
              </a:solidFill>
              <a:latin typeface="Calibri"/>
            </a:endParaRPr>
          </a:p>
        </p:txBody>
      </p:sp>
      <p:sp>
        <p:nvSpPr>
          <p:cNvPr id="460" name="Google Shape;115;p5"/>
          <p:cNvSpPr/>
          <p:nvPr/>
        </p:nvSpPr>
        <p:spPr>
          <a:xfrm>
            <a:off x="163440" y="1771560"/>
            <a:ext cx="11940480" cy="16923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 est une étape fondamentale qui doit tenir compte du contenu informationnel pertinent de l'image à analyser. Sur l'exemple ci-contre, en 1D, le signal échantillonné « ressemble » à une sinusoïde de fréquence 8 fois plus faible :</a:t>
            </a:r>
            <a:endParaRPr b="0" lang="en-US" sz="2400" spc="-1" strike="noStrike">
              <a:solidFill>
                <a:srgbClr val="000000"/>
              </a:solidFill>
              <a:latin typeface="Calibri"/>
            </a:endParaRPr>
          </a:p>
        </p:txBody>
      </p:sp>
      <p:pic>
        <p:nvPicPr>
          <p:cNvPr id="461" name="Google Shape;118;p5" descr=""/>
          <p:cNvPicPr/>
          <p:nvPr/>
        </p:nvPicPr>
        <p:blipFill>
          <a:blip r:embed="rId1"/>
          <a:stretch/>
        </p:blipFill>
        <p:spPr>
          <a:xfrm>
            <a:off x="0" y="-118800"/>
            <a:ext cx="2198880" cy="1184400"/>
          </a:xfrm>
          <a:prstGeom prst="rect">
            <a:avLst/>
          </a:prstGeom>
          <a:ln w="0">
            <a:noFill/>
          </a:ln>
        </p:spPr>
      </p:pic>
      <p:cxnSp>
        <p:nvCxnSpPr>
          <p:cNvPr id="462" name="Google Shape;120;p5"/>
          <p:cNvCxnSpPr/>
          <p:nvPr/>
        </p:nvCxnSpPr>
        <p:spPr>
          <a:xfrm flipV="1">
            <a:off x="2271600" y="721800"/>
            <a:ext cx="9921240" cy="15120"/>
          </a:xfrm>
          <a:prstGeom prst="straightConnector1">
            <a:avLst/>
          </a:prstGeom>
          <a:ln w="28575">
            <a:solidFill>
              <a:srgbClr val="4f4e6b"/>
            </a:solidFill>
            <a:round/>
          </a:ln>
        </p:spPr>
      </p:cxnSp>
      <p:pic>
        <p:nvPicPr>
          <p:cNvPr id="463" name="Image 1" descr=""/>
          <p:cNvPicPr/>
          <p:nvPr/>
        </p:nvPicPr>
        <p:blipFill>
          <a:blip r:embed="rId2"/>
          <a:stretch/>
        </p:blipFill>
        <p:spPr>
          <a:xfrm>
            <a:off x="3624840" y="3732480"/>
            <a:ext cx="4821480" cy="2580120"/>
          </a:xfrm>
          <a:prstGeom prst="rect">
            <a:avLst/>
          </a:prstGeom>
          <a:ln w="0">
            <a:noFill/>
          </a:ln>
        </p:spPr>
      </p:pic>
      <p:sp>
        <p:nvSpPr>
          <p:cNvPr id="464"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Google Shape;115;p5"/>
          <p:cNvSpPr/>
          <p:nvPr/>
        </p:nvSpPr>
        <p:spPr>
          <a:xfrm>
            <a:off x="76320" y="1031400"/>
            <a:ext cx="12027600" cy="1692360"/>
          </a:xfrm>
          <a:prstGeom prst="rect">
            <a:avLst/>
          </a:prstGeom>
          <a:noFill/>
          <a:ln w="0">
            <a:noFill/>
          </a:ln>
        </p:spPr>
        <p:style>
          <a:lnRef idx="0"/>
          <a:fillRef idx="0"/>
          <a:effectRef idx="0"/>
          <a:fontRef idx="minor"/>
        </p:style>
        <p:txBody>
          <a:bodyPr lIns="0" rIns="0" tIns="46800" bIns="0" anchor="t">
            <a:spAutoFit/>
          </a:bodyPr>
          <a:p>
            <a:pPr algn="just">
              <a:lnSpc>
                <a:spcPct val="150000"/>
              </a:lnSpc>
            </a:pPr>
            <a:r>
              <a:rPr b="0" lang="fr-FR" sz="2400" spc="-1" strike="noStrike">
                <a:solidFill>
                  <a:srgbClr val="000000"/>
                </a:solidFill>
                <a:latin typeface="Times New Roman"/>
                <a:ea typeface="Arial"/>
              </a:rPr>
              <a:t>Ce phénomène appelé </a:t>
            </a:r>
            <a:r>
              <a:rPr b="0" i="1" lang="fr-FR" sz="2400" spc="-1" strike="noStrike">
                <a:solidFill>
                  <a:schemeClr val="accent1"/>
                </a:solidFill>
                <a:latin typeface="Times New Roman"/>
                <a:ea typeface="Arial"/>
              </a:rPr>
              <a:t>aliasing</a:t>
            </a:r>
            <a:r>
              <a:rPr b="0" i="1" lang="fr-FR" sz="2400" spc="-1" strike="noStrike">
                <a:solidFill>
                  <a:srgbClr val="0000ff"/>
                </a:solidFill>
                <a:latin typeface="Times New Roman"/>
                <a:ea typeface="Arial"/>
              </a:rPr>
              <a:t> </a:t>
            </a:r>
            <a:r>
              <a:rPr b="0" lang="fr-FR" sz="2400" spc="-1" strike="noStrike">
                <a:solidFill>
                  <a:srgbClr val="000000"/>
                </a:solidFill>
                <a:latin typeface="Times New Roman"/>
                <a:ea typeface="Arial"/>
              </a:rPr>
              <a:t>est encore pire en 2D, car il affecte </a:t>
            </a:r>
            <a:r>
              <a:rPr b="0" i="1" lang="fr-FR" sz="2400" spc="-1" strike="noStrike">
                <a:solidFill>
                  <a:schemeClr val="accent1"/>
                </a:solidFill>
                <a:latin typeface="Times New Roman"/>
                <a:ea typeface="Arial"/>
              </a:rPr>
              <a:t>la fréquence </a:t>
            </a:r>
            <a:r>
              <a:rPr b="0" i="1" lang="fr-FR" sz="2400" spc="-1" strike="noStrike">
                <a:solidFill>
                  <a:srgbClr val="000000"/>
                </a:solidFill>
                <a:latin typeface="Times New Roman"/>
                <a:ea typeface="Arial"/>
              </a:rPr>
              <a:t>et </a:t>
            </a:r>
            <a:r>
              <a:rPr b="0" i="1" lang="fr-FR" sz="2400" spc="-1" strike="noStrike">
                <a:solidFill>
                  <a:schemeClr val="accent1"/>
                </a:solidFill>
                <a:latin typeface="Times New Roman"/>
                <a:ea typeface="Arial"/>
              </a:rPr>
              <a:t>la direction </a:t>
            </a:r>
            <a:r>
              <a:rPr b="0" lang="fr-FR" sz="2400" spc="-1" strike="noStrike">
                <a:solidFill>
                  <a:srgbClr val="000000"/>
                </a:solidFill>
                <a:latin typeface="Times New Roman"/>
                <a:ea typeface="Arial"/>
              </a:rPr>
              <a:t>des structures périodiques. Imaginons par exemple qu'on souhaite échantillonner l'image correspondant aux bandes noires ci-contre:</a:t>
            </a:r>
            <a:endParaRPr b="0" lang="en-US" sz="2400" spc="-1" strike="noStrike">
              <a:solidFill>
                <a:srgbClr val="000000"/>
              </a:solidFill>
              <a:latin typeface="Calibri"/>
            </a:endParaRPr>
          </a:p>
        </p:txBody>
      </p:sp>
      <p:pic>
        <p:nvPicPr>
          <p:cNvPr id="466" name="Google Shape;118;p5" descr=""/>
          <p:cNvPicPr/>
          <p:nvPr/>
        </p:nvPicPr>
        <p:blipFill>
          <a:blip r:embed="rId1"/>
          <a:stretch/>
        </p:blipFill>
        <p:spPr>
          <a:xfrm>
            <a:off x="0" y="-118800"/>
            <a:ext cx="2198880" cy="1184400"/>
          </a:xfrm>
          <a:prstGeom prst="rect">
            <a:avLst/>
          </a:prstGeom>
          <a:ln w="0">
            <a:noFill/>
          </a:ln>
        </p:spPr>
      </p:pic>
      <p:cxnSp>
        <p:nvCxnSpPr>
          <p:cNvPr id="467" name="Google Shape;120;p5"/>
          <p:cNvCxnSpPr/>
          <p:nvPr/>
        </p:nvCxnSpPr>
        <p:spPr>
          <a:xfrm flipV="1">
            <a:off x="2271600" y="721800"/>
            <a:ext cx="9921240" cy="15120"/>
          </a:xfrm>
          <a:prstGeom prst="straightConnector1">
            <a:avLst/>
          </a:prstGeom>
          <a:ln w="28575">
            <a:solidFill>
              <a:srgbClr val="4f4e6b"/>
            </a:solidFill>
            <a:round/>
          </a:ln>
        </p:spPr>
      </p:cxnSp>
      <p:pic>
        <p:nvPicPr>
          <p:cNvPr id="468" name="Image 1" descr=""/>
          <p:cNvPicPr/>
          <p:nvPr/>
        </p:nvPicPr>
        <p:blipFill>
          <a:blip r:embed="rId2"/>
          <a:stretch/>
        </p:blipFill>
        <p:spPr>
          <a:xfrm>
            <a:off x="3870720" y="3461760"/>
            <a:ext cx="4035960" cy="1820880"/>
          </a:xfrm>
          <a:prstGeom prst="rect">
            <a:avLst/>
          </a:prstGeom>
          <a:ln w="0">
            <a:noFill/>
          </a:ln>
        </p:spPr>
      </p:pic>
      <p:sp>
        <p:nvSpPr>
          <p:cNvPr id="469"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15" name="Google Shape;115;p5"/>
          <p:cNvSpPr/>
          <p:nvPr/>
        </p:nvSpPr>
        <p:spPr>
          <a:xfrm>
            <a:off x="207000" y="1771560"/>
            <a:ext cx="11809800" cy="443556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Cependant, l'essentiel des recherches porte encore, à cette époque, sur </a:t>
            </a:r>
            <a:r>
              <a:rPr b="0" lang="fr-FR" sz="2400" spc="-1" strike="noStrike">
                <a:solidFill>
                  <a:schemeClr val="accent1"/>
                </a:solidFill>
                <a:latin typeface="Times New Roman"/>
                <a:ea typeface="Calibri"/>
              </a:rPr>
              <a:t>l'amélioration des images et leur compression</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En 1980, David Marr formalise le premier la détection de contours de manière précise (D.Marr et E. Hildreth : Theory of Edge Detection, Proc. R. Soc. London, B 207, 187-217, 1980).</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Au cours des années 1980, un véritable engouement se fait jour pour le traitement de l'image et surtout pour la compréhension de l'image par des systèmes experts. Les ambitions étaient beaucoup trop grandes, l'échec fut d'autant plus cuisant.</a:t>
            </a:r>
            <a:endParaRPr b="0" lang="en-US" sz="2400" spc="-1" strike="noStrike">
              <a:solidFill>
                <a:srgbClr val="000000"/>
              </a:solidFill>
              <a:latin typeface="Calibri"/>
            </a:endParaRPr>
          </a:p>
        </p:txBody>
      </p:sp>
      <p:pic>
        <p:nvPicPr>
          <p:cNvPr id="116" name="Google Shape;118;p5" descr=""/>
          <p:cNvPicPr/>
          <p:nvPr/>
        </p:nvPicPr>
        <p:blipFill>
          <a:blip r:embed="rId1"/>
          <a:stretch/>
        </p:blipFill>
        <p:spPr>
          <a:xfrm>
            <a:off x="0" y="-118800"/>
            <a:ext cx="2198880" cy="1184400"/>
          </a:xfrm>
          <a:prstGeom prst="rect">
            <a:avLst/>
          </a:prstGeom>
          <a:ln w="0">
            <a:noFill/>
          </a:ln>
        </p:spPr>
      </p:pic>
      <p:sp>
        <p:nvSpPr>
          <p:cNvPr id="11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1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Google Shape;115;p5"/>
          <p:cNvSpPr/>
          <p:nvPr/>
        </p:nvSpPr>
        <p:spPr>
          <a:xfrm>
            <a:off x="136440" y="1771560"/>
            <a:ext cx="7994160" cy="4069800"/>
          </a:xfrm>
          <a:prstGeom prst="rect">
            <a:avLst/>
          </a:prstGeom>
          <a:noFill/>
          <a:ln w="0">
            <a:noFill/>
          </a:ln>
        </p:spPr>
        <p:style>
          <a:lnRef idx="0"/>
          <a:fillRef idx="0"/>
          <a:effectRef idx="0"/>
          <a:fontRef idx="minor"/>
        </p:style>
        <p:txBody>
          <a:bodyPr lIns="0" rIns="0" tIns="46800" bIns="0" anchor="t">
            <a:spAutoFit/>
          </a:bodyPr>
          <a:p>
            <a:pPr algn="just">
              <a:lnSpc>
                <a:spcPct val="100000"/>
              </a:lnSpc>
            </a:pPr>
            <a:r>
              <a:rPr b="0" lang="fr-FR" sz="2400" spc="-1" strike="noStrike">
                <a:solidFill>
                  <a:schemeClr val="dk1"/>
                </a:solidFill>
                <a:latin typeface="Times New Roman"/>
                <a:ea typeface="Arial"/>
              </a:rPr>
              <a:t>Avec un </a:t>
            </a:r>
            <a:r>
              <a:rPr b="0" lang="fr-FR" sz="2400" spc="-1" strike="noStrike">
                <a:solidFill>
                  <a:schemeClr val="accent1"/>
                </a:solidFill>
                <a:latin typeface="Times New Roman"/>
                <a:ea typeface="Arial"/>
              </a:rPr>
              <a:t>échantillonnage</a:t>
            </a:r>
            <a:r>
              <a:rPr b="0" lang="fr-FR" sz="2400" spc="-1" strike="noStrike">
                <a:solidFill>
                  <a:schemeClr val="dk1"/>
                </a:solidFill>
                <a:latin typeface="Times New Roman"/>
                <a:ea typeface="Arial"/>
              </a:rPr>
              <a:t> adapté, l'image numérique fait apparaître des structures conformes à l'information présente dans l'image :</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r>
              <a:rPr b="0" lang="fr-FR" sz="2400" spc="-1" strike="noStrike">
                <a:solidFill>
                  <a:schemeClr val="dk1"/>
                </a:solidFill>
                <a:latin typeface="Times New Roman"/>
                <a:ea typeface="Arial"/>
              </a:rPr>
              <a:t>Mais en considérant seulement 1 échantillon sur 2, une structure différente apparaît, dont l'analyse (ici des bandes verticales, plus épaisses) ne sera pas conforme à la réalité de l'objet :</a:t>
            </a:r>
            <a:endParaRPr b="0" lang="en-US" sz="2400" spc="-1" strike="noStrike">
              <a:solidFill>
                <a:srgbClr val="000000"/>
              </a:solidFill>
              <a:latin typeface="Calibri"/>
            </a:endParaRPr>
          </a:p>
        </p:txBody>
      </p:sp>
      <p:pic>
        <p:nvPicPr>
          <p:cNvPr id="471" name="Google Shape;118;p5" descr=""/>
          <p:cNvPicPr/>
          <p:nvPr/>
        </p:nvPicPr>
        <p:blipFill>
          <a:blip r:embed="rId1"/>
          <a:stretch/>
        </p:blipFill>
        <p:spPr>
          <a:xfrm>
            <a:off x="0" y="-118800"/>
            <a:ext cx="2198880" cy="1184400"/>
          </a:xfrm>
          <a:prstGeom prst="rect">
            <a:avLst/>
          </a:prstGeom>
          <a:ln w="0">
            <a:noFill/>
          </a:ln>
        </p:spPr>
      </p:pic>
      <p:cxnSp>
        <p:nvCxnSpPr>
          <p:cNvPr id="472" name="Google Shape;120;p5"/>
          <p:cNvCxnSpPr/>
          <p:nvPr/>
        </p:nvCxnSpPr>
        <p:spPr>
          <a:xfrm flipV="1">
            <a:off x="2271600" y="721800"/>
            <a:ext cx="9921240" cy="15120"/>
          </a:xfrm>
          <a:prstGeom prst="straightConnector1">
            <a:avLst/>
          </a:prstGeom>
          <a:ln w="28575">
            <a:solidFill>
              <a:srgbClr val="4f4e6b"/>
            </a:solidFill>
            <a:round/>
          </a:ln>
        </p:spPr>
      </p:cxnSp>
      <p:pic>
        <p:nvPicPr>
          <p:cNvPr id="473" name="Image 1" descr=""/>
          <p:cNvPicPr/>
          <p:nvPr/>
        </p:nvPicPr>
        <p:blipFill>
          <a:blip r:embed="rId2"/>
          <a:stretch/>
        </p:blipFill>
        <p:spPr>
          <a:xfrm>
            <a:off x="8230320" y="1449000"/>
            <a:ext cx="3819240" cy="1800000"/>
          </a:xfrm>
          <a:prstGeom prst="rect">
            <a:avLst/>
          </a:prstGeom>
          <a:ln w="0">
            <a:noFill/>
          </a:ln>
        </p:spPr>
      </p:pic>
      <p:pic>
        <p:nvPicPr>
          <p:cNvPr id="474" name="Image 2" descr=""/>
          <p:cNvPicPr/>
          <p:nvPr/>
        </p:nvPicPr>
        <p:blipFill>
          <a:blip r:embed="rId3"/>
          <a:stretch/>
        </p:blipFill>
        <p:spPr>
          <a:xfrm>
            <a:off x="8316720" y="4453920"/>
            <a:ext cx="3737880" cy="1884960"/>
          </a:xfrm>
          <a:prstGeom prst="rect">
            <a:avLst/>
          </a:prstGeom>
          <a:ln w="0">
            <a:noFill/>
          </a:ln>
        </p:spPr>
      </p:pic>
      <p:sp>
        <p:nvSpPr>
          <p:cNvPr id="475"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Google Shape;118;p5" descr=""/>
          <p:cNvPicPr/>
          <p:nvPr/>
        </p:nvPicPr>
        <p:blipFill>
          <a:blip r:embed="rId1"/>
          <a:stretch/>
        </p:blipFill>
        <p:spPr>
          <a:xfrm>
            <a:off x="0" y="-118800"/>
            <a:ext cx="2198880" cy="1184400"/>
          </a:xfrm>
          <a:prstGeom prst="rect">
            <a:avLst/>
          </a:prstGeom>
          <a:ln w="0">
            <a:noFill/>
          </a:ln>
        </p:spPr>
      </p:pic>
      <p:cxnSp>
        <p:nvCxnSpPr>
          <p:cNvPr id="477" name="Google Shape;120;p5"/>
          <p:cNvCxnSpPr/>
          <p:nvPr/>
        </p:nvCxnSpPr>
        <p:spPr>
          <a:xfrm flipV="1">
            <a:off x="2271600" y="721800"/>
            <a:ext cx="9921240" cy="15120"/>
          </a:xfrm>
          <a:prstGeom prst="straightConnector1">
            <a:avLst/>
          </a:prstGeom>
          <a:ln w="28575">
            <a:solidFill>
              <a:srgbClr val="4f4e6b"/>
            </a:solidFill>
            <a:round/>
          </a:ln>
        </p:spPr>
      </p:cxnSp>
      <p:pic>
        <p:nvPicPr>
          <p:cNvPr id="478" name="Image 1" descr=""/>
          <p:cNvPicPr/>
          <p:nvPr/>
        </p:nvPicPr>
        <p:blipFill>
          <a:blip r:embed="rId2"/>
          <a:stretch/>
        </p:blipFill>
        <p:spPr>
          <a:xfrm>
            <a:off x="359280" y="1171080"/>
            <a:ext cx="11548800" cy="5446440"/>
          </a:xfrm>
          <a:prstGeom prst="rect">
            <a:avLst/>
          </a:prstGeom>
          <a:ln w="0">
            <a:noFill/>
          </a:ln>
        </p:spPr>
      </p:pic>
      <p:sp>
        <p:nvSpPr>
          <p:cNvPr id="479"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0" name="Google Shape;118;p5" descr=""/>
          <p:cNvPicPr/>
          <p:nvPr/>
        </p:nvPicPr>
        <p:blipFill>
          <a:blip r:embed="rId1"/>
          <a:stretch/>
        </p:blipFill>
        <p:spPr>
          <a:xfrm>
            <a:off x="0" y="-118800"/>
            <a:ext cx="2198880" cy="1184400"/>
          </a:xfrm>
          <a:prstGeom prst="rect">
            <a:avLst/>
          </a:prstGeom>
          <a:ln w="0">
            <a:noFill/>
          </a:ln>
        </p:spPr>
      </p:pic>
      <p:cxnSp>
        <p:nvCxnSpPr>
          <p:cNvPr id="481" name="Google Shape;120;p5"/>
          <p:cNvCxnSpPr/>
          <p:nvPr/>
        </p:nvCxnSpPr>
        <p:spPr>
          <a:xfrm flipV="1">
            <a:off x="2271600" y="721800"/>
            <a:ext cx="9921240" cy="15120"/>
          </a:xfrm>
          <a:prstGeom prst="straightConnector1">
            <a:avLst/>
          </a:prstGeom>
          <a:ln w="28575">
            <a:solidFill>
              <a:srgbClr val="4f4e6b"/>
            </a:solidFill>
            <a:round/>
          </a:ln>
        </p:spPr>
      </p:cxnSp>
      <p:grpSp>
        <p:nvGrpSpPr>
          <p:cNvPr id="482" name="Groupe 4"/>
          <p:cNvGrpSpPr/>
          <p:nvPr/>
        </p:nvGrpSpPr>
        <p:grpSpPr>
          <a:xfrm>
            <a:off x="2461680" y="1642320"/>
            <a:ext cx="7351560" cy="4146840"/>
            <a:chOff x="2461680" y="1642320"/>
            <a:chExt cx="7351560" cy="4146840"/>
          </a:xfrm>
        </p:grpSpPr>
        <p:pic>
          <p:nvPicPr>
            <p:cNvPr id="483" name="Image 1" descr=""/>
            <p:cNvPicPr/>
            <p:nvPr/>
          </p:nvPicPr>
          <p:blipFill>
            <a:blip r:embed="rId2"/>
            <a:stretch/>
          </p:blipFill>
          <p:spPr>
            <a:xfrm>
              <a:off x="2461680" y="1642320"/>
              <a:ext cx="7351560" cy="3618000"/>
            </a:xfrm>
            <a:prstGeom prst="rect">
              <a:avLst/>
            </a:prstGeom>
            <a:ln w="0">
              <a:noFill/>
            </a:ln>
          </p:spPr>
        </p:pic>
        <p:sp>
          <p:nvSpPr>
            <p:cNvPr id="484" name="Rectangle 2"/>
            <p:cNvSpPr/>
            <p:nvPr/>
          </p:nvSpPr>
          <p:spPr>
            <a:xfrm>
              <a:off x="2844720" y="5262120"/>
              <a:ext cx="2681280" cy="516960"/>
            </a:xfrm>
            <a:prstGeom prst="rect">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2400" spc="-1" strike="noStrike">
                  <a:solidFill>
                    <a:schemeClr val="dk1"/>
                  </a:solidFill>
                  <a:latin typeface="Times New Roman"/>
                  <a:ea typeface="Arial"/>
                </a:rPr>
                <a:t>Pavage </a:t>
              </a:r>
              <a:endParaRPr b="0" lang="en-US" sz="2400" spc="-1" strike="noStrike">
                <a:solidFill>
                  <a:srgbClr val="000000"/>
                </a:solidFill>
                <a:latin typeface="Calibri"/>
              </a:endParaRPr>
            </a:p>
          </p:txBody>
        </p:sp>
        <p:sp>
          <p:nvSpPr>
            <p:cNvPr id="485" name="Rectangle 3"/>
            <p:cNvSpPr/>
            <p:nvPr/>
          </p:nvSpPr>
          <p:spPr>
            <a:xfrm>
              <a:off x="6766560" y="5272200"/>
              <a:ext cx="2681280" cy="516960"/>
            </a:xfrm>
            <a:prstGeom prst="rect">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2400" spc="-1" strike="noStrike">
                  <a:solidFill>
                    <a:schemeClr val="dk1"/>
                  </a:solidFill>
                  <a:latin typeface="Times New Roman"/>
                  <a:ea typeface="Arial"/>
                </a:rPr>
                <a:t>Échantillonnage </a:t>
              </a:r>
              <a:endParaRPr b="0" lang="en-US" sz="2400" spc="-1" strike="noStrike">
                <a:solidFill>
                  <a:srgbClr val="000000"/>
                </a:solidFill>
                <a:latin typeface="Calibri"/>
              </a:endParaRPr>
            </a:p>
          </p:txBody>
        </p:sp>
      </p:grpSp>
      <p:sp>
        <p:nvSpPr>
          <p:cNvPr id="486"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7" name="Google Shape;118;p5" descr=""/>
          <p:cNvPicPr/>
          <p:nvPr/>
        </p:nvPicPr>
        <p:blipFill>
          <a:blip r:embed="rId1"/>
          <a:stretch/>
        </p:blipFill>
        <p:spPr>
          <a:xfrm>
            <a:off x="0" y="-118800"/>
            <a:ext cx="2198880" cy="1184400"/>
          </a:xfrm>
          <a:prstGeom prst="rect">
            <a:avLst/>
          </a:prstGeom>
          <a:ln w="0">
            <a:noFill/>
          </a:ln>
        </p:spPr>
      </p:pic>
      <p:cxnSp>
        <p:nvCxnSpPr>
          <p:cNvPr id="488" name="Google Shape;120;p5"/>
          <p:cNvCxnSpPr/>
          <p:nvPr/>
        </p:nvCxnSpPr>
        <p:spPr>
          <a:xfrm flipV="1">
            <a:off x="2271600" y="721800"/>
            <a:ext cx="9921240" cy="15120"/>
          </a:xfrm>
          <a:prstGeom prst="straightConnector1">
            <a:avLst/>
          </a:prstGeom>
          <a:ln w="28575">
            <a:solidFill>
              <a:srgbClr val="4f4e6b"/>
            </a:solidFill>
            <a:round/>
          </a:ln>
        </p:spPr>
      </p:cxnSp>
      <p:sp>
        <p:nvSpPr>
          <p:cNvPr id="489"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pic>
        <p:nvPicPr>
          <p:cNvPr id="490" name="Image 6" descr=""/>
          <p:cNvPicPr/>
          <p:nvPr/>
        </p:nvPicPr>
        <p:blipFill>
          <a:blip r:embed="rId2"/>
          <a:stretch/>
        </p:blipFill>
        <p:spPr>
          <a:xfrm>
            <a:off x="1148040" y="1047240"/>
            <a:ext cx="9919080" cy="4295160"/>
          </a:xfrm>
          <a:prstGeom prst="rect">
            <a:avLst/>
          </a:prstGeom>
          <a:ln w="0">
            <a:noFill/>
          </a:ln>
        </p:spPr>
      </p:pic>
      <p:sp>
        <p:nvSpPr>
          <p:cNvPr id="491" name="PlaceHolder 1"/>
          <p:cNvSpPr>
            <a:spLocks noGrp="1"/>
          </p:cNvSpPr>
          <p:nvPr>
            <p:ph type="title"/>
          </p:nvPr>
        </p:nvSpPr>
        <p:spPr>
          <a:xfrm>
            <a:off x="1313640" y="5205960"/>
            <a:ext cx="102459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2400" spc="-1" strike="noStrike">
                <a:solidFill>
                  <a:schemeClr val="dk1"/>
                </a:solidFill>
                <a:latin typeface="Times New Roman"/>
                <a:ea typeface="Calibri"/>
              </a:rPr>
              <a:t>Figure: </a:t>
            </a:r>
            <a:r>
              <a:rPr b="0" lang="fr-FR" sz="2400" spc="-1" strike="noStrike">
                <a:solidFill>
                  <a:schemeClr val="dk1"/>
                </a:solidFill>
                <a:latin typeface="Times New Roman"/>
                <a:ea typeface="Calibri"/>
              </a:rPr>
              <a:t>De Gauche à droite, image sous-échantillonnée dans un rapport 1, 2, 3, 4.</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Google Shape;118;p5" descr=""/>
          <p:cNvPicPr/>
          <p:nvPr/>
        </p:nvPicPr>
        <p:blipFill>
          <a:blip r:embed="rId1"/>
          <a:stretch/>
        </p:blipFill>
        <p:spPr>
          <a:xfrm>
            <a:off x="0" y="-118800"/>
            <a:ext cx="2198880" cy="1184400"/>
          </a:xfrm>
          <a:prstGeom prst="rect">
            <a:avLst/>
          </a:prstGeom>
          <a:ln w="0">
            <a:noFill/>
          </a:ln>
        </p:spPr>
      </p:pic>
      <p:cxnSp>
        <p:nvCxnSpPr>
          <p:cNvPr id="493" name="Google Shape;120;p5"/>
          <p:cNvCxnSpPr/>
          <p:nvPr/>
        </p:nvCxnSpPr>
        <p:spPr>
          <a:xfrm flipV="1">
            <a:off x="2271600" y="721800"/>
            <a:ext cx="9921240" cy="15120"/>
          </a:xfrm>
          <a:prstGeom prst="straightConnector1">
            <a:avLst/>
          </a:prstGeom>
          <a:ln w="28575">
            <a:solidFill>
              <a:srgbClr val="4f4e6b"/>
            </a:solidFill>
            <a:round/>
          </a:ln>
        </p:spPr>
      </p:cxnSp>
      <p:sp>
        <p:nvSpPr>
          <p:cNvPr id="494"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pic>
        <p:nvPicPr>
          <p:cNvPr id="495" name="Image 2" descr=""/>
          <p:cNvPicPr/>
          <p:nvPr/>
        </p:nvPicPr>
        <p:blipFill>
          <a:blip r:embed="rId2"/>
          <a:stretch/>
        </p:blipFill>
        <p:spPr>
          <a:xfrm>
            <a:off x="1621800" y="1328040"/>
            <a:ext cx="9208080" cy="48866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322920" y="688320"/>
            <a:ext cx="591336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Calibri"/>
                <a:ea typeface="Calibri"/>
              </a:rPr>
              <a:t>Quantification et information </a:t>
            </a:r>
            <a:endParaRPr b="0" lang="en-US" sz="3000" spc="-1" strike="noStrike">
              <a:solidFill>
                <a:srgbClr val="000000"/>
              </a:solidFill>
              <a:latin typeface="Calibri"/>
            </a:endParaRPr>
          </a:p>
        </p:txBody>
      </p:sp>
      <p:sp>
        <p:nvSpPr>
          <p:cNvPr id="497" name="Google Shape;115;p5"/>
          <p:cNvSpPr/>
          <p:nvPr/>
        </p:nvSpPr>
        <p:spPr>
          <a:xfrm>
            <a:off x="130680" y="1578600"/>
            <a:ext cx="11929680" cy="498420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La </a:t>
            </a:r>
            <a:r>
              <a:rPr b="0" lang="fr-FR" sz="2400" spc="-1" strike="noStrike">
                <a:solidFill>
                  <a:schemeClr val="accent1"/>
                </a:solidFill>
                <a:latin typeface="Times New Roman"/>
                <a:ea typeface="Calibri"/>
              </a:rPr>
              <a:t>quantification</a:t>
            </a:r>
            <a:r>
              <a:rPr b="0" lang="fr-FR" sz="2400" spc="-1" strike="noStrike">
                <a:solidFill>
                  <a:schemeClr val="dk1"/>
                </a:solidFill>
                <a:latin typeface="Times New Roman"/>
                <a:ea typeface="Calibri"/>
              </a:rPr>
              <a:t> peut également faire </a:t>
            </a:r>
            <a:r>
              <a:rPr b="0" lang="fr-FR" sz="2400" spc="-1" strike="noStrike">
                <a:solidFill>
                  <a:srgbClr val="000000"/>
                </a:solidFill>
                <a:latin typeface="Times New Roman"/>
                <a:ea typeface="Calibri"/>
              </a:rPr>
              <a:t>Apparaître des distorsions dans les images: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Comme pour l’échantillonnage, il existe des règles pour déterminer la </a:t>
            </a:r>
            <a:r>
              <a:rPr b="0" lang="fr-FR" sz="2400" spc="-1" strike="noStrike">
                <a:solidFill>
                  <a:schemeClr val="accent1"/>
                </a:solidFill>
                <a:latin typeface="Times New Roman"/>
                <a:ea typeface="Calibri"/>
              </a:rPr>
              <a:t>bonne quantification</a:t>
            </a:r>
            <a:r>
              <a:rPr b="0" lang="fr-FR" sz="2400" spc="-1" strike="noStrike">
                <a:solidFill>
                  <a:schemeClr val="dk1"/>
                </a:solidFill>
                <a:latin typeface="Times New Roman"/>
                <a:ea typeface="Calibri"/>
              </a:rPr>
              <a:t> (le bon nombre de bits) pour </a:t>
            </a:r>
            <a:r>
              <a:rPr b="0" lang="fr-FR" sz="2400" spc="-1" strike="noStrike">
                <a:solidFill>
                  <a:schemeClr val="accent1"/>
                </a:solidFill>
                <a:latin typeface="Times New Roman"/>
                <a:ea typeface="Calibri"/>
              </a:rPr>
              <a:t>coder</a:t>
            </a:r>
            <a:r>
              <a:rPr b="0" lang="fr-FR" sz="2400" spc="-1" strike="noStrike">
                <a:solidFill>
                  <a:schemeClr val="dk1"/>
                </a:solidFill>
                <a:latin typeface="Times New Roman"/>
                <a:ea typeface="Calibri"/>
              </a:rPr>
              <a:t> les images numériques.</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L’une dépend du </a:t>
            </a:r>
            <a:r>
              <a:rPr b="0" lang="fr-FR" sz="2400" spc="-1" strike="noStrike">
                <a:solidFill>
                  <a:schemeClr val="accent1"/>
                </a:solidFill>
                <a:latin typeface="Times New Roman"/>
                <a:ea typeface="Calibri"/>
              </a:rPr>
              <a:t>capteur</a:t>
            </a:r>
            <a:r>
              <a:rPr b="0" lang="fr-FR" sz="2400" spc="-1" strike="noStrike">
                <a:solidFill>
                  <a:schemeClr val="dk1"/>
                </a:solidFill>
                <a:latin typeface="Times New Roman"/>
                <a:ea typeface="Calibri"/>
              </a:rPr>
              <a:t>, et de sa capacité effective à observer des signaux de valeurs différentes: le </a:t>
            </a:r>
            <a:r>
              <a:rPr b="0" lang="fr-FR" sz="2400" spc="-1" strike="noStrike">
                <a:solidFill>
                  <a:schemeClr val="accent1"/>
                </a:solidFill>
                <a:latin typeface="Times New Roman"/>
                <a:ea typeface="Calibri"/>
              </a:rPr>
              <a:t>rapport signal sur bruit</a:t>
            </a:r>
            <a:r>
              <a:rPr b="0"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rapport signal sur bruit est défini à partir du rapport entre l’amplitude des niveaux de gris mesurables par le capteur </a:t>
            </a:r>
            <a:r>
              <a:rPr b="0" lang="fr-FR" sz="2400" spc="-1" strike="noStrike">
                <a:solidFill>
                  <a:srgbClr val="000000"/>
                </a:solidFill>
                <a:latin typeface="Times New Roman"/>
                <a:ea typeface="Calibri"/>
              </a:rPr>
              <a:t> et le niveau de bruit, en gros l’écart-type  de la perturbation aléatoire qui affecte les niveaux de gris. En prenant le logarithme, on a le nombre de bits utile au capteur pour coder les images.</a:t>
            </a:r>
            <a:endParaRPr b="0" lang="en-US" sz="2400" spc="-1" strike="noStrike">
              <a:solidFill>
                <a:srgbClr val="000000"/>
              </a:solidFill>
              <a:latin typeface="Calibri"/>
            </a:endParaRPr>
          </a:p>
        </p:txBody>
      </p:sp>
      <p:pic>
        <p:nvPicPr>
          <p:cNvPr id="498" name="Google Shape;118;p5" descr=""/>
          <p:cNvPicPr/>
          <p:nvPr/>
        </p:nvPicPr>
        <p:blipFill>
          <a:blip r:embed="rId1"/>
          <a:stretch/>
        </p:blipFill>
        <p:spPr>
          <a:xfrm>
            <a:off x="0" y="-118800"/>
            <a:ext cx="2198880" cy="1184400"/>
          </a:xfrm>
          <a:prstGeom prst="rect">
            <a:avLst/>
          </a:prstGeom>
          <a:ln w="0">
            <a:noFill/>
          </a:ln>
        </p:spPr>
      </p:pic>
      <p:cxnSp>
        <p:nvCxnSpPr>
          <p:cNvPr id="499" name="Google Shape;120;p5"/>
          <p:cNvCxnSpPr/>
          <p:nvPr/>
        </p:nvCxnSpPr>
        <p:spPr>
          <a:xfrm flipV="1">
            <a:off x="2271600" y="721800"/>
            <a:ext cx="9921240" cy="15120"/>
          </a:xfrm>
          <a:prstGeom prst="straightConnector1">
            <a:avLst/>
          </a:prstGeom>
          <a:ln w="28575">
            <a:solidFill>
              <a:srgbClr val="4f4e6b"/>
            </a:solidFill>
            <a:round/>
          </a:ln>
        </p:spPr>
      </p:cxnSp>
      <p:sp>
        <p:nvSpPr>
          <p:cNvPr id="500" name="Google Shape;119;p5"/>
          <p:cNvSpPr/>
          <p:nvPr/>
        </p:nvSpPr>
        <p:spPr>
          <a:xfrm>
            <a:off x="2235960" y="137520"/>
            <a:ext cx="9991080" cy="469080"/>
          </a:xfrm>
          <a:prstGeom prst="rect">
            <a:avLst/>
          </a:prstGeom>
          <a:noFill/>
          <a:ln w="0">
            <a:noFill/>
          </a:ln>
        </p:spPr>
        <p:style>
          <a:lnRef idx="0"/>
          <a:fillRef idx="0"/>
          <a:effectRef idx="0"/>
          <a:fontRef idx="minor"/>
        </p:style>
        <p:txBody>
          <a:bodyPr lIns="0" rIns="0" tIns="12600" bIns="0" anchor="ctr">
            <a:spAutoFit/>
          </a:bodyPr>
          <a:p>
            <a:pPr marL="12600" algn="ctr">
              <a:lnSpc>
                <a:spcPct val="100000"/>
              </a:lnSpc>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pic>
        <p:nvPicPr>
          <p:cNvPr id="501" name="Image 7" descr=""/>
          <p:cNvPicPr/>
          <p:nvPr/>
        </p:nvPicPr>
        <p:blipFill>
          <a:blip r:embed="rId2"/>
          <a:stretch/>
        </p:blipFill>
        <p:spPr>
          <a:xfrm>
            <a:off x="10515600" y="925200"/>
            <a:ext cx="1544760" cy="133416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03" name="Google Shape;118;p5" descr=""/>
          <p:cNvPicPr/>
          <p:nvPr/>
        </p:nvPicPr>
        <p:blipFill>
          <a:blip r:embed="rId1"/>
          <a:stretch/>
        </p:blipFill>
        <p:spPr>
          <a:xfrm>
            <a:off x="0" y="-118800"/>
            <a:ext cx="2198880" cy="1184400"/>
          </a:xfrm>
          <a:prstGeom prst="rect">
            <a:avLst/>
          </a:prstGeom>
          <a:ln w="0">
            <a:noFill/>
          </a:ln>
        </p:spPr>
      </p:pic>
      <p:sp>
        <p:nvSpPr>
          <p:cNvPr id="50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05" name="Google Shape;120;p5"/>
          <p:cNvCxnSpPr/>
          <p:nvPr/>
        </p:nvCxnSpPr>
        <p:spPr>
          <a:xfrm flipV="1">
            <a:off x="2271600" y="721800"/>
            <a:ext cx="9921240" cy="15120"/>
          </a:xfrm>
          <a:prstGeom prst="straightConnector1">
            <a:avLst/>
          </a:prstGeom>
          <a:ln w="28575">
            <a:solidFill>
              <a:srgbClr val="4f4e6b"/>
            </a:solidFill>
            <a:round/>
          </a:ln>
        </p:spPr>
      </p:cxnSp>
      <p:pic>
        <p:nvPicPr>
          <p:cNvPr id="506" name="Image 2" descr=""/>
          <p:cNvPicPr/>
          <p:nvPr/>
        </p:nvPicPr>
        <p:blipFill>
          <a:blip r:embed="rId2"/>
          <a:stretch/>
        </p:blipFill>
        <p:spPr>
          <a:xfrm>
            <a:off x="1285560" y="862560"/>
            <a:ext cx="9991080" cy="58453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08" name="Google Shape;115;p5"/>
          <p:cNvSpPr/>
          <p:nvPr/>
        </p:nvSpPr>
        <p:spPr>
          <a:xfrm>
            <a:off x="185040" y="957960"/>
            <a:ext cx="1187532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 et 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 sont deux opérations permettant de numériser  une  image.  </a:t>
            </a:r>
            <a:r>
              <a:rPr b="0" lang="fr-FR" sz="2400" spc="-1" strike="noStrike">
                <a:solidFill>
                  <a:srgbClr val="ff0000"/>
                </a:solidFill>
                <a:latin typeface="Times New Roman"/>
                <a:ea typeface="Arial"/>
              </a:rPr>
              <a:t>Mais  pourquoi  cherche-t-on  à  numériser  les  images ?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Tout simplement pour les visualiser sur un moniteur, les imprimer, les traiter sur un ordinateur, les stocker sur des supports informatiques ou les transmettre sur des réseaux informatiques.</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 concerne </a:t>
            </a:r>
            <a:r>
              <a:rPr b="0" lang="fr-FR" sz="2400" spc="-1" strike="noStrike">
                <a:solidFill>
                  <a:schemeClr val="accent1"/>
                </a:solidFill>
                <a:latin typeface="Times New Roman"/>
                <a:ea typeface="Arial"/>
              </a:rPr>
              <a:t>la discrétisation de l’espace 2D</a:t>
            </a:r>
            <a:r>
              <a:rPr b="0" lang="fr-FR" sz="2400" spc="-1" strike="noStrike">
                <a:solidFill>
                  <a:srgbClr val="000000"/>
                </a:solidFill>
                <a:latin typeface="Times New Roman"/>
                <a:ea typeface="Arial"/>
              </a:rPr>
              <a:t>: c’est le nombre de points que l’on va pouvoir colorier.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 concerne </a:t>
            </a:r>
            <a:r>
              <a:rPr b="0" lang="fr-FR" sz="2400" spc="-1" strike="noStrike">
                <a:solidFill>
                  <a:schemeClr val="accent1"/>
                </a:solidFill>
                <a:latin typeface="Times New Roman"/>
                <a:ea typeface="Arial"/>
              </a:rPr>
              <a:t>la discrétisation de l’espace des couleurs ou niveaux de gris </a:t>
            </a:r>
            <a:r>
              <a:rPr b="0" lang="fr-FR" sz="2400" spc="-1" strike="noStrike">
                <a:solidFill>
                  <a:srgbClr val="000000"/>
                </a:solidFill>
                <a:latin typeface="Times New Roman"/>
                <a:ea typeface="Arial"/>
              </a:rPr>
              <a:t>: c’est le nombre de crayons de couleur différentes que l’on va pouvoir utiliser  pour  dessiner  notre  image.</a:t>
            </a:r>
            <a:endParaRPr b="0" lang="en-US" sz="2400" spc="-1" strike="noStrike">
              <a:solidFill>
                <a:srgbClr val="000000"/>
              </a:solidFill>
              <a:latin typeface="Calibri"/>
            </a:endParaRPr>
          </a:p>
        </p:txBody>
      </p:sp>
      <p:pic>
        <p:nvPicPr>
          <p:cNvPr id="509" name="Google Shape;118;p5" descr=""/>
          <p:cNvPicPr/>
          <p:nvPr/>
        </p:nvPicPr>
        <p:blipFill>
          <a:blip r:embed="rId1"/>
          <a:stretch/>
        </p:blipFill>
        <p:spPr>
          <a:xfrm>
            <a:off x="0" y="-118800"/>
            <a:ext cx="2198880" cy="1184400"/>
          </a:xfrm>
          <a:prstGeom prst="rect">
            <a:avLst/>
          </a:prstGeom>
          <a:ln w="0">
            <a:noFill/>
          </a:ln>
        </p:spPr>
      </p:pic>
      <p:sp>
        <p:nvSpPr>
          <p:cNvPr id="51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1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13" name="Google Shape;115;p5"/>
          <p:cNvSpPr/>
          <p:nvPr/>
        </p:nvSpPr>
        <p:spPr>
          <a:xfrm>
            <a:off x="108720" y="911880"/>
            <a:ext cx="11962440" cy="55328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Lors  de  la  numérisation,  on  cherche  à  conserver  une  </a:t>
            </a:r>
            <a:r>
              <a:rPr b="0" lang="fr-FR" sz="2400" spc="-1" strike="noStrike">
                <a:solidFill>
                  <a:schemeClr val="accent1"/>
                </a:solidFill>
                <a:latin typeface="Times New Roman"/>
                <a:ea typeface="Arial"/>
              </a:rPr>
              <a:t>qualité  maximale  </a:t>
            </a:r>
            <a:r>
              <a:rPr b="0" lang="fr-FR" sz="2400" spc="-1" strike="noStrike">
                <a:solidFill>
                  <a:srgbClr val="000000"/>
                </a:solidFill>
                <a:latin typeface="Times New Roman"/>
                <a:ea typeface="Arial"/>
              </a:rPr>
              <a:t>(un nombre  de  pixels  maximal,  un  nombre  de  couleurs  maximal) et à obtenir des données les moins volumineuses possibles.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Le problème est que ces deux besoins  sont  antagonistes.  Il conviendra alors  de  chercher  la  résolution et le nombre de niveaux de couleurs satisfaisants les besoins.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r>
              <a:rPr b="0" lang="fr-FR" sz="2400" spc="-1" strike="noStrike">
                <a:solidFill>
                  <a:srgbClr val="000000"/>
                </a:solidFill>
                <a:latin typeface="Times New Roman"/>
                <a:ea typeface="Arial"/>
              </a:rPr>
              <a:t>Par exemple, si le  but  est  uniquement  la  visualisation  sur  un  moniteur  donné,  il  est  inutile d’échantillonner  l’image à une résolution  supérieure  à celle  du moniteur.</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514" name="Google Shape;118;p5" descr=""/>
          <p:cNvPicPr/>
          <p:nvPr/>
        </p:nvPicPr>
        <p:blipFill>
          <a:blip r:embed="rId1"/>
          <a:stretch/>
        </p:blipFill>
        <p:spPr>
          <a:xfrm>
            <a:off x="0" y="-118800"/>
            <a:ext cx="2198880" cy="1184400"/>
          </a:xfrm>
          <a:prstGeom prst="rect">
            <a:avLst/>
          </a:prstGeom>
          <a:ln w="0">
            <a:noFill/>
          </a:ln>
        </p:spPr>
      </p:pic>
      <p:sp>
        <p:nvSpPr>
          <p:cNvPr id="515" name="PlaceHolder 1"/>
          <p:cNvSpPr>
            <a:spLocks noGrp="1"/>
          </p:cNvSpPr>
          <p:nvPr>
            <p:ph type="title"/>
          </p:nvPr>
        </p:nvSpPr>
        <p:spPr>
          <a:xfrm>
            <a:off x="2199960" y="-18792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16"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18" name="Google Shape;115;p5"/>
          <p:cNvSpPr/>
          <p:nvPr/>
        </p:nvSpPr>
        <p:spPr>
          <a:xfrm>
            <a:off x="130680" y="1379880"/>
            <a:ext cx="1197324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 et la </a:t>
            </a:r>
            <a:r>
              <a:rPr b="0" lang="fr-FR" sz="2400" spc="-1" strike="noStrike">
                <a:solidFill>
                  <a:schemeClr val="accent1"/>
                </a:solidFill>
                <a:latin typeface="Times New Roman"/>
                <a:ea typeface="Arial"/>
              </a:rPr>
              <a:t>quantification</a:t>
            </a:r>
            <a:r>
              <a:rPr b="0" lang="fr-FR" sz="2400" spc="-1" strike="noStrike">
                <a:solidFill>
                  <a:srgbClr val="000000"/>
                </a:solidFill>
                <a:latin typeface="Times New Roman"/>
                <a:ea typeface="Arial"/>
              </a:rPr>
              <a:t> ne sont pas limites à la numérisation d’une image.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Ce sont des techniques que l’on utilise également sur des images déjà  numérisées,  afin  de  modifier  la  résolution  (on  rééchantillonne  l’image) ou  le  nombre  de  couleurs  utilisées  (quantification).  Cependant,  il  est  dans ce cas fait appel à </a:t>
            </a:r>
            <a:r>
              <a:rPr b="0" lang="fr-FR" sz="2400" spc="-1" strike="noStrike">
                <a:solidFill>
                  <a:schemeClr val="accent1"/>
                </a:solidFill>
                <a:latin typeface="Times New Roman"/>
                <a:ea typeface="Arial"/>
              </a:rPr>
              <a:t>des techniques  de reconstruction </a:t>
            </a:r>
            <a:r>
              <a:rPr b="0" lang="fr-FR" sz="2400" spc="-1" strike="noStrike">
                <a:solidFill>
                  <a:srgbClr val="000000"/>
                </a:solidFill>
                <a:latin typeface="Times New Roman"/>
                <a:ea typeface="Arial"/>
              </a:rPr>
              <a:t>d’images, c’est-à-dire de retrouver un signal 2D continu en espace et/ou en couleur.</a:t>
            </a:r>
            <a:endParaRPr b="0" lang="en-US" sz="2400" spc="-1" strike="noStrike">
              <a:solidFill>
                <a:srgbClr val="000000"/>
              </a:solidFill>
              <a:latin typeface="Calibri"/>
            </a:endParaRPr>
          </a:p>
        </p:txBody>
      </p:sp>
      <p:pic>
        <p:nvPicPr>
          <p:cNvPr id="519" name="Google Shape;118;p5" descr=""/>
          <p:cNvPicPr/>
          <p:nvPr/>
        </p:nvPicPr>
        <p:blipFill>
          <a:blip r:embed="rId1"/>
          <a:stretch/>
        </p:blipFill>
        <p:spPr>
          <a:xfrm>
            <a:off x="0" y="-118800"/>
            <a:ext cx="2198880" cy="1184400"/>
          </a:xfrm>
          <a:prstGeom prst="rect">
            <a:avLst/>
          </a:prstGeom>
          <a:ln w="0">
            <a:noFill/>
          </a:ln>
        </p:spPr>
      </p:pic>
      <p:sp>
        <p:nvSpPr>
          <p:cNvPr id="52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21"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0" name="Google Shape;115;p5"/>
          <p:cNvSpPr/>
          <p:nvPr/>
        </p:nvSpPr>
        <p:spPr>
          <a:xfrm>
            <a:off x="272160" y="1771560"/>
            <a:ext cx="1179900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Les années 1990 sont témoin de </a:t>
            </a:r>
            <a:r>
              <a:rPr b="0" lang="fr-FR" sz="2400" spc="-1" strike="noStrike">
                <a:solidFill>
                  <a:schemeClr val="accent1"/>
                </a:solidFill>
                <a:latin typeface="Times New Roman"/>
                <a:ea typeface="Calibri"/>
              </a:rPr>
              <a:t>l'amélioration constante des opérateurs</a:t>
            </a:r>
            <a:r>
              <a:rPr b="0" lang="fr-FR" sz="2400" spc="-1" strike="noStrike">
                <a:solidFill>
                  <a:schemeClr val="dk1"/>
                </a:solidFill>
                <a:latin typeface="Times New Roman"/>
                <a:ea typeface="Calibri"/>
              </a:rPr>
              <a:t>. La recherche médicale devient un très gros demandeur en traitement d'images pour </a:t>
            </a:r>
            <a:r>
              <a:rPr b="0" lang="fr-FR" sz="2400" spc="-1" strike="noStrike">
                <a:solidFill>
                  <a:schemeClr val="accent1"/>
                </a:solidFill>
                <a:latin typeface="Times New Roman"/>
                <a:ea typeface="Calibri"/>
              </a:rPr>
              <a:t>améliorer les diagnostics </a:t>
            </a:r>
            <a:r>
              <a:rPr b="0" lang="fr-FR" sz="2400" spc="-1" strike="noStrike">
                <a:solidFill>
                  <a:schemeClr val="dk1"/>
                </a:solidFill>
                <a:latin typeface="Times New Roman"/>
                <a:ea typeface="Calibri"/>
              </a:rPr>
              <a:t>faits à partir des nombreuses techniques d'imagerie médicale, la technique reine étant l'IRM. Les publicitaires, puis le grand public se familiarisent avec la </a:t>
            </a:r>
            <a:r>
              <a:rPr b="0" lang="fr-FR" sz="2400" spc="-1" strike="noStrike">
                <a:solidFill>
                  <a:schemeClr val="accent1"/>
                </a:solidFill>
                <a:latin typeface="Times New Roman"/>
                <a:ea typeface="Calibri"/>
              </a:rPr>
              <a:t>retouche d'image </a:t>
            </a:r>
            <a:r>
              <a:rPr b="0" lang="fr-FR" sz="2400" spc="-1" strike="noStrike">
                <a:solidFill>
                  <a:schemeClr val="dk1"/>
                </a:solidFill>
                <a:latin typeface="Times New Roman"/>
                <a:ea typeface="Calibri"/>
              </a:rPr>
              <a:t>grâce au logiciel Photoshop, et le traitement d'images dans un objectif esthétique se répand avec l'apparition d'autres logiciels dédiés (The Gimp, Paint Shop Pro). Enfin, la décennie s'achève sur l'engouement pour les ondelettes et les images multimodales.</a:t>
            </a:r>
            <a:endParaRPr b="0" lang="en-US" sz="2400" spc="-1" strike="noStrike">
              <a:solidFill>
                <a:srgbClr val="000000"/>
              </a:solidFill>
              <a:latin typeface="Calibri"/>
            </a:endParaRPr>
          </a:p>
        </p:txBody>
      </p:sp>
      <p:pic>
        <p:nvPicPr>
          <p:cNvPr id="121" name="Google Shape;118;p5" descr=""/>
          <p:cNvPicPr/>
          <p:nvPr/>
        </p:nvPicPr>
        <p:blipFill>
          <a:blip r:embed="rId1"/>
          <a:stretch/>
        </p:blipFill>
        <p:spPr>
          <a:xfrm>
            <a:off x="0" y="-118800"/>
            <a:ext cx="2198880" cy="1184400"/>
          </a:xfrm>
          <a:prstGeom prst="rect">
            <a:avLst/>
          </a:prstGeom>
          <a:ln w="0">
            <a:noFill/>
          </a:ln>
        </p:spPr>
      </p:pic>
      <p:sp>
        <p:nvSpPr>
          <p:cNvPr id="12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 </a:t>
            </a:r>
            <a:endParaRPr b="0" lang="en-US" sz="3000" spc="-1" strike="noStrike">
              <a:solidFill>
                <a:srgbClr val="000000"/>
              </a:solidFill>
              <a:latin typeface="Calibri"/>
            </a:endParaRPr>
          </a:p>
        </p:txBody>
      </p:sp>
      <p:cxnSp>
        <p:nvCxnSpPr>
          <p:cNvPr id="12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23" name="Google Shape;118;p5" descr=""/>
          <p:cNvPicPr/>
          <p:nvPr/>
        </p:nvPicPr>
        <p:blipFill>
          <a:blip r:embed="rId1"/>
          <a:stretch/>
        </p:blipFill>
        <p:spPr>
          <a:xfrm>
            <a:off x="0" y="-118800"/>
            <a:ext cx="2198880" cy="1184400"/>
          </a:xfrm>
          <a:prstGeom prst="rect">
            <a:avLst/>
          </a:prstGeom>
          <a:ln w="0">
            <a:noFill/>
          </a:ln>
        </p:spPr>
      </p:pic>
      <p:sp>
        <p:nvSpPr>
          <p:cNvPr id="52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25" name="Google Shape;120;p5"/>
          <p:cNvCxnSpPr/>
          <p:nvPr/>
        </p:nvCxnSpPr>
        <p:spPr>
          <a:xfrm flipV="1">
            <a:off x="2271600" y="721800"/>
            <a:ext cx="9921240" cy="15120"/>
          </a:xfrm>
          <a:prstGeom prst="straightConnector1">
            <a:avLst/>
          </a:prstGeom>
          <a:ln w="28575">
            <a:solidFill>
              <a:srgbClr val="4f4e6b"/>
            </a:solidFill>
            <a:round/>
          </a:ln>
        </p:spPr>
      </p:cxnSp>
      <p:pic>
        <p:nvPicPr>
          <p:cNvPr id="526" name="Image 3" descr=""/>
          <p:cNvPicPr/>
          <p:nvPr/>
        </p:nvPicPr>
        <p:blipFill>
          <a:blip r:embed="rId2"/>
          <a:stretch/>
        </p:blipFill>
        <p:spPr>
          <a:xfrm>
            <a:off x="359280" y="1026000"/>
            <a:ext cx="11439720" cy="568908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28" name="Google Shape;115;p5"/>
          <p:cNvSpPr/>
          <p:nvPr/>
        </p:nvSpPr>
        <p:spPr>
          <a:xfrm>
            <a:off x="288000" y="878400"/>
            <a:ext cx="9991080" cy="595080"/>
          </a:xfrm>
          <a:prstGeom prst="rect">
            <a:avLst/>
          </a:prstGeom>
          <a:noFill/>
          <a:ln w="0">
            <a:noFill/>
          </a:ln>
        </p:spPr>
        <p:style>
          <a:lnRef idx="0"/>
          <a:fillRef idx="0"/>
          <a:effectRef idx="0"/>
          <a:fontRef idx="minor"/>
        </p:style>
        <p:txBody>
          <a:bodyPr lIns="0" rIns="0" tIns="46800" bIns="0" anchor="t">
            <a:spAutoFit/>
          </a:bodyPr>
          <a:p>
            <a:pPr algn="just">
              <a:lnSpc>
                <a:spcPct val="150000"/>
              </a:lnSpc>
              <a:tabLst>
                <a:tab algn="l" pos="0"/>
              </a:tabLst>
            </a:pPr>
            <a:r>
              <a:rPr b="0" lang="fr-FR" sz="2400" spc="-1" strike="noStrike">
                <a:solidFill>
                  <a:srgbClr val="000000"/>
                </a:solidFill>
                <a:latin typeface="Times New Roman"/>
                <a:ea typeface="Calibri"/>
              </a:rPr>
              <a:t>La</a:t>
            </a:r>
            <a:r>
              <a:rPr b="0" lang="fr-FR" sz="2400" spc="-12" strike="noStrike">
                <a:solidFill>
                  <a:srgbClr val="000000"/>
                </a:solidFill>
                <a:latin typeface="Times New Roman"/>
                <a:ea typeface="Calibri"/>
              </a:rPr>
              <a:t> </a:t>
            </a:r>
            <a:r>
              <a:rPr b="0" lang="fr-FR" sz="2400" spc="-7" strike="noStrike">
                <a:solidFill>
                  <a:srgbClr val="000000"/>
                </a:solidFill>
                <a:latin typeface="Times New Roman"/>
                <a:ea typeface="Calibri"/>
              </a:rPr>
              <a:t>figur</a:t>
            </a:r>
            <a:r>
              <a:rPr b="0" lang="fr-FR" sz="2400" spc="-1" strike="noStrike">
                <a:solidFill>
                  <a:srgbClr val="000000"/>
                </a:solidFill>
                <a:latin typeface="Times New Roman"/>
                <a:ea typeface="Calibri"/>
              </a:rPr>
              <a:t>e</a:t>
            </a:r>
            <a:r>
              <a:rPr b="0" lang="fr-FR" sz="2400" spc="-12" strike="noStrike">
                <a:solidFill>
                  <a:srgbClr val="000000"/>
                </a:solidFill>
                <a:latin typeface="Times New Roman"/>
                <a:ea typeface="Calibri"/>
              </a:rPr>
              <a:t> </a:t>
            </a:r>
            <a:r>
              <a:rPr b="0" lang="fr-FR" sz="2400" spc="-26" strike="noStrike">
                <a:solidFill>
                  <a:srgbClr val="000000"/>
                </a:solidFill>
                <a:latin typeface="Times New Roman"/>
                <a:ea typeface="Calibri"/>
              </a:rPr>
              <a:t> </a:t>
            </a:r>
            <a:r>
              <a:rPr b="0" lang="fr-FR" sz="2400" spc="-7" strike="noStrike">
                <a:solidFill>
                  <a:srgbClr val="000000"/>
                </a:solidFill>
                <a:latin typeface="Times New Roman"/>
                <a:ea typeface="Calibri"/>
              </a:rPr>
              <a:t>présente</a:t>
            </a:r>
            <a:r>
              <a:rPr b="0" lang="fr-FR" sz="2400" spc="4" strike="noStrike">
                <a:solidFill>
                  <a:srgbClr val="000000"/>
                </a:solidFill>
                <a:latin typeface="Times New Roman"/>
                <a:ea typeface="Calibri"/>
              </a:rPr>
              <a:t> </a:t>
            </a:r>
            <a:r>
              <a:rPr b="0" lang="fr-FR" sz="2400" spc="-7" strike="noStrike">
                <a:solidFill>
                  <a:srgbClr val="000000"/>
                </a:solidFill>
                <a:latin typeface="Times New Roman"/>
                <a:ea typeface="Calibri"/>
              </a:rPr>
              <a:t>de</a:t>
            </a:r>
            <a:r>
              <a:rPr b="0" lang="fr-FR" sz="2400" spc="-1" strike="noStrike">
                <a:solidFill>
                  <a:srgbClr val="000000"/>
                </a:solidFill>
                <a:latin typeface="Times New Roman"/>
                <a:ea typeface="Calibri"/>
              </a:rPr>
              <a:t>s</a:t>
            </a:r>
            <a:r>
              <a:rPr b="0" lang="fr-FR" sz="2400" spc="-7" strike="noStrike">
                <a:solidFill>
                  <a:srgbClr val="000000"/>
                </a:solidFill>
                <a:latin typeface="Times New Roman"/>
                <a:ea typeface="Calibri"/>
              </a:rPr>
              <a:t> exemple</a:t>
            </a:r>
            <a:r>
              <a:rPr b="0" lang="fr-FR" sz="2400" spc="-1" strike="noStrike">
                <a:solidFill>
                  <a:srgbClr val="000000"/>
                </a:solidFill>
                <a:latin typeface="Times New Roman"/>
                <a:ea typeface="Calibri"/>
              </a:rPr>
              <a:t>s</a:t>
            </a:r>
            <a:r>
              <a:rPr b="0" lang="fr-FR" sz="2400" spc="7" strike="noStrike">
                <a:solidFill>
                  <a:srgbClr val="000000"/>
                </a:solidFill>
                <a:latin typeface="Times New Roman"/>
                <a:ea typeface="Calibri"/>
              </a:rPr>
              <a:t> </a:t>
            </a:r>
            <a:r>
              <a:rPr b="0" lang="fr-FR" sz="2400" spc="-7" strike="noStrike">
                <a:solidFill>
                  <a:srgbClr val="000000"/>
                </a:solidFill>
                <a:latin typeface="Times New Roman"/>
                <a:ea typeface="Calibri"/>
              </a:rPr>
              <a:t>d</a:t>
            </a:r>
            <a:r>
              <a:rPr b="0" lang="fr-FR" sz="2400" spc="-41" strike="noStrike">
                <a:solidFill>
                  <a:srgbClr val="000000"/>
                </a:solidFill>
                <a:latin typeface="Times New Roman"/>
                <a:ea typeface="Calibri"/>
              </a:rPr>
              <a:t>’</a:t>
            </a:r>
            <a:r>
              <a:rPr b="0" lang="fr-FR" sz="2400" spc="-7" strike="noStrike">
                <a:solidFill>
                  <a:srgbClr val="000000"/>
                </a:solidFill>
                <a:latin typeface="Times New Roman"/>
                <a:ea typeface="Calibri"/>
              </a:rPr>
              <a:t>échantillonnage</a:t>
            </a:r>
            <a:r>
              <a:rPr b="0" lang="fr-FR" sz="2400" spc="-1" strike="noStrike">
                <a:solidFill>
                  <a:srgbClr val="000000"/>
                </a:solidFill>
                <a:latin typeface="Times New Roman"/>
                <a:ea typeface="Calibri"/>
              </a:rPr>
              <a:t> </a:t>
            </a:r>
            <a:r>
              <a:rPr b="0" lang="fr-FR" sz="2400" spc="-585" strike="noStrike">
                <a:solidFill>
                  <a:srgbClr val="000000"/>
                </a:solidFill>
                <a:latin typeface="Times New Roman"/>
                <a:ea typeface="Calibri"/>
              </a:rPr>
              <a:t>à</a:t>
            </a:r>
            <a:r>
              <a:rPr b="0" lang="fr-FR" sz="2400" spc="-21" strike="noStrike">
                <a:solidFill>
                  <a:srgbClr val="000000"/>
                </a:solidFill>
                <a:latin typeface="Times New Roman"/>
                <a:ea typeface="Calibri"/>
              </a:rPr>
              <a:t>  </a:t>
            </a:r>
            <a:r>
              <a:rPr b="0" lang="fr-FR" sz="2400" spc="-7" strike="noStrike">
                <a:solidFill>
                  <a:srgbClr val="000000"/>
                </a:solidFill>
                <a:latin typeface="Times New Roman"/>
                <a:ea typeface="Calibri"/>
              </a:rPr>
              <a:t>différentes</a:t>
            </a:r>
            <a:r>
              <a:rPr b="0" lang="fr-FR" sz="2400" spc="-1" strike="noStrike">
                <a:solidFill>
                  <a:srgbClr val="000000"/>
                </a:solidFill>
                <a:latin typeface="Times New Roman"/>
                <a:ea typeface="Calibri"/>
              </a:rPr>
              <a:t> </a:t>
            </a:r>
            <a:r>
              <a:rPr b="0" lang="fr-FR" sz="2400" spc="-41" strike="noStrike">
                <a:solidFill>
                  <a:srgbClr val="000000"/>
                </a:solidFill>
                <a:latin typeface="Times New Roman"/>
                <a:ea typeface="Calibri"/>
              </a:rPr>
              <a:t>résolutions</a:t>
            </a:r>
            <a:endParaRPr b="0" lang="en-US" sz="2400" spc="-1" strike="noStrike">
              <a:solidFill>
                <a:srgbClr val="000000"/>
              </a:solidFill>
              <a:latin typeface="Calibri"/>
            </a:endParaRPr>
          </a:p>
        </p:txBody>
      </p:sp>
      <p:pic>
        <p:nvPicPr>
          <p:cNvPr id="529" name="Google Shape;118;p5" descr=""/>
          <p:cNvPicPr/>
          <p:nvPr/>
        </p:nvPicPr>
        <p:blipFill>
          <a:blip r:embed="rId1"/>
          <a:stretch/>
        </p:blipFill>
        <p:spPr>
          <a:xfrm>
            <a:off x="0" y="-118800"/>
            <a:ext cx="2198880" cy="1184400"/>
          </a:xfrm>
          <a:prstGeom prst="rect">
            <a:avLst/>
          </a:prstGeom>
          <a:ln w="0">
            <a:noFill/>
          </a:ln>
        </p:spPr>
      </p:pic>
      <p:sp>
        <p:nvSpPr>
          <p:cNvPr id="530"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31" name="Google Shape;120;p5"/>
          <p:cNvCxnSpPr/>
          <p:nvPr/>
        </p:nvCxnSpPr>
        <p:spPr>
          <a:xfrm flipV="1">
            <a:off x="2271600" y="721800"/>
            <a:ext cx="9921240" cy="15120"/>
          </a:xfrm>
          <a:prstGeom prst="straightConnector1">
            <a:avLst/>
          </a:prstGeom>
          <a:ln w="28575">
            <a:solidFill>
              <a:srgbClr val="4f4e6b"/>
            </a:solidFill>
            <a:round/>
          </a:ln>
        </p:spPr>
      </p:cxnSp>
      <p:pic>
        <p:nvPicPr>
          <p:cNvPr id="532" name="Image 3" descr=""/>
          <p:cNvPicPr/>
          <p:nvPr/>
        </p:nvPicPr>
        <p:blipFill>
          <a:blip r:embed="rId2"/>
          <a:stretch/>
        </p:blipFill>
        <p:spPr>
          <a:xfrm>
            <a:off x="261360" y="1479960"/>
            <a:ext cx="11679120" cy="524196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34" name="PlaceHolder 1"/>
          <p:cNvSpPr>
            <a:spLocks noGrp="1"/>
          </p:cNvSpPr>
          <p:nvPr>
            <p:ph type="title"/>
          </p:nvPr>
        </p:nvSpPr>
        <p:spPr>
          <a:xfrm>
            <a:off x="322920" y="687960"/>
            <a:ext cx="10687320" cy="1157040"/>
          </a:xfrm>
          <a:prstGeom prst="rect">
            <a:avLst/>
          </a:prstGeom>
          <a:noFill/>
          <a:ln w="0">
            <a:noFill/>
          </a:ln>
        </p:spPr>
        <p:txBody>
          <a:bodyPr lIns="0" rIns="0" tIns="12600" bIns="0" anchor="ctr">
            <a:noAutofit/>
          </a:bodyPr>
          <a:p>
            <a:pPr indent="0" algn="just">
              <a:lnSpc>
                <a:spcPct val="150000"/>
              </a:lnSpc>
              <a:buNone/>
              <a:tabLst>
                <a:tab algn="l" pos="0"/>
              </a:tabLst>
            </a:pPr>
            <a:r>
              <a:rPr b="0" lang="fr-FR" sz="2400" spc="-1" strike="noStrike">
                <a:solidFill>
                  <a:schemeClr val="accent1"/>
                </a:solidFill>
                <a:latin typeface="Times New Roman"/>
                <a:ea typeface="Calibri"/>
              </a:rPr>
              <a:t>Comment passer d’un signal continu à un signal discret ?  </a:t>
            </a:r>
            <a:endParaRPr b="0" lang="en-US" sz="2400" spc="-1" strike="noStrike">
              <a:solidFill>
                <a:srgbClr val="000000"/>
              </a:solidFill>
              <a:latin typeface="Calibri"/>
            </a:endParaRPr>
          </a:p>
        </p:txBody>
      </p:sp>
      <p:sp>
        <p:nvSpPr>
          <p:cNvPr id="535" name="Google Shape;115;p5"/>
          <p:cNvSpPr/>
          <p:nvPr/>
        </p:nvSpPr>
        <p:spPr>
          <a:xfrm>
            <a:off x="152280" y="1710720"/>
            <a:ext cx="11962440" cy="22410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réponse technologique  pour  les  images  consiste à utiliser  un  appareil  numérique ( ce sont alors les capteurs </a:t>
            </a:r>
            <a:r>
              <a:rPr b="0" lang="fr-FR" sz="2400" spc="-1" strike="noStrike">
                <a:solidFill>
                  <a:schemeClr val="accent1"/>
                </a:solidFill>
                <a:latin typeface="Times New Roman"/>
                <a:ea typeface="Arial"/>
              </a:rPr>
              <a:t>CCD qui numérisent le signal</a:t>
            </a:r>
            <a:r>
              <a:rPr b="0" lang="fr-FR" sz="2400" spc="-1" strike="noStrike">
                <a:solidFill>
                  <a:srgbClr val="000000"/>
                </a:solidFill>
                <a:latin typeface="Times New Roman"/>
                <a:ea typeface="Arial"/>
              </a:rPr>
              <a:t>) ou un scanner pour numériser des photos. </a:t>
            </a: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réponse théorique à cette question est la théorie de l’</a:t>
            </a:r>
            <a:r>
              <a:rPr b="0" lang="fr-FR" sz="2400" spc="-1" strike="noStrike">
                <a:solidFill>
                  <a:schemeClr val="accent1"/>
                </a:solidFill>
                <a:latin typeface="Times New Roman"/>
                <a:ea typeface="Arial"/>
              </a:rPr>
              <a:t>échantillonnage</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p:txBody>
      </p:sp>
      <p:pic>
        <p:nvPicPr>
          <p:cNvPr id="536" name="Google Shape;118;p5" descr=""/>
          <p:cNvPicPr/>
          <p:nvPr/>
        </p:nvPicPr>
        <p:blipFill>
          <a:blip r:embed="rId1"/>
          <a:stretch/>
        </p:blipFill>
        <p:spPr>
          <a:xfrm>
            <a:off x="0" y="-118800"/>
            <a:ext cx="2198880" cy="1184400"/>
          </a:xfrm>
          <a:prstGeom prst="rect">
            <a:avLst/>
          </a:prstGeom>
          <a:ln w="0">
            <a:noFill/>
          </a:ln>
        </p:spPr>
      </p:pic>
      <p:sp>
        <p:nvSpPr>
          <p:cNvPr id="537"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3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40" name="Google Shape;115;p5"/>
          <p:cNvSpPr/>
          <p:nvPr/>
        </p:nvSpPr>
        <p:spPr>
          <a:xfrm>
            <a:off x="207000" y="1260000"/>
            <a:ext cx="11777400" cy="34678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Pour commencer,  donnons quelques  définitions  : </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chemeClr val="accent1"/>
                </a:solidFill>
                <a:latin typeface="Times New Roman"/>
                <a:ea typeface="Arial"/>
              </a:rPr>
              <a:t>Résolution  verticale </a:t>
            </a:r>
            <a:r>
              <a:rPr b="0" lang="fr-FR" sz="2400" spc="-1" strike="noStrike">
                <a:solidFill>
                  <a:srgbClr val="000000"/>
                </a:solidFill>
                <a:latin typeface="Times New Roman"/>
                <a:ea typeface="Arial"/>
              </a:rPr>
              <a:t>:  nombre de lignes dans l’image;</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chemeClr val="accent1"/>
                </a:solidFill>
                <a:latin typeface="Times New Roman"/>
                <a:ea typeface="Arial"/>
              </a:rPr>
              <a:t>Résolution  horizontale</a:t>
            </a:r>
            <a:r>
              <a:rPr b="0" lang="fr-FR" sz="2400" spc="-1" strike="noStrike">
                <a:solidFill>
                  <a:srgbClr val="000000"/>
                </a:solidFill>
                <a:latin typeface="Times New Roman"/>
                <a:ea typeface="Arial"/>
              </a:rPr>
              <a:t>:  nombre de colonnes  dans l’image;</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chemeClr val="accent1"/>
                </a:solidFill>
                <a:latin typeface="Times New Roman"/>
                <a:ea typeface="Arial"/>
              </a:rPr>
              <a:t>Résolution  spatiale</a:t>
            </a:r>
            <a:r>
              <a:rPr b="0" lang="fr-FR" sz="2400" spc="-1" strike="noStrike">
                <a:solidFill>
                  <a:srgbClr val="000000"/>
                </a:solidFill>
                <a:latin typeface="Times New Roman"/>
                <a:ea typeface="Arial"/>
              </a:rPr>
              <a:t>:  = résolution  verticale  x résolution  horizontale;</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chemeClr val="accent1"/>
                </a:solidFill>
                <a:latin typeface="Times New Roman"/>
                <a:ea typeface="Arial"/>
              </a:rPr>
              <a:t>Densité de résolution</a:t>
            </a:r>
            <a:r>
              <a:rPr b="0" lang="fr-FR" sz="2400" spc="-1" strike="noStrike">
                <a:solidFill>
                  <a:srgbClr val="000000"/>
                </a:solidFill>
                <a:latin typeface="Times New Roman"/>
                <a:ea typeface="Arial"/>
              </a:rPr>
              <a:t>: nombre de pixels par unité de longueur. S’exprime en ppi (pixels per inch) ou dpi (dots per inch).</a:t>
            </a:r>
            <a:endParaRPr b="0" lang="en-US" sz="2400" spc="-1" strike="noStrike">
              <a:solidFill>
                <a:srgbClr val="000000"/>
              </a:solidFill>
              <a:latin typeface="Calibri"/>
            </a:endParaRPr>
          </a:p>
        </p:txBody>
      </p:sp>
      <p:pic>
        <p:nvPicPr>
          <p:cNvPr id="541" name="Google Shape;118;p5" descr=""/>
          <p:cNvPicPr/>
          <p:nvPr/>
        </p:nvPicPr>
        <p:blipFill>
          <a:blip r:embed="rId1"/>
          <a:stretch/>
        </p:blipFill>
        <p:spPr>
          <a:xfrm>
            <a:off x="0" y="-118800"/>
            <a:ext cx="2198880" cy="1184400"/>
          </a:xfrm>
          <a:prstGeom prst="rect">
            <a:avLst/>
          </a:prstGeom>
          <a:ln w="0">
            <a:noFill/>
          </a:ln>
        </p:spPr>
      </p:pic>
      <p:sp>
        <p:nvSpPr>
          <p:cNvPr id="54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Échantillonnage et quantification </a:t>
            </a:r>
            <a:endParaRPr b="0" lang="en-US" sz="3000" spc="-1" strike="noStrike">
              <a:solidFill>
                <a:srgbClr val="000000"/>
              </a:solidFill>
              <a:latin typeface="Calibri"/>
            </a:endParaRPr>
          </a:p>
        </p:txBody>
      </p:sp>
      <p:cxnSp>
        <p:nvCxnSpPr>
          <p:cNvPr id="54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45" name="Google Shape;116;p5" descr=""/>
          <p:cNvPicPr/>
          <p:nvPr/>
        </p:nvPicPr>
        <p:blipFill>
          <a:blip r:embed="rId1"/>
          <a:srcRect l="0" t="34020" r="0" b="0"/>
          <a:stretch/>
        </p:blipFill>
        <p:spPr>
          <a:xfrm flipH="1" rot="5400000">
            <a:off x="-2807640" y="2124720"/>
            <a:ext cx="4926600" cy="2812320"/>
          </a:xfrm>
          <a:prstGeom prst="rect">
            <a:avLst/>
          </a:prstGeom>
          <a:ln w="0">
            <a:noFill/>
          </a:ln>
        </p:spPr>
      </p:pic>
      <p:pic>
        <p:nvPicPr>
          <p:cNvPr id="546" name="Google Shape;117;p5" descr=""/>
          <p:cNvPicPr/>
          <p:nvPr/>
        </p:nvPicPr>
        <p:blipFill>
          <a:blip r:embed="rId2"/>
          <a:srcRect l="0" t="34020" r="0" b="0"/>
          <a:stretch/>
        </p:blipFill>
        <p:spPr>
          <a:xfrm flipH="1" rot="16200000">
            <a:off x="10144080" y="2123640"/>
            <a:ext cx="4926600" cy="2812320"/>
          </a:xfrm>
          <a:prstGeom prst="rect">
            <a:avLst/>
          </a:prstGeom>
          <a:ln w="0">
            <a:noFill/>
          </a:ln>
        </p:spPr>
      </p:pic>
      <p:pic>
        <p:nvPicPr>
          <p:cNvPr id="547" name="Google Shape;118;p5" descr=""/>
          <p:cNvPicPr/>
          <p:nvPr/>
        </p:nvPicPr>
        <p:blipFill>
          <a:blip r:embed="rId3"/>
          <a:stretch/>
        </p:blipFill>
        <p:spPr>
          <a:xfrm>
            <a:off x="0" y="-118800"/>
            <a:ext cx="2198880" cy="1184400"/>
          </a:xfrm>
          <a:prstGeom prst="rect">
            <a:avLst/>
          </a:prstGeom>
          <a:ln w="0">
            <a:noFill/>
          </a:ln>
        </p:spPr>
      </p:pic>
      <p:sp>
        <p:nvSpPr>
          <p:cNvPr id="548" name="PlaceHolder 1"/>
          <p:cNvSpPr>
            <a:spLocks noGrp="1"/>
          </p:cNvSpPr>
          <p:nvPr>
            <p:ph type="title"/>
          </p:nvPr>
        </p:nvSpPr>
        <p:spPr>
          <a:xfrm>
            <a:off x="1101240" y="2433240"/>
            <a:ext cx="10057320" cy="1324440"/>
          </a:xfrm>
          <a:prstGeom prst="rect">
            <a:avLst/>
          </a:prstGeom>
          <a:noFill/>
          <a:ln w="0">
            <a:noFill/>
          </a:ln>
        </p:spPr>
        <p:txBody>
          <a:bodyPr lIns="90000" rIns="90000" tIns="45000" bIns="45000" anchor="ctr">
            <a:normAutofit/>
          </a:bodyPr>
          <a:p>
            <a:pPr indent="0" algn="just">
              <a:lnSpc>
                <a:spcPct val="90000"/>
              </a:lnSpc>
              <a:buNone/>
              <a:tabLst>
                <a:tab algn="l" pos="0"/>
              </a:tabLst>
            </a:pPr>
            <a:r>
              <a:rPr b="1" lang="fr-FR" sz="4000" spc="-1" strike="noStrike">
                <a:solidFill>
                  <a:schemeClr val="accent1">
                    <a:lumMod val="50000"/>
                  </a:schemeClr>
                </a:solidFill>
                <a:latin typeface="Times New Roman"/>
                <a:ea typeface="Calibri"/>
              </a:rPr>
              <a:t>Rappels théoriques pour la reconstruction</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50" name="Google Shape;115;p5"/>
          <p:cNvSpPr/>
          <p:nvPr/>
        </p:nvSpPr>
        <p:spPr>
          <a:xfrm>
            <a:off x="87120" y="1074960"/>
            <a:ext cx="11875320" cy="39841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Nous présentons ici les éléments de théorie du signal dont nous avons besoin pour la </a:t>
            </a:r>
            <a:r>
              <a:rPr b="0" lang="fr-FR" sz="2400" spc="-1" strike="noStrike">
                <a:solidFill>
                  <a:schemeClr val="accent1"/>
                </a:solidFill>
                <a:latin typeface="Times New Roman"/>
                <a:ea typeface="Arial"/>
              </a:rPr>
              <a:t>reconstruction d’images.</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0" lang="fr-FR" sz="2400" spc="-1" strike="noStrike">
                <a:solidFill>
                  <a:srgbClr val="000000"/>
                </a:solidFill>
                <a:latin typeface="Times New Roman"/>
                <a:ea typeface="Arial"/>
              </a:rPr>
              <a:t>Dirac: Nous rappelons la définition d’une </a:t>
            </a:r>
            <a:r>
              <a:rPr b="0" lang="fr-FR" sz="2400" spc="-1" strike="noStrike">
                <a:solidFill>
                  <a:schemeClr val="accent1"/>
                </a:solidFill>
                <a:latin typeface="Times New Roman"/>
                <a:ea typeface="Arial"/>
              </a:rPr>
              <a:t>impulsion</a:t>
            </a:r>
            <a:r>
              <a:rPr b="0" lang="fr-FR" sz="2400" spc="-1" strike="noStrike">
                <a:solidFill>
                  <a:srgbClr val="000000"/>
                </a:solidFill>
                <a:latin typeface="Times New Roman"/>
                <a:ea typeface="Arial"/>
              </a:rPr>
              <a:t> de Dirac en 1D.</a:t>
            </a:r>
            <a:endParaRPr b="0" lang="en-US" sz="2400" spc="-1" strike="noStrike">
              <a:solidFill>
                <a:srgbClr val="000000"/>
              </a:solidFill>
              <a:latin typeface="Calibri"/>
            </a:endParaRPr>
          </a:p>
          <a:p>
            <a:pPr marL="462960" algn="just">
              <a:lnSpc>
                <a:spcPct val="150000"/>
              </a:lnSpc>
              <a:spcBef>
                <a:spcPts val="255"/>
              </a:spcBef>
            </a:pPr>
            <a:endParaRPr b="0" lang="en-US" sz="2400" spc="-1" strike="noStrike">
              <a:solidFill>
                <a:srgbClr val="000000"/>
              </a:solidFill>
              <a:latin typeface="Calibri"/>
            </a:endParaRPr>
          </a:p>
          <a:p>
            <a:pPr marL="462960" algn="just">
              <a:lnSpc>
                <a:spcPct val="150000"/>
              </a:lnSpc>
              <a:tabLst>
                <a:tab algn="l" pos="0"/>
              </a:tabLst>
            </a:pPr>
            <a:r>
              <a:rPr b="0" lang="fr-FR" sz="2400" spc="-1" strike="noStrike">
                <a:solidFill>
                  <a:srgbClr val="000000"/>
                </a:solidFill>
                <a:latin typeface="Times New Roman"/>
                <a:ea typeface="Arial"/>
              </a:rPr>
              <a:t>En 2D, il s’agit du produit de </a:t>
            </a:r>
            <a:r>
              <a:rPr b="0" lang="fr-FR" sz="2400" spc="-1" strike="noStrike">
                <a:solidFill>
                  <a:schemeClr val="accent1"/>
                </a:solidFill>
                <a:latin typeface="Times New Roman"/>
                <a:ea typeface="Arial"/>
              </a:rPr>
              <a:t>deux impulsions </a:t>
            </a:r>
            <a:r>
              <a:rPr b="0" lang="fr-FR" sz="2400" spc="-1" strike="noStrike">
                <a:solidFill>
                  <a:srgbClr val="000000"/>
                </a:solidFill>
                <a:latin typeface="Times New Roman"/>
                <a:ea typeface="Arial"/>
              </a:rPr>
              <a:t>monodimensionnelles : </a:t>
            </a:r>
            <a:endParaRPr b="0" lang="en-US" sz="2400" spc="-1" strike="noStrike">
              <a:solidFill>
                <a:srgbClr val="000000"/>
              </a:solidFill>
              <a:latin typeface="Calibri"/>
            </a:endParaRPr>
          </a:p>
          <a:p>
            <a:pPr marL="462960" algn="just">
              <a:lnSpc>
                <a:spcPct val="150000"/>
              </a:lnSpc>
              <a:tabLst>
                <a:tab algn="l" pos="0"/>
              </a:tabLst>
            </a:pPr>
            <a:r>
              <a:rPr b="0" lang="fr-FR" sz="2400" spc="-1" strike="noStrike">
                <a:solidFill>
                  <a:srgbClr val="000000"/>
                </a:solidFill>
                <a:latin typeface="Times New Roman"/>
                <a:ea typeface="Arial"/>
              </a:rPr>
              <a:t> </a:t>
            </a:r>
            <a:endParaRPr b="0" lang="en-US" sz="2400" spc="-1" strike="noStrike">
              <a:solidFill>
                <a:srgbClr val="000000"/>
              </a:solidFill>
              <a:latin typeface="Calibri"/>
            </a:endParaRPr>
          </a:p>
          <a:p>
            <a:pPr marL="462960" algn="just">
              <a:lnSpc>
                <a:spcPct val="150000"/>
              </a:lnSpc>
              <a:spcBef>
                <a:spcPts val="255"/>
              </a:spcBef>
              <a:tabLst>
                <a:tab algn="l" pos="0"/>
              </a:tabLst>
            </a:pPr>
            <a:endParaRPr b="0" lang="en-US" sz="2400" spc="-1" strike="noStrike">
              <a:solidFill>
                <a:srgbClr val="000000"/>
              </a:solidFill>
              <a:latin typeface="Calibri"/>
            </a:endParaRPr>
          </a:p>
        </p:txBody>
      </p:sp>
      <p:pic>
        <p:nvPicPr>
          <p:cNvPr id="551" name="Google Shape;118;p5" descr=""/>
          <p:cNvPicPr/>
          <p:nvPr/>
        </p:nvPicPr>
        <p:blipFill>
          <a:blip r:embed="rId1"/>
          <a:stretch/>
        </p:blipFill>
        <p:spPr>
          <a:xfrm>
            <a:off x="0" y="-118800"/>
            <a:ext cx="2198880" cy="1184400"/>
          </a:xfrm>
          <a:prstGeom prst="rect">
            <a:avLst/>
          </a:prstGeom>
          <a:ln w="0">
            <a:noFill/>
          </a:ln>
        </p:spPr>
      </p:pic>
      <p:sp>
        <p:nvSpPr>
          <p:cNvPr id="55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5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55" name="Google Shape;115;p5"/>
          <p:cNvSpPr/>
          <p:nvPr/>
        </p:nvSpPr>
        <p:spPr>
          <a:xfrm>
            <a:off x="87120" y="1194840"/>
            <a:ext cx="11962440" cy="224100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Un pixel de position (x,y) et de valeur I(x,y) peut alors être défini comme une impulsion de Dirac de dimension2, centrée en (x,y) et d’amplitude I(x,y). Une image en dimension 2, de dimensions wxh est un ensemble de pixel de position (x,y) avec x et y, deux entiers variant respectivement de 0 à w et de 0 à h.</a:t>
            </a:r>
            <a:endParaRPr b="0" lang="en-US" sz="2400" spc="-1" strike="noStrike">
              <a:solidFill>
                <a:srgbClr val="000000"/>
              </a:solidFill>
              <a:latin typeface="Calibri"/>
            </a:endParaRPr>
          </a:p>
        </p:txBody>
      </p:sp>
      <p:pic>
        <p:nvPicPr>
          <p:cNvPr id="556" name="Google Shape;118;p5" descr=""/>
          <p:cNvPicPr/>
          <p:nvPr/>
        </p:nvPicPr>
        <p:blipFill>
          <a:blip r:embed="rId1"/>
          <a:stretch/>
        </p:blipFill>
        <p:spPr>
          <a:xfrm>
            <a:off x="0" y="-118800"/>
            <a:ext cx="2198880" cy="1184400"/>
          </a:xfrm>
          <a:prstGeom prst="rect">
            <a:avLst/>
          </a:prstGeom>
          <a:ln w="0">
            <a:noFill/>
          </a:ln>
        </p:spPr>
      </p:pic>
      <p:sp>
        <p:nvSpPr>
          <p:cNvPr id="55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Rappels théoriques pour la reconstruction</a:t>
            </a:r>
            <a:endParaRPr b="0" lang="en-US" sz="2800" spc="-1" strike="noStrike">
              <a:solidFill>
                <a:srgbClr val="000000"/>
              </a:solidFill>
              <a:latin typeface="Calibri"/>
            </a:endParaRPr>
          </a:p>
        </p:txBody>
      </p:sp>
      <p:cxnSp>
        <p:nvCxnSpPr>
          <p:cNvPr id="558" name="Google Shape;120;p5"/>
          <p:cNvCxnSpPr/>
          <p:nvPr/>
        </p:nvCxnSpPr>
        <p:spPr>
          <a:xfrm flipV="1">
            <a:off x="2271600" y="721800"/>
            <a:ext cx="9921240" cy="15120"/>
          </a:xfrm>
          <a:prstGeom prst="straightConnector1">
            <a:avLst/>
          </a:prstGeom>
          <a:ln w="28575">
            <a:solidFill>
              <a:srgbClr val="4f4e6b"/>
            </a:solidFill>
            <a:round/>
          </a:ln>
        </p:spPr>
      </p:cxnSp>
      <p:pic>
        <p:nvPicPr>
          <p:cNvPr id="559" name="Image 3" descr=""/>
          <p:cNvPicPr/>
          <p:nvPr/>
        </p:nvPicPr>
        <p:blipFill>
          <a:blip r:embed="rId2"/>
          <a:stretch/>
        </p:blipFill>
        <p:spPr>
          <a:xfrm>
            <a:off x="3095640" y="3537360"/>
            <a:ext cx="5718600" cy="287640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61" name="Google Shape;118;p5" descr=""/>
          <p:cNvPicPr/>
          <p:nvPr/>
        </p:nvPicPr>
        <p:blipFill>
          <a:blip r:embed="rId1"/>
          <a:stretch/>
        </p:blipFill>
        <p:spPr>
          <a:xfrm>
            <a:off x="0" y="-118800"/>
            <a:ext cx="2198880" cy="1184400"/>
          </a:xfrm>
          <a:prstGeom prst="rect">
            <a:avLst/>
          </a:prstGeom>
          <a:ln w="0">
            <a:noFill/>
          </a:ln>
        </p:spPr>
      </p:pic>
      <p:sp>
        <p:nvSpPr>
          <p:cNvPr id="56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63" name="Google Shape;120;p5"/>
          <p:cNvCxnSpPr/>
          <p:nvPr/>
        </p:nvCxnSpPr>
        <p:spPr>
          <a:xfrm flipV="1">
            <a:off x="2271600" y="721800"/>
            <a:ext cx="9921240" cy="15120"/>
          </a:xfrm>
          <a:prstGeom prst="straightConnector1">
            <a:avLst/>
          </a:prstGeom>
          <a:ln w="28575">
            <a:solidFill>
              <a:srgbClr val="4f4e6b"/>
            </a:solidFill>
            <a:round/>
          </a:ln>
        </p:spPr>
      </p:cxnSp>
      <p:sp>
        <p:nvSpPr>
          <p:cNvPr id="564" name="Google Shape;115;p5"/>
          <p:cNvSpPr/>
          <p:nvPr/>
        </p:nvSpPr>
        <p:spPr>
          <a:xfrm>
            <a:off x="150480" y="1232280"/>
            <a:ext cx="1091700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Peigne d’impulsions de Dirac en 1D</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Brosse d’impulsion  de Dirac en dimension 2  </a:t>
            </a: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a:p>
            <a:pPr algn="just">
              <a:lnSpc>
                <a:spcPct val="150000"/>
              </a:lnSpc>
            </a:pPr>
            <a:endParaRPr b="0" lang="en-US" sz="2400" spc="-1" strike="noStrike">
              <a:solidFill>
                <a:srgbClr val="000000"/>
              </a:solidFill>
              <a:latin typeface="Calibri"/>
            </a:endParaRPr>
          </a:p>
        </p:txBody>
      </p:sp>
      <p:pic>
        <p:nvPicPr>
          <p:cNvPr id="565" name="Image 6" descr=""/>
          <p:cNvPicPr/>
          <p:nvPr/>
        </p:nvPicPr>
        <p:blipFill>
          <a:blip r:embed="rId2"/>
          <a:stretch/>
        </p:blipFill>
        <p:spPr>
          <a:xfrm>
            <a:off x="8037360" y="1659240"/>
            <a:ext cx="3866040" cy="1343880"/>
          </a:xfrm>
          <a:prstGeom prst="rect">
            <a:avLst/>
          </a:prstGeom>
          <a:ln w="0">
            <a:noFill/>
          </a:ln>
        </p:spPr>
      </p:pic>
      <p:pic>
        <p:nvPicPr>
          <p:cNvPr id="566" name="Image 7" descr=""/>
          <p:cNvPicPr/>
          <p:nvPr/>
        </p:nvPicPr>
        <p:blipFill>
          <a:blip r:embed="rId3"/>
          <a:stretch/>
        </p:blipFill>
        <p:spPr>
          <a:xfrm>
            <a:off x="8029080" y="4183200"/>
            <a:ext cx="4066200" cy="233244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68" name="Google Shape;118;p5" descr=""/>
          <p:cNvPicPr/>
          <p:nvPr/>
        </p:nvPicPr>
        <p:blipFill>
          <a:blip r:embed="rId1"/>
          <a:stretch/>
        </p:blipFill>
        <p:spPr>
          <a:xfrm>
            <a:off x="0" y="-118800"/>
            <a:ext cx="2198880" cy="1184400"/>
          </a:xfrm>
          <a:prstGeom prst="rect">
            <a:avLst/>
          </a:prstGeom>
          <a:ln w="0">
            <a:noFill/>
          </a:ln>
        </p:spPr>
      </p:pic>
      <p:sp>
        <p:nvSpPr>
          <p:cNvPr id="56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Rappels théoriques pour la reconstruction</a:t>
            </a:r>
            <a:endParaRPr b="0" lang="en-US" sz="2800" spc="-1" strike="noStrike">
              <a:solidFill>
                <a:srgbClr val="000000"/>
              </a:solidFill>
              <a:latin typeface="Calibri"/>
            </a:endParaRPr>
          </a:p>
        </p:txBody>
      </p:sp>
      <p:cxnSp>
        <p:nvCxnSpPr>
          <p:cNvPr id="570" name="Google Shape;120;p5"/>
          <p:cNvCxnSpPr/>
          <p:nvPr/>
        </p:nvCxnSpPr>
        <p:spPr>
          <a:xfrm flipV="1">
            <a:off x="2271600" y="721800"/>
            <a:ext cx="9921240" cy="15120"/>
          </a:xfrm>
          <a:prstGeom prst="straightConnector1">
            <a:avLst/>
          </a:prstGeom>
          <a:ln w="28575">
            <a:solidFill>
              <a:srgbClr val="4f4e6b"/>
            </a:solidFill>
            <a:round/>
          </a:ln>
        </p:spPr>
      </p:cxnSp>
      <p:sp>
        <p:nvSpPr>
          <p:cNvPr id="571" name="Google Shape;114;p5"/>
          <p:cNvSpPr/>
          <p:nvPr/>
        </p:nvSpPr>
        <p:spPr>
          <a:xfrm>
            <a:off x="2761560" y="4640400"/>
            <a:ext cx="2081520" cy="37764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0" lang="en-US" sz="2400" spc="-1" strike="noStrike">
                <a:solidFill>
                  <a:schemeClr val="dk1"/>
                </a:solidFill>
                <a:highlight>
                  <a:srgbClr val="ffffff"/>
                </a:highlight>
                <a:latin typeface="Times New Roman"/>
                <a:ea typeface="Calibri"/>
              </a:rPr>
              <a:t>Peigne 2D en X</a:t>
            </a:r>
            <a:endParaRPr b="0" lang="en-US" sz="2400" spc="-1" strike="noStrike">
              <a:solidFill>
                <a:srgbClr val="000000"/>
              </a:solidFill>
              <a:latin typeface="Calibri"/>
            </a:endParaRPr>
          </a:p>
        </p:txBody>
      </p:sp>
      <p:pic>
        <p:nvPicPr>
          <p:cNvPr id="572" name="Image 6" descr=""/>
          <p:cNvPicPr/>
          <p:nvPr/>
        </p:nvPicPr>
        <p:blipFill>
          <a:blip r:embed="rId2"/>
          <a:stretch/>
        </p:blipFill>
        <p:spPr>
          <a:xfrm>
            <a:off x="1632960" y="1630080"/>
            <a:ext cx="8827200" cy="2609640"/>
          </a:xfrm>
          <a:prstGeom prst="rect">
            <a:avLst/>
          </a:prstGeom>
          <a:ln w="0">
            <a:noFill/>
          </a:ln>
        </p:spPr>
      </p:pic>
      <p:sp>
        <p:nvSpPr>
          <p:cNvPr id="573" name="Google Shape;114;p5"/>
          <p:cNvSpPr/>
          <p:nvPr/>
        </p:nvSpPr>
        <p:spPr>
          <a:xfrm>
            <a:off x="7235280" y="4675320"/>
            <a:ext cx="2691360" cy="37764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0" lang="en-US" sz="2400" spc="-1" strike="noStrike">
                <a:solidFill>
                  <a:schemeClr val="dk1"/>
                </a:solidFill>
                <a:highlight>
                  <a:srgbClr val="ffffff"/>
                </a:highlight>
                <a:latin typeface="Times New Roman"/>
                <a:ea typeface="Calibri"/>
              </a:rPr>
              <a:t>Peigne étendu en X</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75" name="Google Shape;115;p5"/>
          <p:cNvSpPr/>
          <p:nvPr/>
        </p:nvSpPr>
        <p:spPr>
          <a:xfrm>
            <a:off x="108720" y="1238400"/>
            <a:ext cx="11929680" cy="2241000"/>
          </a:xfrm>
          <a:prstGeom prst="rect">
            <a:avLst/>
          </a:prstGeom>
          <a:noFill/>
          <a:ln w="0">
            <a:noFill/>
          </a:ln>
        </p:spPr>
        <p:style>
          <a:lnRef idx="0"/>
          <a:fillRef idx="0"/>
          <a:effectRef idx="0"/>
          <a:fontRef idx="minor"/>
        </p:style>
        <p:txBody>
          <a:bodyPr lIns="0" rIns="0" tIns="46800" bIns="0" anchor="t">
            <a:spAutoFit/>
          </a:bodyPr>
          <a:p>
            <a:pPr marL="457200" indent="-457200" algn="just">
              <a:lnSpc>
                <a:spcPct val="150000"/>
              </a:lnSpc>
              <a:buClr>
                <a:srgbClr val="000000"/>
              </a:buClr>
              <a:buFont typeface="Arial"/>
              <a:buChar char="•"/>
            </a:pPr>
            <a:r>
              <a:rPr b="0" lang="fr-FR" sz="2400" spc="-1" strike="noStrike">
                <a:solidFill>
                  <a:srgbClr val="000000"/>
                </a:solidFill>
                <a:latin typeface="Times New Roman"/>
                <a:ea typeface="Arial"/>
              </a:rPr>
              <a:t>On remarquera que  cette équation  ressemble  fortement  à celle  du </a:t>
            </a:r>
            <a:r>
              <a:rPr b="0" lang="fr-FR" sz="2400" spc="-1" strike="noStrike">
                <a:solidFill>
                  <a:schemeClr val="accent1"/>
                </a:solidFill>
                <a:latin typeface="Times New Roman"/>
                <a:ea typeface="Arial"/>
              </a:rPr>
              <a:t>peigne</a:t>
            </a:r>
            <a:r>
              <a:rPr b="0" lang="fr-FR" sz="2400" spc="-1" strike="noStrike">
                <a:solidFill>
                  <a:srgbClr val="000000"/>
                </a:solidFill>
                <a:latin typeface="Times New Roman"/>
                <a:ea typeface="Arial"/>
              </a:rPr>
              <a:t>  en dimension 1 mais qu’il ne faut pas confondre ces </a:t>
            </a:r>
            <a:r>
              <a:rPr b="0" lang="fr-FR" sz="2400" spc="-1" strike="noStrike">
                <a:solidFill>
                  <a:schemeClr val="accent1"/>
                </a:solidFill>
                <a:latin typeface="Times New Roman"/>
                <a:ea typeface="Arial"/>
              </a:rPr>
              <a:t>deux peignes</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marL="457200" indent="-457200" algn="just">
              <a:lnSpc>
                <a:spcPct val="10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brosse</a:t>
            </a:r>
            <a:r>
              <a:rPr b="0" lang="fr-FR" sz="2400" spc="-1" strike="noStrike">
                <a:solidFill>
                  <a:srgbClr val="000000"/>
                </a:solidFill>
                <a:latin typeface="Times New Roman"/>
                <a:ea typeface="Arial"/>
              </a:rPr>
              <a:t> est définie  par le produit de </a:t>
            </a:r>
            <a:r>
              <a:rPr b="0" lang="fr-FR" sz="2400" spc="-1" strike="noStrike">
                <a:solidFill>
                  <a:schemeClr val="accent1"/>
                </a:solidFill>
                <a:latin typeface="Times New Roman"/>
                <a:ea typeface="Arial"/>
              </a:rPr>
              <a:t>2 peignes </a:t>
            </a:r>
            <a:r>
              <a:rPr b="0" lang="fr-FR" sz="2400" spc="-1" strike="noStrike">
                <a:solidFill>
                  <a:srgbClr val="000000"/>
                </a:solidFill>
                <a:latin typeface="Times New Roman"/>
                <a:ea typeface="Arial"/>
              </a:rPr>
              <a:t>étendus  :</a:t>
            </a: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a:p>
            <a:pPr algn="just">
              <a:lnSpc>
                <a:spcPct val="100000"/>
              </a:lnSpc>
            </a:pPr>
            <a:endParaRPr b="0" lang="en-US" sz="2400" spc="-1" strike="noStrike">
              <a:solidFill>
                <a:srgbClr val="000000"/>
              </a:solidFill>
              <a:latin typeface="Calibri"/>
            </a:endParaRPr>
          </a:p>
        </p:txBody>
      </p:sp>
      <p:pic>
        <p:nvPicPr>
          <p:cNvPr id="576" name="Google Shape;118;p5" descr=""/>
          <p:cNvPicPr/>
          <p:nvPr/>
        </p:nvPicPr>
        <p:blipFill>
          <a:blip r:embed="rId1"/>
          <a:stretch/>
        </p:blipFill>
        <p:spPr>
          <a:xfrm>
            <a:off x="0" y="-129600"/>
            <a:ext cx="2198880" cy="1184400"/>
          </a:xfrm>
          <a:prstGeom prst="rect">
            <a:avLst/>
          </a:prstGeom>
          <a:ln w="0">
            <a:noFill/>
          </a:ln>
        </p:spPr>
      </p:pic>
      <p:sp>
        <p:nvSpPr>
          <p:cNvPr id="57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7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125" name="PlaceHolder 1"/>
          <p:cNvSpPr>
            <a:spLocks noGrp="1"/>
          </p:cNvSpPr>
          <p:nvPr>
            <p:ph type="title"/>
          </p:nvPr>
        </p:nvSpPr>
        <p:spPr>
          <a:xfrm>
            <a:off x="322920" y="687960"/>
            <a:ext cx="577188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Calibri"/>
                <a:ea typeface="Calibri"/>
              </a:rPr>
              <a:t>Objectif du traitement d’images</a:t>
            </a:r>
            <a:endParaRPr b="0" lang="en-US" sz="3000" spc="-1" strike="noStrike">
              <a:solidFill>
                <a:srgbClr val="000000"/>
              </a:solidFill>
              <a:latin typeface="Calibri"/>
            </a:endParaRPr>
          </a:p>
        </p:txBody>
      </p:sp>
      <p:sp>
        <p:nvSpPr>
          <p:cNvPr id="126" name="Google Shape;115;p5"/>
          <p:cNvSpPr/>
          <p:nvPr/>
        </p:nvSpPr>
        <p:spPr>
          <a:xfrm>
            <a:off x="87120" y="1771560"/>
            <a:ext cx="11962440" cy="3886920"/>
          </a:xfrm>
          <a:prstGeom prst="rect">
            <a:avLst/>
          </a:prstGeom>
          <a:noFill/>
          <a:ln w="0">
            <a:noFill/>
          </a:ln>
        </p:spPr>
        <p:style>
          <a:lnRef idx="0"/>
          <a:fillRef idx="0"/>
          <a:effectRef idx="0"/>
          <a:fontRef idx="minor"/>
        </p:style>
        <p:txBody>
          <a:bodyPr lIns="0" rIns="0" tIns="46800" bIns="0" anchor="t">
            <a:spAutoFit/>
          </a:bodyPr>
          <a:p>
            <a:pPr marL="241200" indent="-209520" algn="just">
              <a:lnSpc>
                <a:spcPct val="150000"/>
              </a:lnSpc>
              <a:buClr>
                <a:srgbClr val="000000"/>
              </a:buClr>
              <a:buFont typeface="Arial"/>
              <a:buChar char="•"/>
            </a:pPr>
            <a:r>
              <a:rPr b="0" lang="fr-FR" sz="2400" spc="-1" strike="noStrike">
                <a:solidFill>
                  <a:schemeClr val="dk1"/>
                </a:solidFill>
                <a:latin typeface="Times New Roman"/>
                <a:ea typeface="Calibri"/>
              </a:rPr>
              <a:t>Le traitement </a:t>
            </a:r>
            <a:r>
              <a:rPr b="0" lang="fr-FR" sz="2400" spc="-1" strike="noStrike">
                <a:solidFill>
                  <a:schemeClr val="accent1"/>
                </a:solidFill>
                <a:latin typeface="Times New Roman"/>
                <a:ea typeface="Calibri"/>
              </a:rPr>
              <a:t>numérique des images </a:t>
            </a:r>
            <a:r>
              <a:rPr b="0" lang="fr-FR" sz="2400" spc="-1" strike="noStrike">
                <a:solidFill>
                  <a:schemeClr val="dk1"/>
                </a:solidFill>
                <a:latin typeface="Times New Roman"/>
                <a:ea typeface="Calibri"/>
              </a:rPr>
              <a:t>consiste en une phase acquisition et une phase de traitement d’image. L’</a:t>
            </a:r>
            <a:r>
              <a:rPr b="0" lang="fr-FR" sz="2400" spc="-1" strike="noStrike">
                <a:solidFill>
                  <a:schemeClr val="accent1"/>
                </a:solidFill>
                <a:latin typeface="Times New Roman"/>
                <a:ea typeface="Calibri"/>
              </a:rPr>
              <a:t>acquisiton</a:t>
            </a:r>
            <a:r>
              <a:rPr b="0" lang="fr-FR" sz="2400" spc="-1" strike="noStrike">
                <a:solidFill>
                  <a:schemeClr val="dk1"/>
                </a:solidFill>
                <a:latin typeface="Times New Roman"/>
                <a:ea typeface="Calibri"/>
              </a:rPr>
              <a:t> consiste en un dispositif optique qui forme une image à partir d’une scène. Le numériseur forme une image numérique (</a:t>
            </a:r>
            <a:r>
              <a:rPr b="0" lang="fr-FR" sz="2400" spc="-1" strike="noStrike">
                <a:solidFill>
                  <a:schemeClr val="accent1"/>
                </a:solidFill>
                <a:latin typeface="Times New Roman"/>
                <a:ea typeface="Calibri"/>
              </a:rPr>
              <a:t>échantillonnage et quantification</a:t>
            </a:r>
            <a:r>
              <a:rPr b="0" lang="fr-FR" sz="2400" spc="-1" strike="noStrike">
                <a:solidFill>
                  <a:schemeClr val="dk1"/>
                </a:solidFill>
                <a:latin typeface="Times New Roman"/>
                <a:ea typeface="Calibri"/>
              </a:rPr>
              <a:t>). </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Distance focale </a:t>
            </a:r>
            <a:r>
              <a:rPr b="0" lang="fr-FR" sz="2400" spc="-1" strike="noStrike">
                <a:solidFill>
                  <a:schemeClr val="dk1"/>
                </a:solidFill>
                <a:latin typeface="Times New Roman"/>
                <a:ea typeface="Calibri"/>
              </a:rPr>
              <a:t>: distance entre la lentille et le point focal</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Point focal </a:t>
            </a:r>
            <a:r>
              <a:rPr b="0" lang="fr-FR" sz="2400" spc="-1" strike="noStrike">
                <a:solidFill>
                  <a:schemeClr val="dk1"/>
                </a:solidFill>
                <a:latin typeface="Times New Roman"/>
                <a:ea typeface="Calibri"/>
              </a:rPr>
              <a:t>: point à proximité du capteur </a:t>
            </a:r>
            <a:r>
              <a:rPr b="0" lang="fr-FR" sz="2400" spc="-1" strike="noStrike">
                <a:solidFill>
                  <a:schemeClr val="accent1"/>
                </a:solidFill>
                <a:latin typeface="Times New Roman"/>
                <a:ea typeface="Calibri"/>
              </a:rPr>
              <a:t>CCD</a:t>
            </a:r>
            <a:r>
              <a:rPr b="0" lang="fr-FR" sz="2400" spc="-1" strike="noStrike">
                <a:solidFill>
                  <a:schemeClr val="dk1"/>
                </a:solidFill>
                <a:latin typeface="Times New Roman"/>
                <a:ea typeface="Calibri"/>
              </a:rPr>
              <a:t> où les rayons lumineux convergent</a:t>
            </a:r>
            <a:endParaRPr b="0" lang="en-US" sz="2400" spc="-1" strike="noStrike">
              <a:solidFill>
                <a:srgbClr val="000000"/>
              </a:solidFill>
              <a:latin typeface="Calibri"/>
            </a:endParaRPr>
          </a:p>
          <a:p>
            <a:pPr marL="31680" algn="just">
              <a:lnSpc>
                <a:spcPct val="150000"/>
              </a:lnSpc>
            </a:pPr>
            <a:r>
              <a:rPr b="0"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 </a:t>
            </a:r>
            <a:r>
              <a:rPr b="1" lang="fr-FR" sz="2400" spc="-1" strike="noStrike">
                <a:solidFill>
                  <a:schemeClr val="dk1"/>
                </a:solidFill>
                <a:latin typeface="Times New Roman"/>
                <a:ea typeface="Calibri"/>
              </a:rPr>
              <a:t>Capteur tri-CCD </a:t>
            </a:r>
            <a:r>
              <a:rPr b="0" lang="fr-FR" sz="2400" spc="-1" strike="noStrike">
                <a:solidFill>
                  <a:schemeClr val="dk1"/>
                </a:solidFill>
                <a:latin typeface="Times New Roman"/>
                <a:ea typeface="Calibri"/>
              </a:rPr>
              <a:t>: </a:t>
            </a:r>
            <a:r>
              <a:rPr b="0" lang="fr-FR" sz="2400" spc="-1" strike="noStrike">
                <a:solidFill>
                  <a:schemeClr val="accent1"/>
                </a:solidFill>
                <a:latin typeface="Times New Roman"/>
                <a:ea typeface="Calibri"/>
              </a:rPr>
              <a:t>ensemble de trois capteurs CCD </a:t>
            </a:r>
            <a:r>
              <a:rPr b="0" lang="fr-FR" sz="2400" spc="-1" strike="noStrike">
                <a:solidFill>
                  <a:schemeClr val="dk1"/>
                </a:solidFill>
                <a:latin typeface="Times New Roman"/>
                <a:ea typeface="Calibri"/>
              </a:rPr>
              <a:t>transformant les intensités lumineuses en chaque pixel en signal électrique</a:t>
            </a:r>
            <a:endParaRPr b="0" lang="en-US" sz="2400" spc="-1" strike="noStrike">
              <a:solidFill>
                <a:srgbClr val="000000"/>
              </a:solidFill>
              <a:latin typeface="Calibri"/>
            </a:endParaRPr>
          </a:p>
        </p:txBody>
      </p:sp>
      <p:pic>
        <p:nvPicPr>
          <p:cNvPr id="127" name="Google Shape;118;p5" descr=""/>
          <p:cNvPicPr/>
          <p:nvPr/>
        </p:nvPicPr>
        <p:blipFill>
          <a:blip r:embed="rId1"/>
          <a:stretch/>
        </p:blipFill>
        <p:spPr>
          <a:xfrm>
            <a:off x="0" y="-118800"/>
            <a:ext cx="2198880" cy="1184400"/>
          </a:xfrm>
          <a:prstGeom prst="rect">
            <a:avLst/>
          </a:prstGeom>
          <a:ln w="0">
            <a:noFill/>
          </a:ln>
        </p:spPr>
      </p:pic>
      <p:sp>
        <p:nvSpPr>
          <p:cNvPr id="12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en-US" sz="3000" spc="-1" strike="noStrike">
                <a:solidFill>
                  <a:srgbClr val="4f4e6b"/>
                </a:solidFill>
                <a:highlight>
                  <a:srgbClr val="ffffff"/>
                </a:highlight>
                <a:latin typeface="Calibri"/>
                <a:ea typeface="Calibri"/>
              </a:rPr>
              <a:t>Généralités</a:t>
            </a:r>
            <a:endParaRPr b="0" lang="en-US" sz="3000" spc="-1" strike="noStrike">
              <a:solidFill>
                <a:srgbClr val="000000"/>
              </a:solidFill>
              <a:latin typeface="Calibri"/>
            </a:endParaRPr>
          </a:p>
        </p:txBody>
      </p:sp>
      <p:cxnSp>
        <p:nvCxnSpPr>
          <p:cNvPr id="12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80" name="Google Shape;115;p5"/>
          <p:cNvSpPr/>
          <p:nvPr/>
        </p:nvSpPr>
        <p:spPr>
          <a:xfrm>
            <a:off x="174240" y="1163880"/>
            <a:ext cx="11831760" cy="42973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Notons le signal image continu et le signal image </a:t>
            </a:r>
            <a:r>
              <a:rPr b="0" lang="fr-FR" sz="2400" spc="-1" strike="noStrike">
                <a:solidFill>
                  <a:schemeClr val="accent1"/>
                </a:solidFill>
                <a:latin typeface="Times New Roman"/>
                <a:ea typeface="Arial"/>
              </a:rPr>
              <a:t>échantillonné par le produit avec une brosse </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50000"/>
              </a:lnSpc>
              <a:tabLst>
                <a:tab algn="l" pos="0"/>
              </a:tabLst>
            </a:pPr>
            <a:endParaRPr b="0" lang="en-US" sz="2200" spc="-1" strike="noStrike">
              <a:solidFill>
                <a:srgbClr val="000000"/>
              </a:solidFill>
              <a:latin typeface="Calibri"/>
            </a:endParaRPr>
          </a:p>
          <a:p>
            <a:pPr algn="just">
              <a:lnSpc>
                <a:spcPct val="150000"/>
              </a:lnSpc>
              <a:tabLst>
                <a:tab algn="l" pos="0"/>
              </a:tabLst>
            </a:pPr>
            <a:endParaRPr b="0" lang="en-US" sz="2200" spc="-1" strike="noStrike">
              <a:solidFill>
                <a:srgbClr val="000000"/>
              </a:solidFill>
              <a:latin typeface="Calibri"/>
            </a:endParaRPr>
          </a:p>
          <a:p>
            <a:pPr marL="343080" indent="-343080" algn="just">
              <a:lnSpc>
                <a:spcPct val="150000"/>
              </a:lnSpc>
              <a:buClr>
                <a:srgbClr val="000000"/>
              </a:buClr>
              <a:buFont typeface="Arial"/>
              <a:buChar char="•"/>
              <a:tabLst>
                <a:tab algn="l" pos="0"/>
              </a:tabLst>
            </a:pPr>
            <a:r>
              <a:rPr b="0" lang="fr-FR" sz="2400" spc="-1" strike="noStrike">
                <a:solidFill>
                  <a:srgbClr val="000000"/>
                </a:solidFill>
                <a:latin typeface="Times New Roman"/>
                <a:ea typeface="Arial"/>
              </a:rPr>
              <a:t>Puisque l’on sait maintenant comment </a:t>
            </a:r>
            <a:r>
              <a:rPr b="0" lang="fr-FR" sz="2400" spc="-1" strike="noStrike">
                <a:solidFill>
                  <a:schemeClr val="accent1"/>
                </a:solidFill>
                <a:latin typeface="Times New Roman"/>
                <a:ea typeface="Arial"/>
              </a:rPr>
              <a:t>échantillonner</a:t>
            </a:r>
            <a:r>
              <a:rPr b="0" lang="fr-FR" sz="2400" spc="-1" strike="noStrike">
                <a:solidFill>
                  <a:srgbClr val="000000"/>
                </a:solidFill>
                <a:latin typeface="Times New Roman"/>
                <a:ea typeface="Arial"/>
              </a:rPr>
              <a:t> une image continue, on  s’intéresse  au  rééchantillonnage.  Celui-ci  passe  par  une  phase  de  </a:t>
            </a:r>
            <a:r>
              <a:rPr b="0" lang="fr-FR" sz="2400" spc="-1" strike="noStrike">
                <a:solidFill>
                  <a:schemeClr val="accent1"/>
                </a:solidFill>
                <a:latin typeface="Times New Roman"/>
                <a:ea typeface="Arial"/>
              </a:rPr>
              <a:t>reconstruction</a:t>
            </a:r>
            <a:r>
              <a:rPr b="0" lang="fr-FR" sz="2400" spc="-1" strike="noStrike">
                <a:solidFill>
                  <a:srgbClr val="000000"/>
                </a:solidFill>
                <a:latin typeface="Times New Roman"/>
                <a:ea typeface="Arial"/>
              </a:rPr>
              <a:t> préalable  à un nouvel échantillonnage</a:t>
            </a:r>
            <a:endParaRPr b="0" lang="en-US" sz="2400" spc="-1" strike="noStrike">
              <a:solidFill>
                <a:srgbClr val="000000"/>
              </a:solidFill>
              <a:latin typeface="Calibri"/>
            </a:endParaRPr>
          </a:p>
          <a:p>
            <a:pPr algn="just">
              <a:lnSpc>
                <a:spcPct val="150000"/>
              </a:lnSpc>
              <a:tabLst>
                <a:tab algn="l" pos="0"/>
              </a:tabLst>
            </a:pPr>
            <a:endParaRPr b="0" lang="en-US" sz="2200" spc="-1" strike="noStrike">
              <a:solidFill>
                <a:srgbClr val="000000"/>
              </a:solidFill>
              <a:latin typeface="Calibri"/>
            </a:endParaRPr>
          </a:p>
        </p:txBody>
      </p:sp>
      <p:pic>
        <p:nvPicPr>
          <p:cNvPr id="581" name="Google Shape;118;p5" descr=""/>
          <p:cNvPicPr/>
          <p:nvPr/>
        </p:nvPicPr>
        <p:blipFill>
          <a:blip r:embed="rId1"/>
          <a:stretch/>
        </p:blipFill>
        <p:spPr>
          <a:xfrm>
            <a:off x="0" y="-118800"/>
            <a:ext cx="2198880" cy="1184400"/>
          </a:xfrm>
          <a:prstGeom prst="rect">
            <a:avLst/>
          </a:prstGeom>
          <a:ln w="0">
            <a:noFill/>
          </a:ln>
        </p:spPr>
      </p:pic>
      <p:sp>
        <p:nvSpPr>
          <p:cNvPr id="582"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83"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85" name="PlaceHolder 1"/>
          <p:cNvSpPr>
            <a:spLocks noGrp="1"/>
          </p:cNvSpPr>
          <p:nvPr>
            <p:ph type="title"/>
          </p:nvPr>
        </p:nvSpPr>
        <p:spPr>
          <a:xfrm>
            <a:off x="322920" y="688320"/>
            <a:ext cx="623988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Reconstruction d’image</a:t>
            </a:r>
            <a:endParaRPr b="0" lang="en-US" sz="3000" spc="-1" strike="noStrike">
              <a:solidFill>
                <a:srgbClr val="000000"/>
              </a:solidFill>
              <a:latin typeface="Calibri"/>
            </a:endParaRPr>
          </a:p>
        </p:txBody>
      </p:sp>
      <p:sp>
        <p:nvSpPr>
          <p:cNvPr id="586" name="Google Shape;115;p5"/>
          <p:cNvSpPr/>
          <p:nvPr/>
        </p:nvSpPr>
        <p:spPr>
          <a:xfrm>
            <a:off x="174240" y="1771560"/>
            <a:ext cx="11896920" cy="388692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reconstruction</a:t>
            </a:r>
            <a:r>
              <a:rPr b="0" lang="fr-FR" sz="2400" spc="-1" strike="noStrike">
                <a:solidFill>
                  <a:srgbClr val="000000"/>
                </a:solidFill>
                <a:latin typeface="Times New Roman"/>
                <a:ea typeface="Arial"/>
              </a:rPr>
              <a:t> d’image consiste à retrouver l’image qui a été échantillonnée. Cela est impossible étant donné que, lors de l’échantillonnage, on a perdu de l’information. On cherche donc à retrouver  au mieux ce signal.</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r>
              <a:rPr b="1" lang="fr-FR" sz="2400" spc="-1" strike="noStrike">
                <a:solidFill>
                  <a:schemeClr val="accent1"/>
                </a:solidFill>
                <a:latin typeface="Times New Roman"/>
                <a:ea typeface="Arial"/>
              </a:rPr>
              <a:t>Principe de la reconstruction</a:t>
            </a:r>
            <a:endParaRPr b="0" lang="en-US" sz="2400" spc="-1" strike="noStrike">
              <a:solidFill>
                <a:srgbClr val="000000"/>
              </a:solidFill>
              <a:latin typeface="Calibri"/>
            </a:endParaRPr>
          </a:p>
          <a:p>
            <a:pPr marL="343080" indent="-343080" algn="just">
              <a:lnSpc>
                <a:spcPct val="150000"/>
              </a:lnSpc>
              <a:buClr>
                <a:srgbClr val="000000"/>
              </a:buClr>
              <a:buFont typeface="Arial"/>
              <a:buChar char="•"/>
              <a:tabLst>
                <a:tab algn="l" pos="0"/>
              </a:tabLst>
            </a:pPr>
            <a:r>
              <a:rPr b="0" lang="fr-FR" sz="2400" spc="-1" strike="noStrike">
                <a:solidFill>
                  <a:srgbClr val="000000"/>
                </a:solidFill>
                <a:latin typeface="Times New Roman"/>
                <a:ea typeface="Arial"/>
              </a:rPr>
              <a:t>La méthode classique consiste à </a:t>
            </a:r>
            <a:r>
              <a:rPr b="0" lang="fr-FR" sz="2400" spc="-1" strike="noStrike">
                <a:solidFill>
                  <a:schemeClr val="accent1"/>
                </a:solidFill>
                <a:latin typeface="Times New Roman"/>
                <a:ea typeface="Arial"/>
              </a:rPr>
              <a:t>reconstituer la transformée de Fourier du signal  </a:t>
            </a:r>
            <a:r>
              <a:rPr b="0" lang="fr-FR" sz="2400" spc="-1" strike="noStrike">
                <a:solidFill>
                  <a:srgbClr val="000000"/>
                </a:solidFill>
                <a:latin typeface="Times New Roman"/>
                <a:ea typeface="Arial"/>
              </a:rPr>
              <a:t>continu à partir de la </a:t>
            </a:r>
            <a:r>
              <a:rPr b="0" lang="fr-FR" sz="2400" spc="-1" strike="noStrike">
                <a:solidFill>
                  <a:schemeClr val="accent1"/>
                </a:solidFill>
                <a:latin typeface="Times New Roman"/>
                <a:ea typeface="Arial"/>
              </a:rPr>
              <a:t>transformée de Fourier du signal  discrétisée.</a:t>
            </a:r>
            <a:endParaRPr b="0" lang="en-US" sz="2400" spc="-1" strike="noStrike">
              <a:solidFill>
                <a:srgbClr val="000000"/>
              </a:solidFill>
              <a:latin typeface="Calibri"/>
            </a:endParaRPr>
          </a:p>
        </p:txBody>
      </p:sp>
      <p:pic>
        <p:nvPicPr>
          <p:cNvPr id="587" name="Google Shape;118;p5" descr=""/>
          <p:cNvPicPr/>
          <p:nvPr/>
        </p:nvPicPr>
        <p:blipFill>
          <a:blip r:embed="rId1"/>
          <a:stretch/>
        </p:blipFill>
        <p:spPr>
          <a:xfrm>
            <a:off x="0" y="-118800"/>
            <a:ext cx="2198880" cy="1184400"/>
          </a:xfrm>
          <a:prstGeom prst="rect">
            <a:avLst/>
          </a:prstGeom>
          <a:ln w="0">
            <a:noFill/>
          </a:ln>
        </p:spPr>
      </p:pic>
      <p:sp>
        <p:nvSpPr>
          <p:cNvPr id="588"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89"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591" name="Google Shape;115;p5"/>
          <p:cNvSpPr/>
          <p:nvPr/>
        </p:nvSpPr>
        <p:spPr>
          <a:xfrm>
            <a:off x="185040" y="1270800"/>
            <a:ext cx="11875320" cy="333828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0" lang="fr-FR" sz="2400" spc="-1" strike="noStrike">
                <a:solidFill>
                  <a:srgbClr val="000000"/>
                </a:solidFill>
                <a:latin typeface="Times New Roman"/>
                <a:ea typeface="Arial"/>
              </a:rPr>
              <a:t>Commençons par déterminer </a:t>
            </a:r>
            <a:r>
              <a:rPr b="0" lang="fr-FR" sz="2400" spc="-1" strike="noStrike">
                <a:solidFill>
                  <a:schemeClr val="accent1"/>
                </a:solidFill>
                <a:latin typeface="Times New Roman"/>
                <a:ea typeface="Arial"/>
              </a:rPr>
              <a:t>la transformée de Fourier de la brosse</a:t>
            </a:r>
            <a:r>
              <a:rPr b="0" lang="fr-FR" sz="2400" spc="-1" strike="noStrike">
                <a:solidFill>
                  <a:srgbClr val="000000"/>
                </a:solidFill>
                <a:latin typeface="Times New Roman"/>
                <a:ea typeface="Arial"/>
              </a:rPr>
              <a:t>. C’est la </a:t>
            </a:r>
            <a:r>
              <a:rPr b="0" lang="fr-FR" sz="2400" spc="-1" strike="noStrike">
                <a:solidFill>
                  <a:schemeClr val="accent1"/>
                </a:solidFill>
                <a:latin typeface="Times New Roman"/>
                <a:ea typeface="Arial"/>
              </a:rPr>
              <a:t>convolution des transformées des peignes étendus  </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p:txBody>
      </p:sp>
      <p:pic>
        <p:nvPicPr>
          <p:cNvPr id="592" name="Google Shape;118;p5" descr=""/>
          <p:cNvPicPr/>
          <p:nvPr/>
        </p:nvPicPr>
        <p:blipFill>
          <a:blip r:embed="rId1"/>
          <a:stretch/>
        </p:blipFill>
        <p:spPr>
          <a:xfrm>
            <a:off x="0" y="-118800"/>
            <a:ext cx="2198880" cy="1184400"/>
          </a:xfrm>
          <a:prstGeom prst="rect">
            <a:avLst/>
          </a:prstGeom>
          <a:ln w="0">
            <a:noFill/>
          </a:ln>
        </p:spPr>
      </p:pic>
      <p:sp>
        <p:nvSpPr>
          <p:cNvPr id="593"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94"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pic>
        <p:nvPicPr>
          <p:cNvPr id="596" name="Google Shape;118;p5" descr=""/>
          <p:cNvPicPr/>
          <p:nvPr/>
        </p:nvPicPr>
        <p:blipFill>
          <a:blip r:embed="rId1"/>
          <a:stretch/>
        </p:blipFill>
        <p:spPr>
          <a:xfrm>
            <a:off x="0" y="-118800"/>
            <a:ext cx="2198880" cy="1184400"/>
          </a:xfrm>
          <a:prstGeom prst="rect">
            <a:avLst/>
          </a:prstGeom>
          <a:ln w="0">
            <a:noFill/>
          </a:ln>
        </p:spPr>
      </p:pic>
      <p:sp>
        <p:nvSpPr>
          <p:cNvPr id="59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598" name="Google Shape;120;p5"/>
          <p:cNvCxnSpPr/>
          <p:nvPr/>
        </p:nvCxnSpPr>
        <p:spPr>
          <a:xfrm flipV="1">
            <a:off x="2271600" y="721800"/>
            <a:ext cx="9921240" cy="15120"/>
          </a:xfrm>
          <a:prstGeom prst="straightConnector1">
            <a:avLst/>
          </a:prstGeom>
          <a:ln w="28575">
            <a:solidFill>
              <a:srgbClr val="4f4e6b"/>
            </a:solidFill>
            <a:round/>
          </a:ln>
        </p:spPr>
      </p:cxnSp>
      <p:pic>
        <p:nvPicPr>
          <p:cNvPr id="599" name="Image 3" descr=""/>
          <p:cNvPicPr/>
          <p:nvPr/>
        </p:nvPicPr>
        <p:blipFill>
          <a:blip r:embed="rId2"/>
          <a:stretch/>
        </p:blipFill>
        <p:spPr>
          <a:xfrm>
            <a:off x="1154160" y="1076400"/>
            <a:ext cx="9919080" cy="563904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01" name="PlaceHolder 1"/>
          <p:cNvSpPr>
            <a:spLocks noGrp="1"/>
          </p:cNvSpPr>
          <p:nvPr>
            <p:ph type="title"/>
          </p:nvPr>
        </p:nvSpPr>
        <p:spPr>
          <a:xfrm>
            <a:off x="322920" y="688320"/>
            <a:ext cx="7622640" cy="1157040"/>
          </a:xfrm>
          <a:prstGeom prst="rect">
            <a:avLst/>
          </a:prstGeom>
          <a:noFill/>
          <a:ln w="0">
            <a:noFill/>
          </a:ln>
        </p:spPr>
        <p:txBody>
          <a:bodyPr lIns="0" rIns="0" tIns="12600" bIns="0" anchor="ctr">
            <a:noAutofit/>
          </a:bodyPr>
          <a:p>
            <a:pPr marL="12600" indent="0" algn="just">
              <a:lnSpc>
                <a:spcPct val="100000"/>
              </a:lnSpc>
              <a:buNone/>
              <a:tabLst>
                <a:tab algn="l" pos="0"/>
              </a:tabLst>
            </a:pPr>
            <a:r>
              <a:rPr b="1" lang="fr-FR" sz="3200" spc="-1" strike="noStrike">
                <a:solidFill>
                  <a:schemeClr val="accent1"/>
                </a:solidFill>
                <a:latin typeface="Times New Roman"/>
                <a:ea typeface="Calibri"/>
              </a:rPr>
              <a:t>Rappels sur la Transformée de Fourier </a:t>
            </a:r>
            <a:endParaRPr b="0" lang="en-US" sz="3200" spc="-1" strike="noStrike">
              <a:solidFill>
                <a:srgbClr val="000000"/>
              </a:solidFill>
              <a:latin typeface="Calibri"/>
            </a:endParaRPr>
          </a:p>
        </p:txBody>
      </p:sp>
      <p:sp>
        <p:nvSpPr>
          <p:cNvPr id="602" name="Google Shape;115;p5"/>
          <p:cNvSpPr/>
          <p:nvPr/>
        </p:nvSpPr>
        <p:spPr>
          <a:xfrm>
            <a:off x="185040" y="1757880"/>
            <a:ext cx="11809800" cy="2720880"/>
          </a:xfrm>
          <a:prstGeom prst="rect">
            <a:avLst/>
          </a:prstGeom>
          <a:noFill/>
          <a:ln w="0">
            <a:noFill/>
          </a:ln>
        </p:spPr>
        <p:style>
          <a:lnRef idx="0"/>
          <a:fillRef idx="0"/>
          <a:effectRef idx="0"/>
          <a:fontRef idx="minor"/>
        </p:style>
        <p:txBody>
          <a:bodyPr lIns="0" rIns="0" tIns="46800" bIns="0" anchor="t">
            <a:spAutoFit/>
          </a:bodyPr>
          <a:p>
            <a:pPr algn="just">
              <a:lnSpc>
                <a:spcPct val="150000"/>
              </a:lnSpc>
              <a:tabLst>
                <a:tab algn="l" pos="0"/>
              </a:tabLst>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transformée de Fourier </a:t>
            </a:r>
            <a:r>
              <a:rPr b="0" lang="fr-FR" sz="2400" spc="-1" strike="noStrike">
                <a:solidFill>
                  <a:srgbClr val="000000"/>
                </a:solidFill>
                <a:latin typeface="Times New Roman"/>
                <a:ea typeface="Arial"/>
              </a:rPr>
              <a:t>est une technique mathématique permettant de déterminer le </a:t>
            </a:r>
            <a:r>
              <a:rPr b="0" lang="fr-FR" sz="2400" spc="-1" strike="noStrike">
                <a:solidFill>
                  <a:schemeClr val="accent1"/>
                </a:solidFill>
                <a:latin typeface="Times New Roman"/>
                <a:ea typeface="Arial"/>
              </a:rPr>
              <a:t>spectre de fréquences d'un signal </a:t>
            </a:r>
            <a:r>
              <a:rPr b="0" lang="fr-FR" sz="2400" spc="-1" strike="noStrike">
                <a:solidFill>
                  <a:srgbClr val="000000"/>
                </a:solidFill>
                <a:latin typeface="Times New Roman"/>
                <a:ea typeface="Arial"/>
              </a:rPr>
              <a:t>(par exemple un son). La transformation de Fourier correspond à un changement de base dans l'espace des fonctions de carré sommable. La définition mathématique est la suivante :</a:t>
            </a:r>
            <a:endParaRPr b="0" lang="en-US" sz="2400" spc="-1" strike="noStrike">
              <a:solidFill>
                <a:srgbClr val="000000"/>
              </a:solidFill>
              <a:latin typeface="Calibri"/>
            </a:endParaRPr>
          </a:p>
          <a:p>
            <a:pPr algn="just">
              <a:lnSpc>
                <a:spcPct val="150000"/>
              </a:lnSpc>
              <a:tabLst>
                <a:tab algn="l" pos="0"/>
              </a:tabLst>
            </a:pPr>
            <a:endParaRPr b="0" lang="en-US" sz="2100" spc="-1" strike="noStrike">
              <a:solidFill>
                <a:srgbClr val="000000"/>
              </a:solidFill>
              <a:latin typeface="Calibri"/>
            </a:endParaRPr>
          </a:p>
        </p:txBody>
      </p:sp>
      <p:pic>
        <p:nvPicPr>
          <p:cNvPr id="603" name="Google Shape;118;p5" descr=""/>
          <p:cNvPicPr/>
          <p:nvPr/>
        </p:nvPicPr>
        <p:blipFill>
          <a:blip r:embed="rId1"/>
          <a:stretch/>
        </p:blipFill>
        <p:spPr>
          <a:xfrm>
            <a:off x="0" y="-118800"/>
            <a:ext cx="2198880" cy="1184400"/>
          </a:xfrm>
          <a:prstGeom prst="rect">
            <a:avLst/>
          </a:prstGeom>
          <a:ln w="0">
            <a:noFill/>
          </a:ln>
        </p:spPr>
      </p:pic>
      <p:sp>
        <p:nvSpPr>
          <p:cNvPr id="604"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0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07" name="Google Shape;115;p5"/>
          <p:cNvSpPr/>
          <p:nvPr/>
        </p:nvSpPr>
        <p:spPr>
          <a:xfrm>
            <a:off x="130680" y="1163880"/>
            <a:ext cx="11896920" cy="278964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50000"/>
              </a:lnSpc>
              <a:buClr>
                <a:srgbClr val="000000"/>
              </a:buClr>
              <a:buFont typeface="Arial"/>
              <a:buChar char="•"/>
            </a:pPr>
            <a:r>
              <a:rPr b="1" lang="fr-FR" sz="2400" spc="-1" strike="noStrike">
                <a:solidFill>
                  <a:schemeClr val="accent1"/>
                </a:solidFill>
                <a:latin typeface="Times New Roman"/>
                <a:ea typeface="Arial"/>
              </a:rPr>
              <a:t>Transformée de Fourier 2D</a:t>
            </a:r>
            <a:endParaRPr b="0" lang="en-US" sz="24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La notion de transformée de Fourier 2D s'introduit naturellement comme </a:t>
            </a:r>
            <a:r>
              <a:rPr b="0" lang="fr-FR" sz="2400" spc="-1" strike="noStrike">
                <a:solidFill>
                  <a:schemeClr val="accent1"/>
                </a:solidFill>
                <a:latin typeface="Times New Roman"/>
                <a:ea typeface="Arial"/>
              </a:rPr>
              <a:t>deux opérations de TF mono-dimensionnelles</a:t>
            </a:r>
            <a:r>
              <a:rPr b="0"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p:txBody>
      </p:sp>
      <p:pic>
        <p:nvPicPr>
          <p:cNvPr id="608" name="Google Shape;118;p5" descr=""/>
          <p:cNvPicPr/>
          <p:nvPr/>
        </p:nvPicPr>
        <p:blipFill>
          <a:blip r:embed="rId1"/>
          <a:stretch/>
        </p:blipFill>
        <p:spPr>
          <a:xfrm>
            <a:off x="0" y="-118800"/>
            <a:ext cx="2198880" cy="1184400"/>
          </a:xfrm>
          <a:prstGeom prst="rect">
            <a:avLst/>
          </a:prstGeom>
          <a:ln w="0">
            <a:noFill/>
          </a:ln>
        </p:spPr>
      </p:pic>
      <p:sp>
        <p:nvSpPr>
          <p:cNvPr id="609"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10"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12" name="Google Shape;115;p5"/>
          <p:cNvSpPr/>
          <p:nvPr/>
        </p:nvSpPr>
        <p:spPr>
          <a:xfrm>
            <a:off x="152280" y="1087560"/>
            <a:ext cx="11831760" cy="4282560"/>
          </a:xfrm>
          <a:prstGeom prst="rect">
            <a:avLst/>
          </a:prstGeom>
          <a:noFill/>
          <a:ln w="0">
            <a:noFill/>
          </a:ln>
        </p:spPr>
        <p:style>
          <a:lnRef idx="0"/>
          <a:fillRef idx="0"/>
          <a:effectRef idx="0"/>
          <a:fontRef idx="minor"/>
        </p:style>
        <p:txBody>
          <a:bodyPr lIns="0" rIns="0" tIns="46800" bIns="0" anchor="t">
            <a:spAutoFit/>
          </a:bodyPr>
          <a:p>
            <a:pPr marL="343080" indent="-343080" algn="just">
              <a:lnSpc>
                <a:spcPct val="100000"/>
              </a:lnSpc>
              <a:buClr>
                <a:srgbClr val="000000"/>
              </a:buClr>
              <a:buFont typeface="Arial"/>
              <a:buChar char="•"/>
            </a:pPr>
            <a:r>
              <a:rPr b="0" lang="fr-FR" sz="2400" spc="-1" strike="noStrike">
                <a:solidFill>
                  <a:srgbClr val="000000"/>
                </a:solidFill>
                <a:latin typeface="Times New Roman"/>
                <a:ea typeface="Arial"/>
              </a:rPr>
              <a:t>On s’intéresse  donc aux transformées des peignes étendus </a:t>
            </a:r>
            <a:r>
              <a:rPr b="1" lang="fr-FR" sz="2400" spc="-1" strike="noStrike">
                <a:solidFill>
                  <a:srgbClr val="000000"/>
                </a:solidFill>
                <a:latin typeface="Times New Roman"/>
                <a:ea typeface="Arial"/>
              </a:rPr>
              <a:t>:</a:t>
            </a:r>
            <a:endParaRPr b="0" lang="en-US" sz="2400" spc="-1" strike="noStrike">
              <a:solidFill>
                <a:srgbClr val="000000"/>
              </a:solidFill>
              <a:latin typeface="Calibri"/>
            </a:endParaRPr>
          </a:p>
          <a:p>
            <a:pPr algn="just">
              <a:lnSpc>
                <a:spcPct val="100000"/>
              </a:lnSpc>
              <a:tabLst>
                <a:tab algn="l" pos="0"/>
              </a:tabLst>
            </a:pPr>
            <a:endParaRPr b="0" lang="en-US" sz="2200" spc="-1" strike="noStrike">
              <a:solidFill>
                <a:srgbClr val="000000"/>
              </a:solidFill>
              <a:latin typeface="Calibri"/>
            </a:endParaRPr>
          </a:p>
          <a:p>
            <a:pPr algn="just">
              <a:lnSpc>
                <a:spcPct val="100000"/>
              </a:lnSpc>
              <a:tabLst>
                <a:tab algn="l" pos="0"/>
              </a:tabLst>
            </a:pPr>
            <a:endParaRPr b="0" lang="en-US" sz="2200" spc="-1" strike="noStrike">
              <a:solidFill>
                <a:srgbClr val="000000"/>
              </a:solidFill>
              <a:latin typeface="Calibri"/>
            </a:endParaRPr>
          </a:p>
          <a:p>
            <a:pPr algn="just">
              <a:lnSpc>
                <a:spcPct val="100000"/>
              </a:lnSpc>
              <a:tabLst>
                <a:tab algn="l" pos="0"/>
              </a:tabLst>
            </a:pPr>
            <a:endParaRPr b="0" lang="en-US" sz="2200" spc="-1" strike="noStrike">
              <a:solidFill>
                <a:srgbClr val="000000"/>
              </a:solidFill>
              <a:latin typeface="Calibri"/>
            </a:endParaRPr>
          </a:p>
          <a:p>
            <a:pPr algn="just">
              <a:lnSpc>
                <a:spcPct val="100000"/>
              </a:lnSpc>
              <a:tabLst>
                <a:tab algn="l" pos="0"/>
              </a:tabLst>
            </a:pPr>
            <a:endParaRPr b="0" lang="en-US" sz="2200" spc="-1" strike="noStrike">
              <a:solidFill>
                <a:srgbClr val="000000"/>
              </a:solidFill>
              <a:latin typeface="Calibri"/>
            </a:endParaRPr>
          </a:p>
          <a:p>
            <a:pPr algn="just">
              <a:lnSpc>
                <a:spcPct val="150000"/>
              </a:lnSpc>
              <a:tabLst>
                <a:tab algn="l" pos="0"/>
              </a:tabLst>
            </a:pPr>
            <a:r>
              <a:rPr b="0" lang="fr-FR" sz="2400" spc="-1" strike="noStrike">
                <a:solidFill>
                  <a:srgbClr val="000000"/>
                </a:solidFill>
                <a:latin typeface="Times New Roman"/>
                <a:ea typeface="Arial"/>
              </a:rPr>
              <a:t>qui sont-elles mêmes des peignes en 2D.  </a:t>
            </a:r>
            <a:endParaRPr b="0" lang="en-US" sz="2400" spc="-1" strike="noStrike">
              <a:solidFill>
                <a:srgbClr val="000000"/>
              </a:solidFill>
              <a:latin typeface="Calibri"/>
            </a:endParaRPr>
          </a:p>
          <a:p>
            <a:pPr algn="just">
              <a:lnSpc>
                <a:spcPct val="150000"/>
              </a:lnSpc>
              <a:tabLst>
                <a:tab algn="l" pos="0"/>
              </a:tabLst>
            </a:pPr>
            <a:endParaRPr b="0" lang="en-US" sz="2400" spc="-1" strike="noStrike">
              <a:solidFill>
                <a:srgbClr val="000000"/>
              </a:solidFill>
              <a:latin typeface="Calibri"/>
            </a:endParaRPr>
          </a:p>
          <a:p>
            <a:pPr marL="343080" indent="-343080" algn="just">
              <a:lnSpc>
                <a:spcPct val="150000"/>
              </a:lnSpc>
              <a:buClr>
                <a:srgbClr val="000000"/>
              </a:buClr>
              <a:buFont typeface="Arial"/>
              <a:buChar char="•"/>
              <a:tabLst>
                <a:tab algn="l" pos="0"/>
              </a:tabLst>
            </a:pPr>
            <a:r>
              <a:rPr b="0" lang="fr-FR" sz="2400" spc="-1" strike="noStrike">
                <a:solidFill>
                  <a:srgbClr val="000000"/>
                </a:solidFill>
                <a:latin typeface="Times New Roman"/>
                <a:ea typeface="Arial"/>
              </a:rPr>
              <a:t>La transformée de Fourier d’une brosse de pas et est la </a:t>
            </a:r>
            <a:r>
              <a:rPr b="0" lang="fr-FR" sz="2400" spc="-1" strike="noStrike">
                <a:solidFill>
                  <a:schemeClr val="accent1"/>
                </a:solidFill>
                <a:latin typeface="Times New Roman"/>
                <a:ea typeface="Arial"/>
              </a:rPr>
              <a:t>convolution de deux peignes </a:t>
            </a:r>
            <a:r>
              <a:rPr b="0" lang="fr-FR" sz="2400" spc="-1" strike="noStrike">
                <a:solidFill>
                  <a:srgbClr val="000000"/>
                </a:solidFill>
                <a:latin typeface="Times New Roman"/>
                <a:ea typeface="Arial"/>
              </a:rPr>
              <a:t>: c’est une brosse de pas et .</a:t>
            </a:r>
            <a:endParaRPr b="0" lang="en-US" sz="2400" spc="-1" strike="noStrike">
              <a:solidFill>
                <a:srgbClr val="000000"/>
              </a:solidFill>
              <a:latin typeface="Calibri"/>
            </a:endParaRPr>
          </a:p>
          <a:p>
            <a:pPr algn="just">
              <a:lnSpc>
                <a:spcPct val="100000"/>
              </a:lnSpc>
              <a:tabLst>
                <a:tab algn="l" pos="0"/>
              </a:tabLst>
            </a:pPr>
            <a:endParaRPr b="0" lang="en-US" sz="2200" spc="-1" strike="noStrike">
              <a:solidFill>
                <a:srgbClr val="000000"/>
              </a:solidFill>
              <a:latin typeface="Calibri"/>
            </a:endParaRPr>
          </a:p>
        </p:txBody>
      </p:sp>
      <p:pic>
        <p:nvPicPr>
          <p:cNvPr id="613" name="Google Shape;118;p5" descr=""/>
          <p:cNvPicPr/>
          <p:nvPr/>
        </p:nvPicPr>
        <p:blipFill>
          <a:blip r:embed="rId1"/>
          <a:stretch/>
        </p:blipFill>
        <p:spPr>
          <a:xfrm>
            <a:off x="0" y="-118800"/>
            <a:ext cx="2198880" cy="1184400"/>
          </a:xfrm>
          <a:prstGeom prst="rect">
            <a:avLst/>
          </a:prstGeom>
          <a:ln w="0">
            <a:noFill/>
          </a:ln>
        </p:spPr>
      </p:pic>
      <p:sp>
        <p:nvSpPr>
          <p:cNvPr id="614"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15"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17" name="PlaceHolder 1"/>
          <p:cNvSpPr>
            <a:spLocks noGrp="1"/>
          </p:cNvSpPr>
          <p:nvPr>
            <p:ph type="title"/>
          </p:nvPr>
        </p:nvSpPr>
        <p:spPr>
          <a:xfrm>
            <a:off x="322920" y="601200"/>
            <a:ext cx="4113000" cy="1157040"/>
          </a:xfrm>
          <a:prstGeom prst="rect">
            <a:avLst/>
          </a:prstGeom>
          <a:noFill/>
          <a:ln w="0">
            <a:noFill/>
          </a:ln>
        </p:spPr>
        <p:txBody>
          <a:bodyPr lIns="0" rIns="0" tIns="12600" bIns="0" anchor="ctr">
            <a:noAutofit/>
          </a:bodyPr>
          <a:p>
            <a:pPr marL="12600" indent="0">
              <a:lnSpc>
                <a:spcPct val="100000"/>
              </a:lnSpc>
              <a:buNone/>
              <a:tabLst>
                <a:tab algn="l" pos="0"/>
              </a:tabLst>
            </a:pPr>
            <a:r>
              <a:rPr b="1" lang="en-US" sz="3000" spc="-1" strike="noStrike">
                <a:solidFill>
                  <a:schemeClr val="accent1"/>
                </a:solidFill>
                <a:highlight>
                  <a:srgbClr val="ffffff"/>
                </a:highlight>
                <a:latin typeface="Times New Roman"/>
                <a:ea typeface="Calibri"/>
              </a:rPr>
              <a:t>La convolution </a:t>
            </a:r>
            <a:endParaRPr b="0" lang="en-US" sz="3000" spc="-1" strike="noStrike">
              <a:solidFill>
                <a:srgbClr val="000000"/>
              </a:solidFill>
              <a:latin typeface="Calibri"/>
            </a:endParaRPr>
          </a:p>
        </p:txBody>
      </p:sp>
      <p:sp>
        <p:nvSpPr>
          <p:cNvPr id="618" name="Google Shape;115;p5"/>
          <p:cNvSpPr/>
          <p:nvPr/>
        </p:nvSpPr>
        <p:spPr>
          <a:xfrm>
            <a:off x="141480" y="1331280"/>
            <a:ext cx="11907720" cy="2194920"/>
          </a:xfrm>
          <a:prstGeom prst="rect">
            <a:avLst/>
          </a:prstGeom>
          <a:noFill/>
          <a:ln w="0">
            <a:noFill/>
          </a:ln>
        </p:spPr>
        <p:style>
          <a:lnRef idx="0"/>
          <a:fillRef idx="0"/>
          <a:effectRef idx="0"/>
          <a:fontRef idx="minor"/>
        </p:style>
        <p:txBody>
          <a:bodyPr lIns="0" rIns="0" tIns="46800" bIns="0" anchor="t">
            <a:spAutoFit/>
          </a:bodyPr>
          <a:p>
            <a:pPr marL="241200" indent="-209520">
              <a:lnSpc>
                <a:spcPct val="150000"/>
              </a:lnSpc>
              <a:buClr>
                <a:srgbClr val="000000"/>
              </a:buClr>
              <a:buFont typeface="Arial"/>
              <a:buChar char="•"/>
            </a:pPr>
            <a:r>
              <a:rPr b="0" lang="fr-FR" sz="2400" spc="-1" strike="noStrike">
                <a:solidFill>
                  <a:schemeClr val="dk1"/>
                </a:solidFill>
                <a:latin typeface="Times New Roman"/>
                <a:ea typeface="Calibri"/>
              </a:rPr>
              <a:t>Soit </a:t>
            </a:r>
            <a:r>
              <a:rPr b="0" i="1" lang="fr-FR" sz="2400" spc="-1" strike="noStrike">
                <a:solidFill>
                  <a:schemeClr val="dk1"/>
                </a:solidFill>
                <a:latin typeface="Times New Roman"/>
                <a:ea typeface="Calibri"/>
              </a:rPr>
              <a:t>I</a:t>
            </a:r>
            <a:r>
              <a:rPr b="0" lang="fr-FR" sz="2400" spc="-1" strike="noStrike">
                <a:solidFill>
                  <a:schemeClr val="dk1"/>
                </a:solidFill>
                <a:latin typeface="Times New Roman"/>
                <a:ea typeface="Calibri"/>
              </a:rPr>
              <a:t> une image numérique.</a:t>
            </a:r>
            <a:endParaRPr b="0" lang="en-US" sz="2400" spc="-1" strike="noStrike">
              <a:solidFill>
                <a:srgbClr val="000000"/>
              </a:solidFill>
              <a:latin typeface="Calibri"/>
            </a:endParaRPr>
          </a:p>
          <a:p>
            <a:pPr marL="241200" indent="-209520">
              <a:lnSpc>
                <a:spcPct val="150000"/>
              </a:lnSpc>
              <a:buClr>
                <a:srgbClr val="000000"/>
              </a:buClr>
              <a:buFont typeface="Arial"/>
              <a:buChar char="•"/>
            </a:pPr>
            <a:r>
              <a:rPr b="0" lang="fr-FR" sz="2400" spc="-1" strike="noStrike">
                <a:solidFill>
                  <a:schemeClr val="dk1"/>
                </a:solidFill>
                <a:latin typeface="Times New Roman"/>
                <a:ea typeface="Calibri"/>
              </a:rPr>
              <a:t>Soit </a:t>
            </a:r>
            <a:r>
              <a:rPr b="0" i="1" lang="fr-FR" sz="2400" spc="-1" strike="noStrike">
                <a:solidFill>
                  <a:schemeClr val="dk1"/>
                </a:solidFill>
                <a:latin typeface="Times New Roman"/>
                <a:ea typeface="Calibri"/>
              </a:rPr>
              <a:t>h </a:t>
            </a:r>
            <a:r>
              <a:rPr b="0" lang="fr-FR" sz="2400" spc="-1" strike="noStrike">
                <a:solidFill>
                  <a:schemeClr val="dk1"/>
                </a:solidFill>
                <a:latin typeface="Times New Roman"/>
                <a:ea typeface="Calibri"/>
              </a:rPr>
              <a:t>une fonction de </a:t>
            </a:r>
            <a:r>
              <a:rPr b="0" i="1" lang="fr-FR" sz="2400" spc="-1" strike="noStrike">
                <a:solidFill>
                  <a:schemeClr val="dk1"/>
                </a:solidFill>
                <a:latin typeface="Times New Roman"/>
                <a:ea typeface="Calibri"/>
              </a:rPr>
              <a:t> </a:t>
            </a:r>
            <a:r>
              <a:rPr b="0" lang="fr-FR" sz="2400" spc="-1" strike="noStrike">
                <a:solidFill>
                  <a:schemeClr val="dk1"/>
                </a:solidFill>
                <a:latin typeface="Times New Roman"/>
                <a:ea typeface="Calibri"/>
              </a:rPr>
              <a:t>à valeurs réelles</a:t>
            </a:r>
            <a:r>
              <a:rPr b="0" i="1" lang="fr-FR" sz="2400" spc="-1" strike="noStrike">
                <a:solidFill>
                  <a:schemeClr val="dk1"/>
                </a:solidFill>
                <a:latin typeface="Times New Roman"/>
                <a:ea typeface="Calibri"/>
              </a:rPr>
              <a:t>.</a:t>
            </a:r>
            <a:endParaRPr b="0" lang="en-US" sz="2400" spc="-1" strike="noStrike">
              <a:solidFill>
                <a:srgbClr val="000000"/>
              </a:solidFill>
              <a:latin typeface="Calibri"/>
            </a:endParaRPr>
          </a:p>
          <a:p>
            <a:pPr marL="241200" indent="-209520">
              <a:lnSpc>
                <a:spcPct val="150000"/>
              </a:lnSpc>
              <a:buClr>
                <a:srgbClr val="000000"/>
              </a:buClr>
              <a:buFont typeface="Arial"/>
              <a:buChar char="•"/>
            </a:pPr>
            <a:r>
              <a:rPr b="0" lang="fr-FR" sz="2400" spc="-1" strike="noStrike">
                <a:solidFill>
                  <a:schemeClr val="dk1"/>
                </a:solidFill>
                <a:latin typeface="Times New Roman"/>
                <a:ea typeface="Calibri"/>
              </a:rPr>
              <a:t>La </a:t>
            </a:r>
            <a:r>
              <a:rPr b="0" lang="fr-FR" sz="2400" spc="-1" strike="noStrike">
                <a:solidFill>
                  <a:schemeClr val="accent1"/>
                </a:solidFill>
                <a:latin typeface="Times New Roman"/>
                <a:ea typeface="Calibri"/>
              </a:rPr>
              <a:t>convolution</a:t>
            </a:r>
            <a:r>
              <a:rPr b="0" lang="fr-FR" sz="2400" spc="-1" strike="noStrike">
                <a:solidFill>
                  <a:schemeClr val="dk1"/>
                </a:solidFill>
                <a:latin typeface="Times New Roman"/>
                <a:ea typeface="Calibri"/>
              </a:rPr>
              <a:t> de </a:t>
            </a:r>
            <a:r>
              <a:rPr b="0" i="1" lang="fr-FR" sz="2400" spc="-1" strike="noStrike">
                <a:solidFill>
                  <a:schemeClr val="dk1"/>
                </a:solidFill>
                <a:latin typeface="Times New Roman"/>
                <a:ea typeface="Calibri"/>
              </a:rPr>
              <a:t>I </a:t>
            </a:r>
            <a:r>
              <a:rPr b="0" lang="fr-FR" sz="2400" spc="-1" strike="noStrike">
                <a:solidFill>
                  <a:schemeClr val="dk1"/>
                </a:solidFill>
                <a:latin typeface="Times New Roman"/>
                <a:ea typeface="Calibri"/>
              </a:rPr>
              <a:t>par</a:t>
            </a:r>
            <a:r>
              <a:rPr b="0" i="1" lang="fr-FR" sz="2400" spc="-1" strike="noStrike">
                <a:solidFill>
                  <a:schemeClr val="dk1"/>
                </a:solidFill>
                <a:latin typeface="Times New Roman"/>
                <a:ea typeface="Calibri"/>
              </a:rPr>
              <a:t> h </a:t>
            </a:r>
            <a:r>
              <a:rPr b="0" lang="fr-FR" sz="2400" spc="-1" strike="noStrike">
                <a:solidFill>
                  <a:schemeClr val="dk1"/>
                </a:solidFill>
                <a:latin typeface="Times New Roman"/>
                <a:ea typeface="Calibri"/>
              </a:rPr>
              <a:t>est définie par:</a:t>
            </a:r>
            <a:endParaRPr b="0" lang="en-US" sz="2400" spc="-1" strike="noStrike">
              <a:solidFill>
                <a:srgbClr val="000000"/>
              </a:solidFill>
              <a:latin typeface="Calibri"/>
            </a:endParaRPr>
          </a:p>
          <a:p>
            <a:pPr marL="31680">
              <a:lnSpc>
                <a:spcPct val="150000"/>
              </a:lnSpc>
            </a:pPr>
            <a:endParaRPr b="0" lang="en-US" sz="2200" spc="-1" strike="noStrike">
              <a:solidFill>
                <a:srgbClr val="000000"/>
              </a:solidFill>
              <a:latin typeface="Calibri"/>
            </a:endParaRPr>
          </a:p>
        </p:txBody>
      </p:sp>
      <p:pic>
        <p:nvPicPr>
          <p:cNvPr id="619" name="Google Shape;118;p5" descr=""/>
          <p:cNvPicPr/>
          <p:nvPr/>
        </p:nvPicPr>
        <p:blipFill>
          <a:blip r:embed="rId1"/>
          <a:stretch/>
        </p:blipFill>
        <p:spPr>
          <a:xfrm>
            <a:off x="0" y="-118800"/>
            <a:ext cx="2198880" cy="1184400"/>
          </a:xfrm>
          <a:prstGeom prst="rect">
            <a:avLst/>
          </a:prstGeom>
          <a:ln w="0">
            <a:noFill/>
          </a:ln>
        </p:spPr>
      </p:pic>
      <p:sp>
        <p:nvSpPr>
          <p:cNvPr id="620"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21" name="Google Shape;120;p5"/>
          <p:cNvCxnSpPr/>
          <p:nvPr/>
        </p:nvCxnSpPr>
        <p:spPr>
          <a:xfrm flipV="1">
            <a:off x="2271600" y="721800"/>
            <a:ext cx="9921240" cy="15120"/>
          </a:xfrm>
          <a:prstGeom prst="straightConnector1">
            <a:avLst/>
          </a:prstGeom>
          <a:ln w="28575">
            <a:solidFill>
              <a:srgbClr val="4f4e6b"/>
            </a:solidFill>
            <a:round/>
          </a:ln>
        </p:spPr>
      </p:cxnSp>
      <p:pic>
        <p:nvPicPr>
          <p:cNvPr id="622" name="Image 4" descr=""/>
          <p:cNvPicPr/>
          <p:nvPr/>
        </p:nvPicPr>
        <p:blipFill>
          <a:blip r:embed="rId2"/>
          <a:stretch/>
        </p:blipFill>
        <p:spPr>
          <a:xfrm>
            <a:off x="7935840" y="4127400"/>
            <a:ext cx="3882960" cy="2429280"/>
          </a:xfrm>
          <a:prstGeom prst="rect">
            <a:avLst/>
          </a:prstGeom>
          <a:ln w="0">
            <a:noFill/>
          </a:ln>
        </p:spPr>
      </p:pic>
      <p:sp>
        <p:nvSpPr>
          <p:cNvPr id="623" name="Google Shape;115;p5"/>
          <p:cNvSpPr/>
          <p:nvPr/>
        </p:nvSpPr>
        <p:spPr>
          <a:xfrm>
            <a:off x="141480" y="4297320"/>
            <a:ext cx="7891200" cy="2338200"/>
          </a:xfrm>
          <a:prstGeom prst="rect">
            <a:avLst/>
          </a:prstGeom>
          <a:noFill/>
          <a:ln w="0">
            <a:noFill/>
          </a:ln>
        </p:spPr>
        <p:style>
          <a:lnRef idx="0"/>
          <a:fillRef idx="0"/>
          <a:effectRef idx="0"/>
          <a:fontRef idx="minor"/>
        </p:style>
        <p:txBody>
          <a:bodyPr lIns="0" rIns="0" tIns="46800" bIns="0" anchor="t">
            <a:spAutoFit/>
          </a:bodyPr>
          <a:p>
            <a:pPr marL="31680" algn="just">
              <a:lnSpc>
                <a:spcPct val="150000"/>
              </a:lnSpc>
            </a:pPr>
            <a:r>
              <a:rPr b="1" lang="fr-FR" sz="2400" spc="-1" strike="noStrike">
                <a:solidFill>
                  <a:schemeClr val="accent1"/>
                </a:solidFill>
                <a:latin typeface="Times New Roman"/>
                <a:ea typeface="Calibri"/>
              </a:rPr>
              <a:t>Propriétés de la convolution:</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1" lang="fr-FR" sz="2400" spc="-1" strike="noStrike">
                <a:solidFill>
                  <a:srgbClr val="ff0000"/>
                </a:solidFill>
                <a:latin typeface="Times New Roman"/>
                <a:ea typeface="Calibri"/>
              </a:rPr>
              <a:t>Commutativité: </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1" lang="fr-FR" sz="2400" spc="-1" strike="noStrike">
                <a:solidFill>
                  <a:srgbClr val="ff0000"/>
                </a:solidFill>
                <a:latin typeface="Times New Roman"/>
                <a:ea typeface="Calibri"/>
              </a:rPr>
              <a:t>Associativité: </a:t>
            </a:r>
            <a:endParaRPr b="0" lang="en-US" sz="2400" spc="-1" strike="noStrike">
              <a:solidFill>
                <a:srgbClr val="000000"/>
              </a:solidFill>
              <a:latin typeface="Calibri"/>
            </a:endParaRPr>
          </a:p>
          <a:p>
            <a:pPr lvl="1" marL="698400" indent="-235440" algn="just">
              <a:lnSpc>
                <a:spcPct val="150000"/>
              </a:lnSpc>
              <a:spcBef>
                <a:spcPts val="255"/>
              </a:spcBef>
              <a:buClr>
                <a:srgbClr val="000000"/>
              </a:buClr>
              <a:buFont typeface="Arial"/>
              <a:buChar char="•"/>
            </a:pPr>
            <a:r>
              <a:rPr b="1" lang="fr-FR" sz="2400" spc="-1" strike="noStrike">
                <a:solidFill>
                  <a:srgbClr val="ff0000"/>
                </a:solidFill>
                <a:latin typeface="Times New Roman"/>
                <a:ea typeface="Calibri"/>
              </a:rPr>
              <a:t>Distributivité: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25" name="Google Shape;115;p5"/>
          <p:cNvSpPr/>
          <p:nvPr/>
        </p:nvSpPr>
        <p:spPr>
          <a:xfrm>
            <a:off x="228600" y="1064160"/>
            <a:ext cx="11799000" cy="1875240"/>
          </a:xfrm>
          <a:prstGeom prst="rect">
            <a:avLst/>
          </a:prstGeom>
          <a:noFill/>
          <a:ln w="0">
            <a:noFill/>
          </a:ln>
        </p:spPr>
        <p:style>
          <a:lnRef idx="0"/>
          <a:fillRef idx="0"/>
          <a:effectRef idx="0"/>
          <a:fontRef idx="minor"/>
        </p:style>
        <p:txBody>
          <a:bodyPr lIns="0" rIns="0" tIns="46800" bIns="0" anchor="t">
            <a:spAutoFit/>
          </a:bodyPr>
          <a:p>
            <a:pPr algn="just">
              <a:lnSpc>
                <a:spcPct val="150000"/>
              </a:lnSpc>
              <a:tabLst>
                <a:tab algn="l" pos="0"/>
              </a:tabLst>
            </a:pPr>
            <a:r>
              <a:rPr b="0" lang="fr-FR" sz="2400" spc="-1" strike="noStrike">
                <a:solidFill>
                  <a:srgbClr val="000000"/>
                </a:solidFill>
                <a:latin typeface="Times New Roman"/>
                <a:ea typeface="Arial"/>
              </a:rPr>
              <a:t>La </a:t>
            </a:r>
            <a:r>
              <a:rPr b="0" lang="fr-FR" sz="2400" spc="-1" strike="noStrike">
                <a:solidFill>
                  <a:schemeClr val="accent1"/>
                </a:solidFill>
                <a:latin typeface="Times New Roman"/>
                <a:ea typeface="Arial"/>
              </a:rPr>
              <a:t>convolution</a:t>
            </a:r>
            <a:r>
              <a:rPr b="0" lang="fr-FR" sz="2400" spc="-1" strike="noStrike">
                <a:solidFill>
                  <a:srgbClr val="000000"/>
                </a:solidFill>
                <a:latin typeface="Times New Roman"/>
                <a:ea typeface="Arial"/>
              </a:rPr>
              <a:t> avec une brosse revient à une somme de convolutions avec des impulsions de Dirac décalées :</a:t>
            </a:r>
            <a:endParaRPr b="0" lang="en-US" sz="2400" spc="-1" strike="noStrike">
              <a:solidFill>
                <a:srgbClr val="000000"/>
              </a:solidFill>
              <a:latin typeface="Calibri"/>
            </a:endParaRPr>
          </a:p>
          <a:p>
            <a:pPr algn="just">
              <a:lnSpc>
                <a:spcPct val="100000"/>
              </a:lnSpc>
              <a:tabLst>
                <a:tab algn="l" pos="0"/>
              </a:tabLst>
            </a:pPr>
            <a:endParaRPr b="0" lang="en-US" sz="2400" spc="-1" strike="noStrike">
              <a:solidFill>
                <a:srgbClr val="000000"/>
              </a:solidFill>
              <a:latin typeface="Calibri"/>
            </a:endParaRPr>
          </a:p>
          <a:p>
            <a:pPr algn="just">
              <a:lnSpc>
                <a:spcPct val="100000"/>
              </a:lnSpc>
              <a:tabLst>
                <a:tab algn="l" pos="0"/>
              </a:tabLst>
            </a:pPr>
            <a:endParaRPr b="0" lang="en-US" sz="2400" spc="-1" strike="noStrike">
              <a:solidFill>
                <a:srgbClr val="000000"/>
              </a:solidFill>
              <a:latin typeface="Calibri"/>
            </a:endParaRPr>
          </a:p>
        </p:txBody>
      </p:sp>
      <p:pic>
        <p:nvPicPr>
          <p:cNvPr id="626" name="Google Shape;118;p5" descr=""/>
          <p:cNvPicPr/>
          <p:nvPr/>
        </p:nvPicPr>
        <p:blipFill>
          <a:blip r:embed="rId1"/>
          <a:stretch/>
        </p:blipFill>
        <p:spPr>
          <a:xfrm>
            <a:off x="0" y="-118800"/>
            <a:ext cx="2198880" cy="1184400"/>
          </a:xfrm>
          <a:prstGeom prst="rect">
            <a:avLst/>
          </a:prstGeom>
          <a:ln w="0">
            <a:noFill/>
          </a:ln>
        </p:spPr>
      </p:pic>
      <p:sp>
        <p:nvSpPr>
          <p:cNvPr id="627" name="PlaceHolder 1"/>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3200" spc="-1" strike="noStrike">
                <a:solidFill>
                  <a:schemeClr val="accent1">
                    <a:lumMod val="50000"/>
                  </a:schemeClr>
                </a:solidFill>
                <a:latin typeface="Times New Roman"/>
                <a:ea typeface="Calibri"/>
              </a:rPr>
              <a:t>Rappels théoriques pour la reconstruction</a:t>
            </a:r>
            <a:endParaRPr b="0" lang="en-US" sz="3200" spc="-1" strike="noStrike">
              <a:solidFill>
                <a:srgbClr val="000000"/>
              </a:solidFill>
              <a:latin typeface="Calibri"/>
            </a:endParaRPr>
          </a:p>
        </p:txBody>
      </p:sp>
      <p:cxnSp>
        <p:nvCxnSpPr>
          <p:cNvPr id="628" name="Google Shape;120;p5"/>
          <p:cNvCxnSpPr/>
          <p:nvPr/>
        </p:nvCxnSpPr>
        <p:spPr>
          <a:xfrm flipV="1">
            <a:off x="2271600" y="721800"/>
            <a:ext cx="9921240" cy="15120"/>
          </a:xfrm>
          <a:prstGeom prst="straightConnector1">
            <a:avLst/>
          </a:prstGeom>
          <a:ln w="28575">
            <a:solidFill>
              <a:srgbClr val="4f4e6b"/>
            </a:solidFill>
            <a:round/>
          </a:ln>
        </p:spPr>
      </p:cxn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Google Shape;113;p5"/>
          <p:cNvSpPr/>
          <p:nvPr/>
        </p:nvSpPr>
        <p:spPr>
          <a:xfrm>
            <a:off x="4584600" y="0"/>
            <a:ext cx="3022200" cy="378000"/>
          </a:xfrm>
          <a:prstGeom prst="rect">
            <a:avLst/>
          </a:prstGeom>
          <a:noFill/>
          <a:ln w="0">
            <a:noFill/>
          </a:ln>
        </p:spPr>
        <p:style>
          <a:lnRef idx="0"/>
          <a:fillRef idx="0"/>
          <a:effectRef idx="0"/>
          <a:fontRef idx="minor"/>
        </p:style>
        <p:txBody>
          <a:bodyPr lIns="0" rIns="0" tIns="12600" bIns="0" anchor="t">
            <a:spAutoFit/>
          </a:bodyPr>
          <a:p>
            <a:pPr marL="12600">
              <a:lnSpc>
                <a:spcPct val="100000"/>
              </a:lnSpc>
              <a:tabLst>
                <a:tab algn="l" pos="0"/>
              </a:tabLst>
            </a:pPr>
            <a:r>
              <a:rPr b="1" lang="en-US" sz="2400" spc="-1" strike="noStrike">
                <a:solidFill>
                  <a:srgbClr val="ffffff"/>
                </a:solidFill>
                <a:latin typeface="Calibri"/>
                <a:ea typeface="Calibri"/>
              </a:rPr>
              <a:t>Systèmes d’information</a:t>
            </a:r>
            <a:endParaRPr b="0" lang="en-US" sz="2400" spc="-1" strike="noStrike">
              <a:solidFill>
                <a:srgbClr val="000000"/>
              </a:solidFill>
              <a:latin typeface="Calibri"/>
            </a:endParaRPr>
          </a:p>
        </p:txBody>
      </p:sp>
      <p:sp>
        <p:nvSpPr>
          <p:cNvPr id="630" name="PlaceHolder 1"/>
          <p:cNvSpPr>
            <a:spLocks noGrp="1"/>
          </p:cNvSpPr>
          <p:nvPr>
            <p:ph type="title"/>
          </p:nvPr>
        </p:nvSpPr>
        <p:spPr>
          <a:xfrm>
            <a:off x="322920" y="688320"/>
            <a:ext cx="8952120" cy="1157040"/>
          </a:xfrm>
          <a:prstGeom prst="rect">
            <a:avLst/>
          </a:prstGeom>
          <a:noFill/>
          <a:ln w="0">
            <a:noFill/>
          </a:ln>
        </p:spPr>
        <p:txBody>
          <a:bodyPr lIns="0" rIns="0" tIns="12600" bIns="0" anchor="ctr">
            <a:noAutofit/>
          </a:bodyPr>
          <a:p>
            <a:pPr marL="12600" indent="0">
              <a:lnSpc>
                <a:spcPct val="100000"/>
              </a:lnSpc>
              <a:buNone/>
              <a:tabLst>
                <a:tab algn="l" pos="0"/>
              </a:tabLst>
            </a:pPr>
            <a:r>
              <a:rPr b="1" lang="fr-FR" sz="3000" spc="-1" strike="noStrike">
                <a:solidFill>
                  <a:schemeClr val="accent1"/>
                </a:solidFill>
                <a:latin typeface="Times New Roman"/>
                <a:ea typeface="Calibri"/>
              </a:rPr>
              <a:t>Exemple de transformée de Fourier sur un image </a:t>
            </a:r>
            <a:endParaRPr b="0" lang="en-US" sz="3000" spc="-1" strike="noStrike">
              <a:solidFill>
                <a:srgbClr val="000000"/>
              </a:solidFill>
              <a:latin typeface="Calibri"/>
            </a:endParaRPr>
          </a:p>
        </p:txBody>
      </p:sp>
      <p:pic>
        <p:nvPicPr>
          <p:cNvPr id="631" name="Google Shape;118;p5" descr=""/>
          <p:cNvPicPr/>
          <p:nvPr/>
        </p:nvPicPr>
        <p:blipFill>
          <a:blip r:embed="rId1"/>
          <a:stretch/>
        </p:blipFill>
        <p:spPr>
          <a:xfrm>
            <a:off x="0" y="-118800"/>
            <a:ext cx="2198880" cy="1184400"/>
          </a:xfrm>
          <a:prstGeom prst="rect">
            <a:avLst/>
          </a:prstGeom>
          <a:ln w="0">
            <a:noFill/>
          </a:ln>
        </p:spPr>
      </p:pic>
      <p:sp>
        <p:nvSpPr>
          <p:cNvPr id="632" name="PlaceHolder 2"/>
          <p:cNvSpPr>
            <a:spLocks noGrp="1"/>
          </p:cNvSpPr>
          <p:nvPr>
            <p:ph type="title"/>
          </p:nvPr>
        </p:nvSpPr>
        <p:spPr>
          <a:xfrm>
            <a:off x="2235960" y="-206640"/>
            <a:ext cx="9991080" cy="1157040"/>
          </a:xfrm>
          <a:prstGeom prst="rect">
            <a:avLst/>
          </a:prstGeom>
          <a:noFill/>
          <a:ln w="0">
            <a:noFill/>
          </a:ln>
        </p:spPr>
        <p:txBody>
          <a:bodyPr lIns="0" rIns="0" tIns="12600" bIns="0" anchor="ctr">
            <a:noAutofit/>
          </a:bodyPr>
          <a:p>
            <a:pPr marL="12600" indent="0" algn="ctr">
              <a:lnSpc>
                <a:spcPct val="100000"/>
              </a:lnSpc>
              <a:buNone/>
              <a:tabLst>
                <a:tab algn="l" pos="0"/>
              </a:tabLst>
            </a:pPr>
            <a:r>
              <a:rPr b="1" lang="fr-FR" sz="2800" spc="-1" strike="noStrike">
                <a:solidFill>
                  <a:schemeClr val="accent1">
                    <a:lumMod val="50000"/>
                  </a:schemeClr>
                </a:solidFill>
                <a:latin typeface="Times New Roman"/>
                <a:ea typeface="Calibri"/>
              </a:rPr>
              <a:t>Rappels théoriques pour la reconstruction</a:t>
            </a:r>
            <a:endParaRPr b="0" lang="en-US" sz="2800" spc="-1" strike="noStrike">
              <a:solidFill>
                <a:srgbClr val="000000"/>
              </a:solidFill>
              <a:latin typeface="Calibri"/>
            </a:endParaRPr>
          </a:p>
        </p:txBody>
      </p:sp>
      <p:cxnSp>
        <p:nvCxnSpPr>
          <p:cNvPr id="633" name="Google Shape;120;p5"/>
          <p:cNvCxnSpPr/>
          <p:nvPr/>
        </p:nvCxnSpPr>
        <p:spPr>
          <a:xfrm flipV="1">
            <a:off x="2271600" y="721800"/>
            <a:ext cx="9921240" cy="15120"/>
          </a:xfrm>
          <a:prstGeom prst="straightConnector1">
            <a:avLst/>
          </a:prstGeom>
          <a:ln w="28575">
            <a:solidFill>
              <a:srgbClr val="4f4e6b"/>
            </a:solidFill>
            <a:round/>
          </a:ln>
        </p:spPr>
      </p:cxnSp>
      <p:pic>
        <p:nvPicPr>
          <p:cNvPr id="634" name="Image 3" descr=""/>
          <p:cNvPicPr/>
          <p:nvPr/>
        </p:nvPicPr>
        <p:blipFill>
          <a:blip r:embed="rId2"/>
          <a:stretch/>
        </p:blipFill>
        <p:spPr>
          <a:xfrm>
            <a:off x="1262880" y="1842840"/>
            <a:ext cx="3563280" cy="1585080"/>
          </a:xfrm>
          <a:prstGeom prst="rect">
            <a:avLst/>
          </a:prstGeom>
          <a:ln w="0">
            <a:noFill/>
          </a:ln>
        </p:spPr>
      </p:pic>
      <p:pic>
        <p:nvPicPr>
          <p:cNvPr id="635" name="Image 5" descr=""/>
          <p:cNvPicPr/>
          <p:nvPr/>
        </p:nvPicPr>
        <p:blipFill>
          <a:blip r:embed="rId3"/>
          <a:stretch/>
        </p:blipFill>
        <p:spPr>
          <a:xfrm>
            <a:off x="7023240" y="1828800"/>
            <a:ext cx="3266280" cy="1599120"/>
          </a:xfrm>
          <a:prstGeom prst="rect">
            <a:avLst/>
          </a:prstGeom>
          <a:ln w="0">
            <a:noFill/>
          </a:ln>
        </p:spPr>
      </p:pic>
      <p:pic>
        <p:nvPicPr>
          <p:cNvPr id="636" name="Image 7" descr=""/>
          <p:cNvPicPr/>
          <p:nvPr/>
        </p:nvPicPr>
        <p:blipFill>
          <a:blip r:embed="rId4"/>
          <a:stretch/>
        </p:blipFill>
        <p:spPr>
          <a:xfrm>
            <a:off x="4246200" y="3925080"/>
            <a:ext cx="3187440" cy="1585080"/>
          </a:xfrm>
          <a:prstGeom prst="rect">
            <a:avLst/>
          </a:prstGeom>
          <a:ln w="0">
            <a:noFill/>
          </a:ln>
        </p:spPr>
      </p:pic>
      <p:sp>
        <p:nvSpPr>
          <p:cNvPr id="637" name="Google Shape;114;p5"/>
          <p:cNvSpPr/>
          <p:nvPr/>
        </p:nvSpPr>
        <p:spPr>
          <a:xfrm>
            <a:off x="1331640" y="3644640"/>
            <a:ext cx="2812320" cy="56052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1" lang="en-US" sz="1800" spc="-1" strike="noStrike">
                <a:solidFill>
                  <a:schemeClr val="dk1"/>
                </a:solidFill>
                <a:latin typeface="Times New Roman"/>
                <a:ea typeface="Calibri"/>
              </a:rPr>
              <a:t>Figure: </a:t>
            </a:r>
            <a:r>
              <a:rPr b="0" lang="en-US" sz="1800" spc="-1" strike="noStrike">
                <a:solidFill>
                  <a:schemeClr val="dk1"/>
                </a:solidFill>
                <a:latin typeface="Times New Roman"/>
                <a:ea typeface="Calibri"/>
              </a:rPr>
              <a:t>Image naturelle et sa transformée de Fourier. </a:t>
            </a:r>
            <a:endParaRPr b="0" lang="en-US" sz="1800" spc="-1" strike="noStrike">
              <a:solidFill>
                <a:srgbClr val="000000"/>
              </a:solidFill>
              <a:latin typeface="Calibri"/>
            </a:endParaRPr>
          </a:p>
        </p:txBody>
      </p:sp>
      <p:sp>
        <p:nvSpPr>
          <p:cNvPr id="638" name="Google Shape;114;p5"/>
          <p:cNvSpPr/>
          <p:nvPr/>
        </p:nvSpPr>
        <p:spPr>
          <a:xfrm>
            <a:off x="4383000" y="5608080"/>
            <a:ext cx="2914560" cy="110916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1" lang="en-US" sz="1800" spc="-1" strike="noStrike">
                <a:solidFill>
                  <a:schemeClr val="dk1"/>
                </a:solidFill>
                <a:latin typeface="Times New Roman"/>
                <a:ea typeface="Calibri"/>
              </a:rPr>
              <a:t>Figure: </a:t>
            </a:r>
            <a:r>
              <a:rPr b="0" lang="en-US" sz="1800" spc="-1" strike="noStrike">
                <a:solidFill>
                  <a:schemeClr val="dk1"/>
                </a:solidFill>
                <a:latin typeface="Times New Roman"/>
                <a:ea typeface="Calibri"/>
              </a:rPr>
              <a:t>Filtre passe-bas vu sur la transformée de Fourier de l’image du Père noel et sa transformée inverse.</a:t>
            </a:r>
            <a:endParaRPr b="0" lang="en-US" sz="1800" spc="-1" strike="noStrike">
              <a:solidFill>
                <a:srgbClr val="000000"/>
              </a:solidFill>
              <a:latin typeface="Calibri"/>
            </a:endParaRPr>
          </a:p>
        </p:txBody>
      </p:sp>
      <p:sp>
        <p:nvSpPr>
          <p:cNvPr id="639" name="Google Shape;114;p5"/>
          <p:cNvSpPr/>
          <p:nvPr/>
        </p:nvSpPr>
        <p:spPr>
          <a:xfrm>
            <a:off x="7855920" y="3535920"/>
            <a:ext cx="3177000" cy="1109160"/>
          </a:xfrm>
          <a:prstGeom prst="rect">
            <a:avLst/>
          </a:prstGeom>
          <a:noFill/>
          <a:ln w="0">
            <a:noFill/>
          </a:ln>
        </p:spPr>
        <p:style>
          <a:lnRef idx="0"/>
          <a:fillRef idx="0"/>
          <a:effectRef idx="0"/>
          <a:fontRef idx="minor"/>
        </p:style>
        <p:txBody>
          <a:bodyPr lIns="0" rIns="0" tIns="12600" bIns="0" anchor="ctr">
            <a:spAutoFit/>
          </a:bodyPr>
          <a:p>
            <a:pPr marL="12600">
              <a:lnSpc>
                <a:spcPct val="100000"/>
              </a:lnSpc>
            </a:pPr>
            <a:r>
              <a:rPr b="1" lang="en-US" sz="1800" spc="-1" strike="noStrike">
                <a:solidFill>
                  <a:schemeClr val="dk1"/>
                </a:solidFill>
                <a:latin typeface="Times New Roman"/>
                <a:ea typeface="Calibri"/>
              </a:rPr>
              <a:t>Figure: </a:t>
            </a:r>
            <a:r>
              <a:rPr b="0" lang="en-US" sz="1800" spc="-1" strike="noStrike">
                <a:solidFill>
                  <a:schemeClr val="dk1"/>
                </a:solidFill>
                <a:latin typeface="Times New Roman"/>
                <a:ea typeface="Calibri"/>
              </a:rPr>
              <a:t>Filtre passe-bas vu sur la transformée de Fourier de l’image synthétique périodique et sa transformée inverse.</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1801</TotalTime>
  <Application>Collabora_Office/23.05.1.2$Linux_X86_64 LibreOffice_project/cc6b8db56a76e2bea948a6f20aa5bb553d39490d</Application>
  <AppVersion>15.0000</AppVersion>
  <Words>21449</Words>
  <Paragraphs>1775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2023-04-21T14:36:03Z</dcterms:created>
  <dc:creator/>
  <dc:description/>
  <dc:language>en-US</dc:language>
  <cp:lastModifiedBy/>
  <dcterms:modified xsi:type="dcterms:W3CDTF">2024-04-20T16:56:08Z</dcterms:modified>
  <cp:revision>13</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2022-06-27T00:00:00Z</vt:filetime>
  </property>
  <property fmtid="{D5CDD505-2E9C-101B-9397-08002B2CF9AE}" pid="3" name="LastSaved">
    <vt:filetime>2023-04-21T00:00:00Z</vt:filetime>
  </property>
  <property fmtid="{D5CDD505-2E9C-101B-9397-08002B2CF9AE}" pid="4" name="Notes">
    <vt:i4>324</vt:i4>
  </property>
  <property fmtid="{D5CDD505-2E9C-101B-9397-08002B2CF9AE}" pid="5" name="PresentationFormat">
    <vt:lpwstr>Grand écran</vt:lpwstr>
  </property>
  <property fmtid="{D5CDD505-2E9C-101B-9397-08002B2CF9AE}" pid="6" name="Slides">
    <vt:i4>324</vt:i4>
  </property>
</Properties>
</file>